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9"/>
  </p:notesMasterIdLst>
  <p:sldIdLst>
    <p:sldId id="306" r:id="rId4"/>
    <p:sldId id="320" r:id="rId5"/>
    <p:sldId id="307" r:id="rId6"/>
    <p:sldId id="257" r:id="rId7"/>
    <p:sldId id="275" r:id="rId8"/>
    <p:sldId id="258" r:id="rId9"/>
    <p:sldId id="274" r:id="rId10"/>
    <p:sldId id="293" r:id="rId11"/>
    <p:sldId id="292" r:id="rId12"/>
    <p:sldId id="308" r:id="rId13"/>
    <p:sldId id="309" r:id="rId14"/>
    <p:sldId id="310" r:id="rId15"/>
    <p:sldId id="311" r:id="rId16"/>
    <p:sldId id="312" r:id="rId17"/>
    <p:sldId id="319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2" charset="0"/>
        <a:ea typeface="宋体" charset="-122"/>
      </a:defRPr>
    </a:lvl1pPr>
    <a:lvl2pPr marL="457200" lvl="1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2" charset="0"/>
        <a:ea typeface="宋体" charset="-122"/>
      </a:defRPr>
    </a:lvl2pPr>
    <a:lvl3pPr marL="914400" lvl="2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2" charset="0"/>
        <a:ea typeface="宋体" charset="-122"/>
      </a:defRPr>
    </a:lvl3pPr>
    <a:lvl4pPr marL="1371600" lvl="3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2" charset="0"/>
        <a:ea typeface="宋体" charset="-122"/>
      </a:defRPr>
    </a:lvl4pPr>
    <a:lvl5pPr marL="1828800" lvl="4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2" charset="0"/>
        <a:ea typeface="宋体" charset="-122"/>
      </a:defRPr>
    </a:lvl5pPr>
    <a:lvl6pPr marL="2286000" lvl="5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2" charset="0"/>
        <a:ea typeface="宋体" charset="-122"/>
      </a:defRPr>
    </a:lvl6pPr>
    <a:lvl7pPr marL="2743200" lvl="6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2" charset="0"/>
        <a:ea typeface="宋体" charset="-122"/>
      </a:defRPr>
    </a:lvl7pPr>
    <a:lvl8pPr marL="3200400" lvl="7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2" charset="0"/>
        <a:ea typeface="宋体" charset="-122"/>
      </a:defRPr>
    </a:lvl8pPr>
    <a:lvl9pPr marL="3657600" lvl="8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2" charset="0"/>
        <a:ea typeface="宋体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E85475"/>
    <a:srgbClr val="602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2930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C:\Documents and Settings\Administrator\桌面\34.jpg"/>
          <p:cNvPicPr>
            <a:picLocks noChangeAspect="1"/>
          </p:cNvPicPr>
          <p:nvPr userDrawn="1"/>
        </p:nvPicPr>
        <p:blipFill>
          <a:blip r:embed="rId12"/>
          <a:srcRect l="390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2800" b="0" i="0" u="none" kern="1200" baseline="0">
          <a:solidFill>
            <a:srgbClr val="602E04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14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05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FigureOut">
              <a:rPr lang="zh-CN" altLang="en-US"/>
            </a:fld>
            <a:endParaRPr lang="zh-CN" altLang="en-US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hyperlink" Target="JB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media" Target="file:///C:\Users\DELL\Desktop\weike.wmv" TargetMode="External"/><Relationship Id="rId1" Type="http://schemas.openxmlformats.org/officeDocument/2006/relationships/video" Target="file:///C:\Users\DELL\Desktop\weike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022GpQfgy6Mn8AP98Tb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35" y="549275"/>
            <a:ext cx="8290560" cy="58223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90470" y="1988820"/>
            <a:ext cx="4227830" cy="17437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Book2 Unit1</a:t>
            </a:r>
            <a:endParaRPr lang="en-US" altLang="zh-CN" sz="4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zh-CN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Cultural Relic</a:t>
            </a:r>
            <a:r>
              <a:rPr lang="en-US" altLang="zh-CN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</a:t>
            </a:r>
            <a:endParaRPr lang="en-US" altLang="zh-CN" sz="6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55875" y="5085080"/>
            <a:ext cx="6105525" cy="1008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华南师范大学外国语言文化学院   黄雪琪 徐嘉丽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zh-CN" altLang="en-US" sz="2000" b="1">
                <a:solidFill>
                  <a:schemeClr val="bg1"/>
                </a:solidFill>
                <a:sym typeface="+mn-ea"/>
              </a:rPr>
              <a:t>河源市河源中学                                  陈静</a:t>
            </a:r>
            <a:endParaRPr lang="zh-CN" altLang="en-US" sz="2000" b="1">
              <a:solidFill>
                <a:schemeClr val="bg1"/>
              </a:solidFill>
            </a:endParaRPr>
          </a:p>
          <a:p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Picture 3" descr="C:\Documents and Settings\Administrator\桌面\ZCOOL_Floral Templates2.png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763905"/>
            <a:ext cx="798513" cy="6334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179705" y="1485265"/>
            <a:ext cx="5256530" cy="33864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</a:rPr>
              <a:t>God sent an angel to help you out 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He gave you direction 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Showed you how to read a map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With a long journey ahead 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Said it ain't never over 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Oh even in the midst of doubt </a:t>
            </a:r>
            <a:endParaRPr lang="en-US" altLang="zh-CN" sz="2400">
              <a:solidFill>
                <a:schemeClr val="tx1"/>
              </a:solidFill>
            </a:endParaRPr>
          </a:p>
          <a:p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Life </a:t>
            </a:r>
            <a:r>
              <a:rPr lang="en-US" altLang="zh-CN" sz="2400" u="sng">
                <a:solidFill>
                  <a:schemeClr val="tx1"/>
                </a:solidFill>
              </a:rPr>
              <a:t>                           </a:t>
            </a:r>
            <a:r>
              <a:rPr lang="en-US" altLang="zh-CN" sz="2400">
                <a:solidFill>
                  <a:schemeClr val="tx1"/>
                </a:solidFill>
              </a:rPr>
              <a:t> ,</a:t>
            </a:r>
            <a:r>
              <a:rPr lang="en-US" altLang="zh-CN" sz="2400" u="sng">
                <a:solidFill>
                  <a:schemeClr val="tx1"/>
                </a:solidFill>
              </a:rPr>
              <a:t> </a:t>
            </a:r>
            <a:endParaRPr lang="en-US" altLang="zh-CN" sz="2400" u="sng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Life </a:t>
            </a:r>
            <a:r>
              <a:rPr lang="en-US" altLang="zh-CN" sz="2400" u="sng">
                <a:solidFill>
                  <a:schemeClr val="tx1"/>
                </a:solidFill>
              </a:rPr>
              <a:t>                           </a:t>
            </a:r>
            <a:r>
              <a:rPr lang="en-US" altLang="zh-CN" sz="2400">
                <a:solidFill>
                  <a:schemeClr val="tx1"/>
                </a:solidFill>
              </a:rPr>
              <a:t> , so live another day 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4055" y="4431030"/>
            <a:ext cx="2091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2"/>
                </a:solidFill>
              </a:rPr>
              <a:t>is worth living</a:t>
            </a:r>
            <a:endParaRPr lang="en-US" altLang="zh-CN" sz="2400" b="1">
              <a:solidFill>
                <a:schemeClr val="tx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7545" y="4055745"/>
            <a:ext cx="2091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2"/>
                </a:solidFill>
              </a:rPr>
              <a:t>is worth living</a:t>
            </a:r>
            <a:endParaRPr lang="en-US" altLang="zh-CN" sz="2400" b="1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57655" y="789305"/>
            <a:ext cx="273621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听歌填词。</a:t>
            </a:r>
            <a:endParaRPr lang="zh-CN" altLang="en-US" sz="2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0" y="692785"/>
            <a:ext cx="3565525" cy="4030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763905"/>
            <a:ext cx="798513" cy="6334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539750" y="1556385"/>
            <a:ext cx="6866255" cy="1191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There are a few books .But only one of them is (      ).</a:t>
            </a:r>
            <a:endParaRPr lang="zh-CN" altLang="en-US" sz="2400"/>
          </a:p>
          <a:p>
            <a:r>
              <a:rPr lang="zh-CN" altLang="en-US" sz="2400"/>
              <a:t>A.worthy of reading </a:t>
            </a:r>
            <a:endParaRPr lang="zh-CN" altLang="en-US" sz="2400"/>
          </a:p>
          <a:p>
            <a:r>
              <a:rPr lang="zh-CN" altLang="en-US" sz="2400"/>
              <a:t>B worth </a:t>
            </a:r>
            <a:r>
              <a:rPr lang="en-US" altLang="zh-CN" sz="2400"/>
              <a:t>read</a:t>
            </a:r>
            <a:r>
              <a:rPr lang="zh-CN" altLang="en-US" sz="2400"/>
              <a:t>ing </a:t>
            </a:r>
            <a:endParaRPr lang="zh-CN" altLang="en-US" sz="2400"/>
          </a:p>
        </p:txBody>
      </p:sp>
      <p:sp>
        <p:nvSpPr>
          <p:cNvPr id="4" name="矩形 3"/>
          <p:cNvSpPr/>
          <p:nvPr/>
        </p:nvSpPr>
        <p:spPr>
          <a:xfrm>
            <a:off x="6300470" y="1340485"/>
            <a:ext cx="880110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altLang="zh-CN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750" y="3356610"/>
            <a:ext cx="7324725" cy="1375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be worth </a:t>
            </a:r>
            <a:r>
              <a:rPr lang="en-US" altLang="zh-CN" sz="2800">
                <a:solidFill>
                  <a:srgbClr val="FF0000"/>
                </a:solidFill>
              </a:rPr>
              <a:t>doing </a:t>
            </a:r>
            <a:r>
              <a:rPr lang="zh-CN" altLang="en-US" sz="2800"/>
              <a:t>（主动表被动）</a:t>
            </a:r>
            <a:endParaRPr lang="zh-CN" altLang="en-US" sz="2800"/>
          </a:p>
          <a:p>
            <a:r>
              <a:rPr lang="en-US" altLang="zh-CN" sz="2800"/>
              <a:t>=be worthy </a:t>
            </a:r>
            <a:r>
              <a:rPr lang="en-US" altLang="zh-CN" sz="2800">
                <a:solidFill>
                  <a:srgbClr val="FF0000"/>
                </a:solidFill>
              </a:rPr>
              <a:t>of being done</a:t>
            </a:r>
            <a:r>
              <a:rPr lang="en-US" altLang="zh-CN" sz="2800"/>
              <a:t>/ be worthy </a:t>
            </a:r>
            <a:r>
              <a:rPr lang="en-US" altLang="zh-CN" sz="2800">
                <a:solidFill>
                  <a:srgbClr val="FF0000"/>
                </a:solidFill>
              </a:rPr>
              <a:t>to be done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zh-CN" altLang="en-US" sz="2800"/>
              <a:t>某事值得被做</a:t>
            </a:r>
            <a:r>
              <a:rPr lang="en-US" altLang="zh-CN" sz="2800"/>
              <a:t>....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763905"/>
            <a:ext cx="798513" cy="6334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3924300" y="908685"/>
            <a:ext cx="5119370" cy="19234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---The question is not worthy ___.</a:t>
            </a:r>
            <a:endParaRPr lang="zh-CN" altLang="en-US" sz="2400"/>
          </a:p>
          <a:p>
            <a:r>
              <a:rPr lang="zh-CN" altLang="en-US" sz="2400"/>
              <a:t>A.discussing</a:t>
            </a:r>
            <a:endParaRPr lang="zh-CN" altLang="en-US" sz="2400"/>
          </a:p>
          <a:p>
            <a:r>
              <a:rPr lang="zh-CN" altLang="en-US" sz="2400"/>
              <a:t>B.to be discussed</a:t>
            </a:r>
            <a:endParaRPr lang="zh-CN" altLang="en-US" sz="2400"/>
          </a:p>
          <a:p>
            <a:r>
              <a:rPr lang="zh-CN" altLang="en-US" sz="2400"/>
              <a:t>C.to discuss</a:t>
            </a:r>
            <a:endParaRPr lang="zh-CN" altLang="en-US" sz="2400"/>
          </a:p>
          <a:p>
            <a:r>
              <a:rPr lang="zh-CN" altLang="en-US" sz="2400"/>
              <a:t>D.be discussed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60" y="476250"/>
            <a:ext cx="885825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03985" y="7645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2"/>
                </a:solidFill>
              </a:rPr>
              <a:t>Have a try!!</a:t>
            </a:r>
            <a:endParaRPr lang="en-US" altLang="zh-CN" sz="2400" b="1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8965" y="3726180"/>
            <a:ext cx="5331460" cy="19234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I don</a:t>
            </a:r>
            <a:r>
              <a:rPr lang="en-US" altLang="zh-CN" sz="2400"/>
              <a:t>'</a:t>
            </a:r>
            <a:r>
              <a:rPr lang="zh-CN" altLang="en-US" sz="2400"/>
              <a:t>t believe that your T-shirt is（      ）.</a:t>
            </a:r>
            <a:endParaRPr lang="zh-CN" altLang="en-US" sz="2400"/>
          </a:p>
          <a:p>
            <a:r>
              <a:rPr lang="zh-CN" altLang="en-US" sz="2400"/>
              <a:t>A.worth of the price  </a:t>
            </a:r>
            <a:endParaRPr lang="zh-CN" altLang="en-US" sz="2400"/>
          </a:p>
          <a:p>
            <a:r>
              <a:rPr lang="zh-CN" altLang="en-US" sz="2400"/>
              <a:t>B.worthy of the price  </a:t>
            </a:r>
            <a:endParaRPr lang="zh-CN" altLang="en-US" sz="2400"/>
          </a:p>
          <a:p>
            <a:r>
              <a:rPr lang="zh-CN" altLang="en-US" sz="2400"/>
              <a:t>C.worth the price  </a:t>
            </a:r>
            <a:endParaRPr lang="zh-CN" altLang="en-US" sz="2400"/>
          </a:p>
          <a:p>
            <a:r>
              <a:rPr lang="zh-CN" altLang="en-US" sz="2400"/>
              <a:t>D.worthy the price</a:t>
            </a:r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5004435" y="3500755"/>
            <a:ext cx="54864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zh-CN" altLang="en-US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964565" y="4869180"/>
            <a:ext cx="1159510" cy="1397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140200" y="4364990"/>
            <a:ext cx="3547745" cy="7035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is worthy</a:t>
            </a:r>
            <a:r>
              <a:rPr lang="en-US" altLang="zh-CN" sz="2000"/>
              <a:t> of </a:t>
            </a:r>
            <a:r>
              <a:rPr lang="zh-CN" altLang="en-US" sz="2000"/>
              <a:t>带有</a:t>
            </a:r>
            <a:r>
              <a:rPr lang="zh-CN" altLang="en-US" sz="2000" b="1">
                <a:solidFill>
                  <a:srgbClr val="FF0000"/>
                </a:solidFill>
              </a:rPr>
              <a:t>被动的含义</a:t>
            </a:r>
            <a:r>
              <a:rPr lang="zh-CN" altLang="en-US" sz="2000"/>
              <a:t>，但该句没有表达被动的含义。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3205480" y="5372735"/>
            <a:ext cx="4402455" cy="7035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is worth + n. </a:t>
            </a:r>
            <a:r>
              <a:rPr lang="zh-CN" altLang="en-US" sz="2000"/>
              <a:t>这里的</a:t>
            </a:r>
            <a:r>
              <a:rPr lang="en-US" altLang="zh-CN" sz="2000"/>
              <a:t>worth</a:t>
            </a:r>
            <a:r>
              <a:rPr lang="zh-CN" altLang="en-US" sz="2000"/>
              <a:t>是</a:t>
            </a:r>
            <a:r>
              <a:rPr lang="en-US" altLang="zh-CN" sz="2000"/>
              <a:t>“</a:t>
            </a:r>
            <a:r>
              <a:rPr lang="zh-CN" altLang="en-US" sz="2000" b="1">
                <a:solidFill>
                  <a:srgbClr val="FF0000"/>
                </a:solidFill>
              </a:rPr>
              <a:t>值得的；等值的；有</a:t>
            </a:r>
            <a:r>
              <a:rPr lang="en-US" altLang="zh-CN" sz="2000" b="1">
                <a:solidFill>
                  <a:srgbClr val="FF0000"/>
                </a:solidFill>
              </a:rPr>
              <a:t>....</a:t>
            </a:r>
            <a:r>
              <a:rPr lang="zh-CN" altLang="en-US" sz="2000" b="1">
                <a:solidFill>
                  <a:srgbClr val="FF0000"/>
                </a:solidFill>
              </a:rPr>
              <a:t>价值的</a:t>
            </a:r>
            <a:r>
              <a:rPr lang="en-US" altLang="zh-CN" sz="2000"/>
              <a:t>” </a:t>
            </a:r>
            <a:r>
              <a:rPr lang="zh-CN" altLang="en-US" sz="2000"/>
              <a:t>的意思。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763905"/>
            <a:ext cx="798513" cy="6334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755015" y="2204720"/>
            <a:ext cx="6866255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小结：</a:t>
            </a:r>
            <a:endParaRPr lang="zh-CN" altLang="en-US" sz="2400"/>
          </a:p>
          <a:p>
            <a:r>
              <a:rPr lang="en-US" altLang="zh-CN" sz="2400"/>
              <a:t>be worth + doing/ n./ pron.</a:t>
            </a:r>
            <a:endParaRPr lang="en-US" altLang="zh-CN" sz="2400"/>
          </a:p>
          <a:p>
            <a:endParaRPr lang="en-US" altLang="zh-CN" sz="2400">
              <a:cs typeface="Arial" charset="0"/>
            </a:endParaRPr>
          </a:p>
          <a:p>
            <a:r>
              <a:rPr lang="en-US" altLang="zh-CN" sz="2400"/>
              <a:t>be worthy + </a:t>
            </a:r>
            <a:r>
              <a:rPr lang="en-US" altLang="zh-CN" sz="2400">
                <a:solidFill>
                  <a:srgbClr val="FF0000"/>
                </a:solidFill>
              </a:rPr>
              <a:t>of</a:t>
            </a:r>
            <a:r>
              <a:rPr lang="en-US" altLang="zh-CN" sz="2400"/>
              <a:t> + n./ pron. /doing </a:t>
            </a:r>
            <a:endParaRPr lang="en-US" altLang="zh-CN" sz="2400"/>
          </a:p>
          <a:p>
            <a:r>
              <a:rPr lang="en-US" altLang="zh-CN" sz="2400"/>
              <a:t>be worthy </a:t>
            </a:r>
            <a:r>
              <a:rPr lang="en-US" altLang="zh-CN" sz="2400">
                <a:solidFill>
                  <a:schemeClr val="tx1"/>
                </a:solidFill>
              </a:rPr>
              <a:t>to do</a:t>
            </a:r>
            <a:endParaRPr lang="en-US" altLang="zh-CN" sz="2400">
              <a:solidFill>
                <a:schemeClr val="tx1"/>
              </a:solidFill>
            </a:endParaRPr>
          </a:p>
        </p:txBody>
      </p:sp>
      <p:pic>
        <p:nvPicPr>
          <p:cNvPr id="6" name="图片 5" descr="118900291_13892503871401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690" y="764540"/>
            <a:ext cx="2788920" cy="2095500"/>
          </a:xfrm>
          <a:prstGeom prst="rect">
            <a:avLst/>
          </a:prstGeom>
          <a:ln w="76200">
            <a:solidFill>
              <a:srgbClr val="602E04"/>
            </a:solidFill>
          </a:ln>
        </p:spPr>
      </p:pic>
      <p:pic>
        <p:nvPicPr>
          <p:cNvPr id="8" name="图片 7" descr="J88B33BJOWT2_680x5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35" y="3068955"/>
            <a:ext cx="2884805" cy="1969770"/>
          </a:xfrm>
          <a:prstGeom prst="rect">
            <a:avLst/>
          </a:prstGeom>
          <a:ln w="57150">
            <a:solidFill>
              <a:srgbClr val="602E0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65976887917033273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2204720"/>
            <a:ext cx="4074160" cy="38906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970" y="1484630"/>
            <a:ext cx="4104640" cy="4480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4"/>
                </a:solidFill>
                <a:uFillTx/>
                <a:latin typeface="Times New Roman" charset="0"/>
              </a:rPr>
              <a:t>The amber room, made of several tons of amber , is so wonderful that people around the world </a:t>
            </a:r>
            <a:r>
              <a:rPr lang="zh-CN" altLang="en-US" sz="2400" b="1" u="sng">
                <a:solidFill>
                  <a:srgbClr val="FF0000"/>
                </a:solidFill>
                <a:uFillTx/>
                <a:latin typeface="Times New Roman" charset="0"/>
              </a:rPr>
              <a:t>think highly of</a:t>
            </a:r>
            <a:r>
              <a:rPr lang="zh-CN" altLang="en-US" sz="2400" b="1" u="sng">
                <a:solidFill>
                  <a:schemeClr val="accent4"/>
                </a:solidFill>
                <a:uFillTx/>
                <a:latin typeface="Times New Roman" charset="0"/>
              </a:rPr>
              <a:t> </a:t>
            </a:r>
            <a:r>
              <a:rPr lang="zh-CN" altLang="en-US" sz="2400" b="1">
                <a:solidFill>
                  <a:schemeClr val="accent4"/>
                </a:solidFill>
                <a:uFillTx/>
                <a:latin typeface="Times New Roman" charset="0"/>
              </a:rPr>
              <a:t>it. </a:t>
            </a:r>
            <a:r>
              <a:rPr lang="zh-CN" altLang="en-US" sz="2400" b="1" u="sng">
                <a:solidFill>
                  <a:srgbClr val="FF0000"/>
                </a:solidFill>
                <a:uFillTx/>
                <a:latin typeface="Times New Roman" charset="0"/>
              </a:rPr>
              <a:t>There is no doubt that</a:t>
            </a:r>
            <a:r>
              <a:rPr lang="zh-CN" altLang="en-US" sz="2400" b="1">
                <a:solidFill>
                  <a:schemeClr val="accent4"/>
                </a:solidFill>
                <a:uFillTx/>
                <a:latin typeface="Times New Roman" charset="0"/>
              </a:rPr>
              <a:t> it is considered to be one of the great wonders of the world. Although the amber room was stolen during the war, the new one has been built recently. It must be a place that </a:t>
            </a:r>
            <a:r>
              <a:rPr lang="zh-CN" altLang="en-US" sz="2400" b="1" u="sng">
                <a:solidFill>
                  <a:srgbClr val="FF0000"/>
                </a:solidFill>
                <a:uFillTx/>
                <a:latin typeface="Times New Roman" charset="0"/>
              </a:rPr>
              <a:t>is worth visiting</a:t>
            </a:r>
            <a:r>
              <a:rPr lang="zh-CN" altLang="en-US" sz="2400" b="1">
                <a:solidFill>
                  <a:schemeClr val="accent4"/>
                </a:solidFill>
                <a:uFillTx/>
                <a:latin typeface="Times New Roman" charset="0"/>
              </a:rPr>
              <a:t>.</a:t>
            </a:r>
            <a:endParaRPr lang="zh-CN" altLang="en-US" sz="2400" b="1">
              <a:solidFill>
                <a:schemeClr val="accent4"/>
              </a:solidFill>
              <a:uFillTx/>
              <a:latin typeface="Times New Roman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5510" y="1196340"/>
            <a:ext cx="38582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b="1"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Amber Room</a:t>
            </a:r>
            <a:endParaRPr lang="en-US" altLang="zh-CN" sz="4000" b="1"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C:\Documents and Settings\Administrator\桌面\ZCOOL_Floral Templates2.jpg"/>
          <p:cNvPicPr>
            <a:picLocks noChangeAspect="1"/>
          </p:cNvPicPr>
          <p:nvPr/>
        </p:nvPicPr>
        <p:blipFill>
          <a:blip r:embed="rId1"/>
          <a:srcRect r="4478"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339" name="TextBox 4"/>
          <p:cNvSpPr txBox="1"/>
          <p:nvPr/>
        </p:nvSpPr>
        <p:spPr>
          <a:xfrm>
            <a:off x="1658938" y="3000375"/>
            <a:ext cx="3698875" cy="15700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9600" dirty="0">
                <a:solidFill>
                  <a:srgbClr val="602E04"/>
                </a:solidFill>
                <a:latin typeface="Calibri" pitchFamily="2" charset="0"/>
                <a:ea typeface="宋体" charset="-122"/>
              </a:rPr>
              <a:t>Thanks</a:t>
            </a:r>
            <a:endParaRPr lang="zh-CN" altLang="en-US" sz="9600" dirty="0">
              <a:solidFill>
                <a:srgbClr val="602E04"/>
              </a:solidFill>
              <a:latin typeface="Calibri" pitchFamily="2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weike.wm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96875" y="595630"/>
            <a:ext cx="8328660" cy="557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65976887917033273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2204720"/>
            <a:ext cx="4074160" cy="38906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970" y="1484630"/>
            <a:ext cx="4104640" cy="4480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4"/>
                </a:solidFill>
                <a:uFillTx/>
                <a:latin typeface="Times New Roman" charset="0"/>
              </a:rPr>
              <a:t>The amber room, made of several tons of amber , is so wonderful that people around the world </a:t>
            </a:r>
            <a:r>
              <a:rPr lang="zh-CN" altLang="en-US" sz="2400" b="1" u="sng">
                <a:solidFill>
                  <a:srgbClr val="FF0000"/>
                </a:solidFill>
                <a:uFillTx/>
                <a:latin typeface="Times New Roman" charset="0"/>
              </a:rPr>
              <a:t>think highly of</a:t>
            </a:r>
            <a:r>
              <a:rPr lang="zh-CN" altLang="en-US" sz="2400" b="1" u="sng">
                <a:solidFill>
                  <a:schemeClr val="accent4"/>
                </a:solidFill>
                <a:uFillTx/>
                <a:latin typeface="Times New Roman" charset="0"/>
              </a:rPr>
              <a:t> </a:t>
            </a:r>
            <a:r>
              <a:rPr lang="zh-CN" altLang="en-US" sz="2400" b="1">
                <a:solidFill>
                  <a:schemeClr val="accent4"/>
                </a:solidFill>
                <a:uFillTx/>
                <a:latin typeface="Times New Roman" charset="0"/>
              </a:rPr>
              <a:t>it. </a:t>
            </a:r>
            <a:r>
              <a:rPr lang="zh-CN" altLang="en-US" sz="2400" b="1" u="sng">
                <a:solidFill>
                  <a:srgbClr val="FF0000"/>
                </a:solidFill>
                <a:uFillTx/>
                <a:latin typeface="Times New Roman" charset="0"/>
              </a:rPr>
              <a:t>There is no doubt that</a:t>
            </a:r>
            <a:r>
              <a:rPr lang="zh-CN" altLang="en-US" sz="2400" b="1">
                <a:solidFill>
                  <a:schemeClr val="accent4"/>
                </a:solidFill>
                <a:uFillTx/>
                <a:latin typeface="Times New Roman" charset="0"/>
              </a:rPr>
              <a:t> it is considered to be one of the great wonders of the world. Although the amber room was stolen during the war, the new one has been built recently. It must be a place that </a:t>
            </a:r>
            <a:r>
              <a:rPr lang="zh-CN" altLang="en-US" sz="2400" b="1" u="sng">
                <a:solidFill>
                  <a:srgbClr val="FF0000"/>
                </a:solidFill>
                <a:uFillTx/>
                <a:latin typeface="Times New Roman" charset="0"/>
              </a:rPr>
              <a:t>is worth visiting</a:t>
            </a:r>
            <a:r>
              <a:rPr lang="zh-CN" altLang="en-US" sz="2400" b="1">
                <a:solidFill>
                  <a:schemeClr val="accent4"/>
                </a:solidFill>
                <a:uFillTx/>
                <a:latin typeface="Times New Roman" charset="0"/>
              </a:rPr>
              <a:t>.</a:t>
            </a:r>
            <a:endParaRPr lang="zh-CN" altLang="en-US" sz="2400" b="1">
              <a:solidFill>
                <a:schemeClr val="accent4"/>
              </a:solidFill>
              <a:uFillTx/>
              <a:latin typeface="Times New Roman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5510" y="1196340"/>
            <a:ext cx="38582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b="1"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Amber Room</a:t>
            </a:r>
            <a:endParaRPr lang="en-US" altLang="zh-CN" sz="4000" b="1"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793854">
            <a:off x="988695" y="1881505"/>
            <a:ext cx="481013" cy="698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4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" y="2708910"/>
            <a:ext cx="798513" cy="6334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5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" y="3500438"/>
            <a:ext cx="798513" cy="6334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7" name="TextBox 10"/>
          <p:cNvSpPr txBox="1"/>
          <p:nvPr/>
        </p:nvSpPr>
        <p:spPr>
          <a:xfrm>
            <a:off x="2201863" y="1988503"/>
            <a:ext cx="2427605" cy="483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微软雅黑" pitchFamily="2" charset="-122"/>
                <a:ea typeface="微软雅黑" pitchFamily="2" charset="-122"/>
              </a:rPr>
              <a:t>think highly of</a:t>
            </a:r>
            <a:endParaRPr lang="en-US" altLang="zh-CN" sz="2400" b="1" dirty="0">
              <a:solidFill>
                <a:srgbClr val="FF6600"/>
              </a:solidFill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5129" name="TextBox 12"/>
          <p:cNvSpPr txBox="1"/>
          <p:nvPr/>
        </p:nvSpPr>
        <p:spPr>
          <a:xfrm>
            <a:off x="2202498" y="3573145"/>
            <a:ext cx="2556510" cy="483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微软雅黑" pitchFamily="2" charset="-122"/>
                <a:ea typeface="微软雅黑" pitchFamily="2" charset="-122"/>
              </a:rPr>
              <a:t>be worth doing</a:t>
            </a:r>
            <a:endParaRPr lang="en-US" altLang="zh-CN" sz="2400" b="1" dirty="0">
              <a:solidFill>
                <a:srgbClr val="FF6600"/>
              </a:solidFill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5130" name="TextBox 13"/>
          <p:cNvSpPr txBox="1"/>
          <p:nvPr/>
        </p:nvSpPr>
        <p:spPr>
          <a:xfrm>
            <a:off x="2201863" y="2780983"/>
            <a:ext cx="3869055" cy="483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2400" b="1" dirty="0">
                <a:solidFill>
                  <a:srgbClr val="FF6600"/>
                </a:solidFill>
                <a:latin typeface="微软雅黑" pitchFamily="2" charset="-122"/>
                <a:ea typeface="微软雅黑" pitchFamily="2" charset="-122"/>
              </a:rPr>
              <a:t>There is no doubt that...</a:t>
            </a:r>
            <a:endParaRPr lang="en-US" altLang="zh-CN" sz="2400" b="1" dirty="0">
              <a:solidFill>
                <a:srgbClr val="FF6600"/>
              </a:solidFill>
              <a:latin typeface="微软雅黑" pitchFamily="2" charset="-122"/>
              <a:ea typeface="微软雅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9" grpId="0"/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Picture 3" descr="C:\Documents and Settings\Administrator\桌面\ZCOOL_Floral Templates2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13854">
            <a:off x="549275" y="657225"/>
            <a:ext cx="481013" cy="698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文本框 8"/>
          <p:cNvSpPr txBox="1"/>
          <p:nvPr/>
        </p:nvSpPr>
        <p:spPr>
          <a:xfrm>
            <a:off x="1348105" y="659130"/>
            <a:ext cx="3045460" cy="64516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00FF"/>
                </a:solidFill>
              </a:rPr>
              <a:t>think highly of</a:t>
            </a:r>
            <a:r>
              <a:rPr lang="en-US" altLang="zh-CN" sz="3600" b="1">
                <a:solidFill>
                  <a:srgbClr val="E85475"/>
                </a:solidFill>
              </a:rPr>
              <a:t> 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53745" y="1742440"/>
            <a:ext cx="5749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think highly of </a:t>
            </a:r>
            <a:r>
              <a:rPr lang="zh-CN" altLang="en-US" sz="2400"/>
              <a:t>对</a:t>
            </a:r>
            <a:r>
              <a:rPr lang="en-US" altLang="zh-CN" sz="2400"/>
              <a:t>....</a:t>
            </a:r>
            <a:r>
              <a:rPr lang="zh-CN" altLang="en-US" sz="2400"/>
              <a:t>评价高；看重，器重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814070" y="2558415"/>
            <a:ext cx="5138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think highly of + </a:t>
            </a:r>
            <a:r>
              <a:rPr lang="en-US" altLang="zh-CN" sz="2400" b="1">
                <a:solidFill>
                  <a:schemeClr val="tx2"/>
                </a:solidFill>
              </a:rPr>
              <a:t>sth./ sb.</a:t>
            </a:r>
            <a:endParaRPr lang="en-US" altLang="zh-CN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Picture 3" descr="C:\Documents and Settings\Administrator\桌面\ZCOOL_Floral Templates2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13854">
            <a:off x="549275" y="657225"/>
            <a:ext cx="481013" cy="698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396240" y="1700530"/>
            <a:ext cx="6208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1.We </a:t>
            </a:r>
            <a:r>
              <a:rPr lang="en-US" altLang="zh-CN" sz="2400" u="sng"/>
              <a:t>thin</a:t>
            </a:r>
            <a:r>
              <a:rPr lang="zh-CN" altLang="en-US" sz="2400" u="sng"/>
              <a:t>k highly of</a:t>
            </a:r>
            <a:r>
              <a:rPr lang="zh-CN" altLang="en-US" sz="2400"/>
              <a:t> </a:t>
            </a:r>
            <a:r>
              <a:rPr lang="en-US" altLang="zh-CN" sz="2400"/>
              <a:t>their research in the field.</a:t>
            </a:r>
            <a:r>
              <a:rPr lang="zh-CN" altLang="en-US" sz="2400"/>
              <a:t> 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396875" y="3139440"/>
            <a:ext cx="5472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</a:t>
            </a:r>
            <a:r>
              <a:rPr lang="zh-CN" altLang="en-US" sz="2400"/>
              <a:t>The people </a:t>
            </a:r>
            <a:r>
              <a:rPr lang="en-US" altLang="zh-CN" sz="2400" u="sng"/>
              <a:t>think</a:t>
            </a:r>
            <a:r>
              <a:rPr lang="zh-CN" altLang="en-US" sz="2400" u="sng"/>
              <a:t> highly of</a:t>
            </a:r>
            <a:r>
              <a:rPr lang="zh-CN" altLang="en-US" sz="2400"/>
              <a:t> the TV play. 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440055" y="4586605"/>
            <a:ext cx="5638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 The boss seemed to </a:t>
            </a:r>
            <a:r>
              <a:rPr lang="en-US" altLang="zh-CN" sz="2400" u="sng"/>
              <a:t>think highly of </a:t>
            </a:r>
            <a:r>
              <a:rPr lang="en-US" altLang="zh-CN" sz="2400"/>
              <a:t>you.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2531110" y="2223770"/>
            <a:ext cx="34709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charset="0"/>
                <a:ea typeface="楷体" charset="0"/>
              </a:rPr>
              <a:t>对这一领域的评价高</a:t>
            </a:r>
            <a:endParaRPr lang="zh-CN" altLang="en-US" sz="2400">
              <a:latin typeface="楷体" charset="0"/>
              <a:ea typeface="楷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87040" y="3716655"/>
            <a:ext cx="26454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charset="0"/>
                <a:ea typeface="楷体" charset="0"/>
              </a:rPr>
              <a:t>对电视节目评价高</a:t>
            </a:r>
            <a:endParaRPr lang="zh-CN" altLang="en-US" sz="2400">
              <a:latin typeface="楷体" charset="0"/>
              <a:ea typeface="楷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40735" y="5187315"/>
            <a:ext cx="33032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charset="0"/>
                <a:ea typeface="楷体" charset="0"/>
              </a:rPr>
              <a:t>对你很看重</a:t>
            </a:r>
            <a:r>
              <a:rPr lang="en-US" altLang="zh-CN" sz="2400">
                <a:latin typeface="楷体" charset="0"/>
                <a:ea typeface="楷体" charset="0"/>
              </a:rPr>
              <a:t>/</a:t>
            </a:r>
            <a:r>
              <a:rPr lang="zh-CN" altLang="en-US" sz="2400">
                <a:latin typeface="楷体" charset="0"/>
                <a:ea typeface="楷体" charset="0"/>
              </a:rPr>
              <a:t>器重</a:t>
            </a:r>
            <a:endParaRPr lang="zh-CN" altLang="en-US" sz="2400">
              <a:latin typeface="楷体" charset="0"/>
              <a:ea typeface="楷体" charset="0"/>
            </a:endParaRPr>
          </a:p>
        </p:txBody>
      </p:sp>
      <p:sp>
        <p:nvSpPr>
          <p:cNvPr id="5127" name="TextBox 10"/>
          <p:cNvSpPr txBox="1"/>
          <p:nvPr/>
        </p:nvSpPr>
        <p:spPr>
          <a:xfrm>
            <a:off x="1258888" y="764223"/>
            <a:ext cx="2427605" cy="483235"/>
          </a:xfrm>
          <a:prstGeom prst="rect">
            <a:avLst/>
          </a:prstGeom>
          <a:solidFill>
            <a:srgbClr val="FF6600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2400" b="1" dirty="0">
                <a:solidFill>
                  <a:srgbClr val="0000FF"/>
                </a:solidFill>
                <a:latin typeface="微软雅黑" pitchFamily="2" charset="-122"/>
                <a:ea typeface="微软雅黑" pitchFamily="2" charset="-122"/>
              </a:rPr>
              <a:t>think highly of</a:t>
            </a:r>
            <a:endParaRPr lang="en-US" altLang="zh-CN" sz="2400" b="1" dirty="0">
              <a:solidFill>
                <a:srgbClr val="0000FF"/>
              </a:solidFill>
              <a:latin typeface="微软雅黑" pitchFamily="2" charset="-122"/>
              <a:ea typeface="微软雅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7" grpId="0"/>
      <p:bldP spid="5" grpId="0"/>
      <p:bldP spid="8" grpId="0"/>
      <p:bldP spid="51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5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907733"/>
            <a:ext cx="798513" cy="6334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253365" y="1558925"/>
            <a:ext cx="8317865" cy="19234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There is still some doubt ________ the autumn sports meet will be held in our school, but there is no doubt ________ it will be held soon after our National Day holiday.</a:t>
            </a:r>
            <a:endParaRPr lang="zh-CN" altLang="en-US" sz="2400"/>
          </a:p>
          <a:p>
            <a:r>
              <a:rPr lang="zh-CN" altLang="en-US" sz="2400"/>
              <a:t>A．that; that	             B．whether; whether	</a:t>
            </a:r>
            <a:endParaRPr lang="zh-CN" altLang="en-US" sz="2400"/>
          </a:p>
          <a:p>
            <a:r>
              <a:rPr lang="zh-CN" altLang="en-US" sz="2400"/>
              <a:t>C．that; whether	D．whether; that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266700" y="3961765"/>
            <a:ext cx="7429500" cy="948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There is some doubt </a:t>
            </a:r>
            <a:r>
              <a:rPr lang="zh-CN" altLang="en-US" sz="2800">
                <a:solidFill>
                  <a:srgbClr val="FF0000"/>
                </a:solidFill>
              </a:rPr>
              <a:t>whether</a:t>
            </a:r>
            <a:r>
              <a:rPr lang="zh-CN" altLang="en-US" sz="2800"/>
              <a:t>“不确定，有疑问”</a:t>
            </a:r>
            <a:endParaRPr lang="zh-CN" altLang="en-US" sz="2800"/>
          </a:p>
          <a:p>
            <a:r>
              <a:rPr lang="zh-CN" altLang="en-US" sz="2800"/>
              <a:t>There is no doubt </a:t>
            </a:r>
            <a:r>
              <a:rPr lang="zh-CN" altLang="en-US" sz="2800">
                <a:solidFill>
                  <a:srgbClr val="FF0000"/>
                </a:solidFill>
              </a:rPr>
              <a:t>that </a:t>
            </a:r>
            <a:r>
              <a:rPr lang="zh-CN" altLang="en-US" sz="2800"/>
              <a:t>“毫无疑问”。</a:t>
            </a:r>
            <a:endParaRPr lang="zh-CN" altLang="en-US" sz="2800"/>
          </a:p>
        </p:txBody>
      </p:sp>
      <p:sp>
        <p:nvSpPr>
          <p:cNvPr id="4" name="矩形 3"/>
          <p:cNvSpPr/>
          <p:nvPr/>
        </p:nvSpPr>
        <p:spPr>
          <a:xfrm>
            <a:off x="6422390" y="2348230"/>
            <a:ext cx="833120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altLang="zh-CN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5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907733"/>
            <a:ext cx="798513" cy="6334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395605" y="1556385"/>
            <a:ext cx="7577455" cy="2288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/>
              <a:t>（1）在</a:t>
            </a:r>
            <a:r>
              <a:rPr lang="zh-CN" altLang="en-US" b="1">
                <a:solidFill>
                  <a:srgbClr val="FF0000"/>
                </a:solidFill>
              </a:rPr>
              <a:t>否定句</a:t>
            </a:r>
            <a:r>
              <a:rPr lang="zh-CN" altLang="en-US"/>
              <a:t>和</a:t>
            </a:r>
            <a:r>
              <a:rPr lang="zh-CN" altLang="en-US" b="1">
                <a:solidFill>
                  <a:srgbClr val="FF0000"/>
                </a:solidFill>
              </a:rPr>
              <a:t>疑问句</a:t>
            </a:r>
            <a:r>
              <a:rPr lang="zh-CN" altLang="en-US"/>
              <a:t>中,doubt后面接</a:t>
            </a:r>
            <a:r>
              <a:rPr lang="zh-CN" altLang="en-US" b="1">
                <a:solidFill>
                  <a:srgbClr val="FF0000"/>
                </a:solidFill>
              </a:rPr>
              <a:t>that引导</a:t>
            </a:r>
            <a:r>
              <a:rPr lang="zh-CN" altLang="en-US"/>
              <a:t>的宾语从句.例如：</a:t>
            </a:r>
            <a:endParaRPr lang="zh-CN" altLang="en-US"/>
          </a:p>
          <a:p>
            <a:r>
              <a:rPr lang="zh-CN" altLang="en-US"/>
              <a:t>I don</a:t>
            </a:r>
            <a:r>
              <a:rPr lang="en-US" altLang="zh-CN"/>
              <a:t>'</a:t>
            </a:r>
            <a:r>
              <a:rPr lang="zh-CN" altLang="en-US"/>
              <a:t>t doubt that he can finish the task on time.我相信他能按时完成任务.</a:t>
            </a:r>
            <a:endParaRPr lang="zh-CN" altLang="en-US"/>
          </a:p>
          <a:p>
            <a:r>
              <a:rPr lang="zh-CN" altLang="en-US"/>
              <a:t>Do you doubt that she will succeed?你怀疑她会成功吗?</a:t>
            </a:r>
            <a:endParaRPr lang="zh-CN" altLang="en-US"/>
          </a:p>
          <a:p>
            <a:r>
              <a:rPr lang="zh-CN" altLang="en-US"/>
              <a:t>（2）在</a:t>
            </a:r>
            <a:r>
              <a:rPr lang="zh-CN" altLang="en-US" b="1">
                <a:solidFill>
                  <a:srgbClr val="FF0000"/>
                </a:solidFill>
              </a:rPr>
              <a:t>肯定句</a:t>
            </a:r>
            <a:r>
              <a:rPr lang="zh-CN" altLang="en-US"/>
              <a:t>中,doubt后面一般接</a:t>
            </a:r>
            <a:r>
              <a:rPr lang="zh-CN" altLang="en-US" b="1">
                <a:solidFill>
                  <a:srgbClr val="FF0000"/>
                </a:solidFill>
              </a:rPr>
              <a:t>whether或if引导</a:t>
            </a:r>
            <a:r>
              <a:rPr lang="zh-CN" altLang="en-US"/>
              <a:t>的宾语从句.例如：</a:t>
            </a:r>
            <a:endParaRPr lang="zh-CN" altLang="en-US"/>
          </a:p>
          <a:p>
            <a:r>
              <a:rPr lang="zh-CN" altLang="en-US"/>
              <a:t>I doubt whether they can swim across the river.我怀疑他们能否游过河去.</a:t>
            </a:r>
            <a:endParaRPr lang="zh-CN" altLang="en-US"/>
          </a:p>
          <a:p>
            <a:r>
              <a:rPr lang="zh-CN" altLang="en-US"/>
              <a:t>He doubts if she will keep her word.他不敢肯定她是否会遵守诺言.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03985" y="980440"/>
            <a:ext cx="4147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2"/>
                </a:solidFill>
              </a:rPr>
              <a:t>doubt+宾语从句</a:t>
            </a:r>
            <a:endParaRPr lang="zh-CN" altLang="en-US" sz="2800" b="1">
              <a:solidFill>
                <a:schemeClr val="tx2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716655"/>
            <a:ext cx="2664460" cy="2660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80790" y="4292600"/>
            <a:ext cx="329946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charset="0"/>
                <a:ea typeface="楷体" charset="0"/>
              </a:rPr>
              <a:t>会不会有例外的用法呢？</a:t>
            </a:r>
            <a:endParaRPr lang="zh-CN" altLang="en-US" sz="3200">
              <a:latin typeface="楷体" charset="0"/>
              <a:ea typeface="楷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5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907733"/>
            <a:ext cx="798513" cy="6334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252095" y="1628775"/>
            <a:ext cx="4913630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 doubt </a:t>
            </a:r>
            <a:r>
              <a:rPr lang="en-US" altLang="zh-CN" sz="2400" b="1">
                <a:solidFill>
                  <a:schemeClr val="tx2"/>
                </a:solidFill>
              </a:rPr>
              <a:t>if</a:t>
            </a:r>
            <a:r>
              <a:rPr lang="en-US" altLang="zh-CN" sz="2400"/>
              <a:t> she will change her mind.</a:t>
            </a:r>
            <a:endParaRPr lang="en-US" altLang="zh-CN" sz="2400"/>
          </a:p>
          <a:p>
            <a:r>
              <a:rPr lang="en-US" altLang="zh-CN" sz="2400"/>
              <a:t>I doubt </a:t>
            </a:r>
            <a:r>
              <a:rPr lang="en-US" altLang="zh-CN" sz="2400" b="1">
                <a:solidFill>
                  <a:srgbClr val="FF0000"/>
                </a:solidFill>
              </a:rPr>
              <a:t>that</a:t>
            </a:r>
            <a:r>
              <a:rPr lang="en-US" altLang="zh-CN" sz="2400"/>
              <a:t> she will change her mind.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1332230" y="908685"/>
            <a:ext cx="46805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Try to translate these two sentences.</a:t>
            </a:r>
            <a:endParaRPr lang="en-US" altLang="zh-CN" sz="2000"/>
          </a:p>
        </p:txBody>
      </p:sp>
      <p:sp>
        <p:nvSpPr>
          <p:cNvPr id="5" name="文本框 4"/>
          <p:cNvSpPr txBox="1"/>
          <p:nvPr/>
        </p:nvSpPr>
        <p:spPr>
          <a:xfrm>
            <a:off x="1979930" y="3572510"/>
            <a:ext cx="590359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charset="0"/>
                <a:ea typeface="楷体" charset="0"/>
              </a:rPr>
              <a:t>在肯定句中,doubt后面也可以接that引导的宾语从句,但表示</a:t>
            </a:r>
            <a:r>
              <a:rPr lang="zh-CN" altLang="en-US" sz="2400" b="1">
                <a:solidFill>
                  <a:srgbClr val="FF0000"/>
                </a:solidFill>
                <a:latin typeface="楷体" charset="0"/>
                <a:ea typeface="楷体" charset="0"/>
              </a:rPr>
              <a:t>疑虑较大</a:t>
            </a:r>
            <a:r>
              <a:rPr lang="zh-CN" altLang="en-US" sz="2400">
                <a:latin typeface="楷体" charset="0"/>
                <a:ea typeface="楷体" charset="0"/>
              </a:rPr>
              <a:t>或</a:t>
            </a:r>
            <a:r>
              <a:rPr lang="en-US" altLang="zh-CN" sz="2400">
                <a:latin typeface="楷体" charset="0"/>
                <a:ea typeface="楷体" charset="0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楷体" charset="0"/>
                <a:ea typeface="楷体" charset="0"/>
              </a:rPr>
              <a:t>不相信</a:t>
            </a:r>
            <a:r>
              <a:rPr lang="en-US" altLang="zh-CN" sz="2400">
                <a:latin typeface="楷体" charset="0"/>
                <a:ea typeface="楷体" charset="0"/>
              </a:rPr>
              <a:t>”</a:t>
            </a:r>
            <a:endParaRPr lang="zh-CN" altLang="en-US" sz="2400">
              <a:latin typeface="楷体" charset="0"/>
              <a:ea typeface="楷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20970" y="1628775"/>
            <a:ext cx="408495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charset="0"/>
                <a:ea typeface="楷体" charset="0"/>
              </a:rPr>
              <a:t>我</a:t>
            </a:r>
            <a:r>
              <a:rPr lang="zh-CN" altLang="en-US" sz="2400">
                <a:solidFill>
                  <a:schemeClr val="tx2"/>
                </a:solidFill>
                <a:latin typeface="楷体" charset="0"/>
                <a:ea typeface="楷体" charset="0"/>
              </a:rPr>
              <a:t>拿不准</a:t>
            </a:r>
            <a:r>
              <a:rPr lang="zh-CN" altLang="en-US" sz="2400">
                <a:latin typeface="楷体" charset="0"/>
                <a:ea typeface="楷体" charset="0"/>
              </a:rPr>
              <a:t>她是否会改变想法。</a:t>
            </a:r>
            <a:endParaRPr lang="zh-CN" altLang="en-US" sz="2400">
              <a:latin typeface="楷体" charset="0"/>
              <a:ea typeface="楷体" charset="0"/>
            </a:endParaRPr>
          </a:p>
          <a:p>
            <a:r>
              <a:rPr lang="zh-CN" altLang="en-US" sz="2400">
                <a:latin typeface="楷体" charset="0"/>
                <a:ea typeface="楷体" charset="0"/>
              </a:rPr>
              <a:t>我</a:t>
            </a:r>
            <a:r>
              <a:rPr lang="zh-CN" altLang="en-US" sz="2400">
                <a:solidFill>
                  <a:srgbClr val="FF0000"/>
                </a:solidFill>
                <a:latin typeface="楷体" charset="0"/>
                <a:ea typeface="楷体" charset="0"/>
              </a:rPr>
              <a:t>不相信</a:t>
            </a:r>
            <a:r>
              <a:rPr lang="zh-CN" altLang="en-US" sz="2400">
                <a:latin typeface="楷体" charset="0"/>
                <a:ea typeface="楷体" charset="0"/>
              </a:rPr>
              <a:t>她会改变想法。</a:t>
            </a:r>
            <a:endParaRPr lang="zh-CN" altLang="en-US" sz="2400">
              <a:latin typeface="楷体" charset="0"/>
              <a:ea typeface="楷体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3429000"/>
            <a:ext cx="136207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2735</Words>
  <Application>Kingsoft Office WPP</Application>
  <PresentationFormat>全屏显示(4:3)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kingsoft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DELL</cp:lastModifiedBy>
  <cp:revision>30</cp:revision>
  <dcterms:created xsi:type="dcterms:W3CDTF">2011-06-07T16:20:00Z</dcterms:created>
  <dcterms:modified xsi:type="dcterms:W3CDTF">2016-02-24T16:42:45Z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