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v" ContentType="video/x-ms-wm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24"/>
  </p:handoutMasterIdLst>
  <p:sldIdLst>
    <p:sldId id="281" r:id="rId4"/>
    <p:sldId id="328" r:id="rId6"/>
    <p:sldId id="291" r:id="rId7"/>
    <p:sldId id="296" r:id="rId8"/>
    <p:sldId id="313" r:id="rId9"/>
    <p:sldId id="293" r:id="rId10"/>
    <p:sldId id="297" r:id="rId11"/>
    <p:sldId id="314" r:id="rId12"/>
    <p:sldId id="295" r:id="rId13"/>
    <p:sldId id="300" r:id="rId14"/>
    <p:sldId id="315" r:id="rId15"/>
    <p:sldId id="309" r:id="rId16"/>
    <p:sldId id="310" r:id="rId17"/>
    <p:sldId id="316" r:id="rId18"/>
    <p:sldId id="311" r:id="rId19"/>
    <p:sldId id="330" r:id="rId20"/>
    <p:sldId id="317" r:id="rId21"/>
    <p:sldId id="329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  <a:srgbClr val="CAF27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25275" autoAdjust="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orient="horz" pos="1181"/>
        <p:guide orient="horz" pos="3859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174" y="-78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4F4B9-0189-49FE-A80F-05884EB8C95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936A4-2C93-48C2-9221-0FDBF7E74F4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sz="1200" b="1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草原</a:t>
            </a:r>
            <a:endParaRPr lang="en-US" altLang="zh-CN" sz="1200" b="1" i="0" u="none" strike="noStrike" kern="1200" baseline="0" dirty="0" smtClean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（基本）</a:t>
            </a:r>
            <a:endParaRPr lang="en-US" dirty="0" smtClean="0">
              <a:latin typeface="Microsoft YaHei" pitchFamily="34" charset="-122"/>
              <a:ea typeface="Microsoft YaHei" pitchFamily="34" charset="-122"/>
            </a:endParaRPr>
          </a:p>
          <a:p>
            <a:endParaRPr lang="en-US" dirty="0" smtClean="0">
              <a:latin typeface="Microsoft YaHei" pitchFamily="34" charset="-122"/>
              <a:ea typeface="Microsoft YaHei" pitchFamily="34" charset="-122"/>
            </a:endParaRPr>
          </a:p>
          <a:p>
            <a:pPr marL="0" indent="0">
              <a:buFont typeface="Arial" pitchFamily="34" charset="0"/>
              <a:buNone/>
            </a:pPr>
            <a:r>
              <a:rPr lang="zh-CN" altLang="en-US" sz="1200" b="1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注意：</a:t>
            </a:r>
            <a:r>
              <a:rPr lang="en-US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此模板针对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PowerPoint 2010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进行了优化，使用视频背景。如果在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PowerPoint 2007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中使用，则视频元素将会播放，但所有内容在幻灯片放映模式下将被视频背景覆盖。如果在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PowerPoint 2003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中使用，则视频不会播放，但是视频的标牌框架将保持不变，就像静态图像一样。</a:t>
            </a:r>
            <a:br>
              <a:rPr lang="en-US" dirty="0" smtClean="0">
                <a:latin typeface="Microsoft YaHei" pitchFamily="34" charset="-122"/>
                <a:ea typeface="Microsoft YaHei" pitchFamily="34" charset="-122"/>
              </a:rPr>
            </a:br>
            <a:endParaRPr lang="en-US" dirty="0" smtClean="0">
              <a:latin typeface="Microsoft YaHei" pitchFamily="34" charset="-122"/>
              <a:ea typeface="Microsoft YaHei" pitchFamily="34" charset="-122"/>
            </a:endParaRPr>
          </a:p>
          <a:p>
            <a:pPr marL="0" lvl="0" indent="0">
              <a:buFont typeface="+mj-lt"/>
              <a:buNone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视频：</a:t>
            </a:r>
            <a:endParaRPr lang="en-US" b="0" baseline="0" dirty="0" smtClean="0">
              <a:latin typeface="Microsoft YaHei" pitchFamily="34" charset="-122"/>
              <a:ea typeface="Microsoft YaHei" pitchFamily="34" charset="-122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在每次切换幻灯片后自动播放。</a:t>
            </a:r>
            <a:endParaRPr lang="en-US" baseline="0" dirty="0" smtClean="0">
              <a:latin typeface="Microsoft YaHei" pitchFamily="34" charset="-122"/>
              <a:ea typeface="Microsoft YaHei" pitchFamily="34" charset="-122"/>
            </a:endParaRPr>
          </a:p>
          <a:p>
            <a:pPr marL="685800" marR="0" lvl="1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时长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30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秒。</a:t>
            </a:r>
            <a:endParaRPr lang="en-US" dirty="0" smtClean="0">
              <a:latin typeface="Microsoft YaHei" pitchFamily="34" charset="-122"/>
              <a:ea typeface="Microsoft YaHei" pitchFamily="34" charset="-122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无缝地无限循环播放。</a:t>
            </a:r>
            <a:br>
              <a:rPr lang="en-US" baseline="0" dirty="0" smtClean="0">
                <a:latin typeface="Microsoft YaHei" pitchFamily="34" charset="-122"/>
                <a:ea typeface="Microsoft YaHei" pitchFamily="34" charset="-122"/>
              </a:rPr>
            </a:br>
            <a:endParaRPr lang="en-US" baseline="0" dirty="0" smtClean="0">
              <a:latin typeface="Microsoft YaHei" pitchFamily="34" charset="-122"/>
              <a:ea typeface="Microsoft YaHei" pitchFamily="34" charset="-122"/>
            </a:endParaRPr>
          </a:p>
          <a:p>
            <a:pPr marL="0" lvl="0" indent="0">
              <a:buFont typeface="+mj-lt"/>
              <a:buNone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若要添加幻灯片或更改版式，请执行下列操作：</a:t>
            </a:r>
            <a:endParaRPr lang="en-US" b="0" baseline="0" dirty="0" smtClean="0">
              <a:latin typeface="Microsoft YaHei" pitchFamily="34" charset="-122"/>
              <a:ea typeface="Microsoft YaHei" pitchFamily="34" charset="-122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若要添加新的幻灯片，请在“开始”选项卡上的“幻灯片”组中，单击“新建幻灯片”下方的箭头，在“动画背景主题”下方单击，然后选择所需版式。</a:t>
            </a:r>
            <a:endParaRPr lang="en-US" sz="1200" kern="1200" dirty="0" smtClean="0">
              <a:solidFill>
                <a:schemeClr val="tx1"/>
              </a:solidFill>
              <a:effectLst/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685800" marR="0" lvl="1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若要更改现有幻灯片的版式，请在“开始”选项卡的“幻灯片”组中，单击“版式”，然后选择所需版式。</a:t>
            </a:r>
            <a:endParaRPr lang="zh-CN" altLang="en-US" sz="1200" b="0" i="0" u="none" strike="noStrike" kern="1200" baseline="0" dirty="0" smtClean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endParaRPr lang="en-US" kern="1200" baseline="0" dirty="0" smtClean="0">
              <a:solidFill>
                <a:schemeClr val="tx1"/>
              </a:solidFill>
              <a:effectLst/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0" marR="0" lv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>
                <a:tab pos="457200" algn="l"/>
              </a:tabLst>
              <a:defRPr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此模板使用“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Pushpin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”主题字体。 若要访问或更改主题字体，请执行下列操作：</a:t>
            </a:r>
            <a:endParaRPr lang="zh-CN" altLang="en-US" sz="1200" b="0" i="0" u="none" strike="noStrike" kern="1200" baseline="0" dirty="0" smtClean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0" marR="0" lvl="0" indent="0" defTabSz="-63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  <a:tabLst>
                <a:tab pos="457200" algn="l"/>
              </a:tabLst>
            </a:pPr>
            <a:endParaRPr lang="en-US" sz="1200" dirty="0" smtClean="0">
              <a:effectLst/>
              <a:latin typeface="Microsoft YaHei" pitchFamily="34" charset="-122"/>
              <a:ea typeface="Microsoft YaHei" pitchFamily="34" charset="-122"/>
              <a:cs typeface="Times New Roman"/>
            </a:endParaRPr>
          </a:p>
          <a:p>
            <a:pPr marL="685800" marR="0" lvl="1" indent="-228600" defTabSz="-63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在“视图”选项卡上的“母版视图”组中，选择“幻灯片母版”。</a:t>
            </a:r>
            <a:endParaRPr lang="en-US" sz="1200" dirty="0" smtClean="0">
              <a:effectLst/>
              <a:latin typeface="Microsoft YaHei" pitchFamily="34" charset="-122"/>
              <a:ea typeface="Microsoft YaHei" pitchFamily="34" charset="-122"/>
              <a:cs typeface="Times New Roman"/>
            </a:endParaRPr>
          </a:p>
          <a:p>
            <a:pPr marL="685800" marR="0" lvl="1" indent="-2286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在“幻灯片母版”视图中，选择幻灯片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1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（使用视频背景的母版版式的母版幻灯片）。</a:t>
            </a:r>
            <a:endParaRPr lang="zh-CN" altLang="en-US" sz="1200" b="0" i="0" u="none" strike="noStrike" kern="1200" baseline="0" dirty="0" smtClean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685800" marR="0" lvl="1" indent="-228600" defTabSz="-63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200" baseline="0" dirty="0" smtClean="0">
              <a:effectLst/>
              <a:latin typeface="Microsoft YaHei" pitchFamily="34" charset="-122"/>
              <a:ea typeface="Microsoft YaHei" pitchFamily="34" charset="-122"/>
              <a:cs typeface="Times New Roman"/>
            </a:endParaRPr>
          </a:p>
          <a:p>
            <a:pPr marL="685800" marR="0" lvl="1" indent="-228600" defTabSz="-63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在“幻灯片母版”选项卡的“编辑主题”组中，单击“字体”，然后选择新的主题字体。</a:t>
            </a:r>
            <a:endParaRPr lang="en-US" kern="1200" baseline="0" dirty="0" smtClean="0">
              <a:solidFill>
                <a:schemeClr val="tx1"/>
              </a:solidFill>
              <a:effectLst/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endParaRPr lang="en-US" kern="1200" baseline="0" dirty="0" smtClean="0">
              <a:solidFill>
                <a:schemeClr val="tx1"/>
              </a:solidFill>
              <a:effectLst/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使用动画元素：</a:t>
            </a:r>
            <a:endParaRPr lang="en-US" b="0" kern="1200" baseline="0" dirty="0" smtClean="0">
              <a:solidFill>
                <a:schemeClr val="tx1"/>
              </a:solidFill>
              <a:effectLst/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所有动画元素都将从切换幻灯片并且背景视频开始播放后开始。</a:t>
            </a:r>
            <a:endParaRPr lang="en-US" kern="1200" baseline="0" dirty="0" smtClean="0">
              <a:solidFill>
                <a:schemeClr val="tx1"/>
              </a:solidFill>
              <a:effectLst/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endParaRPr lang="en-US" baseline="0" dirty="0" smtClean="0">
              <a:latin typeface="Microsoft YaHei" pitchFamily="34" charset="-122"/>
              <a:ea typeface="Microsoft YaHei" pitchFamily="34" charset="-122"/>
            </a:endParaRPr>
          </a:p>
          <a:p>
            <a:endParaRPr lang="en-US" dirty="0" smtClean="0">
              <a:latin typeface="Microsoft YaHei" pitchFamily="34" charset="-122"/>
              <a:ea typeface="Microsoft YaHei" pitchFamily="34" charset="-122"/>
            </a:endParaRPr>
          </a:p>
          <a:p>
            <a:endParaRPr 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CA399-8879-45CA-8AF5-689E20F0244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wmv"/><Relationship Id="rId2" Type="http://schemas.openxmlformats.org/officeDocument/2006/relationships/video" Target="../media/media1.wm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wmv"/><Relationship Id="rId2" Type="http://schemas.openxmlformats.org/officeDocument/2006/relationships/video" Target="../media/media1.wm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wmv"/><Relationship Id="rId2" Type="http://schemas.openxmlformats.org/officeDocument/2006/relationships/video" Target="../media/media1.wm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wmv"/><Relationship Id="rId2" Type="http://schemas.openxmlformats.org/officeDocument/2006/relationships/video" Target="../media/media1.wm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wmv"/><Relationship Id="rId2" Type="http://schemas.openxmlformats.org/officeDocument/2006/relationships/video" Target="../media/media1.wm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ield of Wheat (seamless loop) 3b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 userDrawn="1"/>
        </p:nvSpPr>
        <p:spPr>
          <a:xfrm rot="5400000">
            <a:off x="3320883" y="-1033399"/>
            <a:ext cx="2237017" cy="8875816"/>
          </a:xfrm>
          <a:prstGeom prst="round2SameRect">
            <a:avLst>
              <a:gd name="adj1" fmla="val 12924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 Same Side Corner Rectangle 8"/>
          <p:cNvSpPr/>
          <p:nvPr userDrawn="1"/>
        </p:nvSpPr>
        <p:spPr>
          <a:xfrm rot="5400000">
            <a:off x="3749357" y="-1461873"/>
            <a:ext cx="1380070" cy="8875816"/>
          </a:xfrm>
          <a:prstGeom prst="round2SameRect">
            <a:avLst>
              <a:gd name="adj1" fmla="val 23166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6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038" y="2334986"/>
            <a:ext cx="8517924" cy="1265464"/>
          </a:xfrm>
        </p:spPr>
        <p:txBody>
          <a:bodyPr anchor="ctr"/>
          <a:lstStyle>
            <a:lvl1pPr algn="ct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038" y="3672013"/>
            <a:ext cx="8517924" cy="851006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ield of Wheat (seamless loop) 3b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488C8-EBA2-4BF7-83E9-999E343168B8}" type="datetime1">
              <a:rPr lang="en-US" smtClean="0"/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5701-3067-48B4-ACC8-8F90D08E3078}" type="slidenum">
              <a:rPr lang="en-US"/>
            </a:fld>
            <a:endParaRPr lang="en-US"/>
          </a:p>
        </p:txBody>
      </p:sp>
      <p:sp>
        <p:nvSpPr>
          <p:cNvPr id="7" name="Round Same Side Corner Rectangle 6"/>
          <p:cNvSpPr/>
          <p:nvPr userDrawn="1"/>
        </p:nvSpPr>
        <p:spPr>
          <a:xfrm rot="5400000">
            <a:off x="1238992" y="-983509"/>
            <a:ext cx="6400800" cy="8875816"/>
          </a:xfrm>
          <a:prstGeom prst="round2SameRect">
            <a:avLst>
              <a:gd name="adj1" fmla="val 4981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>
          <a:outerShdw dist="107763" dir="2699999" algn="ctr" rotWithShape="0">
            <a:srgbClr val="020000"/>
          </a:outerShdw>
        </a:effectLst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962025" y="1628775"/>
            <a:ext cx="7772400" cy="14398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>
              <a:defRPr sz="4800" kern="1200">
                <a:effectLst>
                  <a:outerShdw blurRad="38100" dist="38100" dir="2700000">
                    <a:srgbClr val="000000"/>
                  </a:outerShdw>
                </a:effectLst>
                <a:ea typeface="宋体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647825" y="3738563"/>
            <a:ext cx="6400800" cy="11303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marL="0" lvl="0" indent="0" algn="ctr">
              <a:buNone/>
              <a:defRPr b="1" kern="1200">
                <a:solidFill>
                  <a:schemeClr val="bg2"/>
                </a:solidFill>
                <a:ea typeface="宋体" charset="-122"/>
              </a:defRPr>
            </a:lvl1pPr>
            <a:lvl2pPr marL="457200" lvl="1" indent="-457200" algn="ctr">
              <a:buNone/>
              <a:defRPr b="1" kern="1200">
                <a:solidFill>
                  <a:schemeClr val="bg2"/>
                </a:solidFill>
                <a:ea typeface="隶书" pitchFamily="1" charset="-122"/>
              </a:defRPr>
            </a:lvl2pPr>
            <a:lvl3pPr marL="914400" lvl="2" indent="-914400" algn="ctr">
              <a:buNone/>
              <a:defRPr b="1" kern="1200">
                <a:solidFill>
                  <a:schemeClr val="bg2"/>
                </a:solidFill>
                <a:ea typeface="隶书" pitchFamily="1" charset="-122"/>
              </a:defRPr>
            </a:lvl3pPr>
            <a:lvl4pPr marL="1371600" lvl="3" indent="-1371600" algn="ctr">
              <a:buNone/>
              <a:defRPr b="1" kern="1200">
                <a:solidFill>
                  <a:schemeClr val="bg2"/>
                </a:solidFill>
                <a:ea typeface="隶书" pitchFamily="1" charset="-122"/>
              </a:defRPr>
            </a:lvl4pPr>
            <a:lvl5pPr marL="1828800" lvl="4" indent="-1828800" algn="ctr">
              <a:buNone/>
              <a:defRPr b="1" kern="1200">
                <a:solidFill>
                  <a:schemeClr val="bg2"/>
                </a:solidFill>
                <a:ea typeface="隶书" pitchFamily="1" charset="-122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>
              <a:solidFill>
                <a:srgbClr val="A08366"/>
              </a:solidFill>
            </a:endParaRPr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>
              <a:spcBef>
                <a:spcPct val="50000"/>
              </a:spcBef>
            </a:pPr>
            <a:endParaRPr lang="zh-CN">
              <a:solidFill>
                <a:srgbClr val="A08366"/>
              </a:solidFill>
            </a:endParaRPr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>
              <a:spcBef>
                <a:spcPct val="50000"/>
              </a:spcBef>
            </a:pPr>
            <a:fld id="{9A0DB2DC-4C9A-4742-B13C-FB6460FD3503}" type="slidenum">
              <a:rPr lang="zh-CN">
                <a:solidFill>
                  <a:srgbClr val="A08366"/>
                </a:solidFill>
              </a:rPr>
            </a:fld>
            <a:endParaRPr lang="zh-CN">
              <a:solidFill>
                <a:srgbClr val="A08366"/>
              </a:solidFill>
            </a:endParaRPr>
          </a:p>
        </p:txBody>
      </p:sp>
      <p:sp>
        <p:nvSpPr>
          <p:cNvPr id="2055" name="直接连接符 2054"/>
          <p:cNvSpPr/>
          <p:nvPr/>
        </p:nvSpPr>
        <p:spPr>
          <a:xfrm>
            <a:off x="973138" y="3141663"/>
            <a:ext cx="7775575" cy="0"/>
          </a:xfrm>
          <a:prstGeom prst="line">
            <a:avLst/>
          </a:prstGeom>
          <a:ln w="508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5477" cy="43497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1323" y="1600200"/>
            <a:ext cx="3815477" cy="43497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0128" y="406400"/>
            <a:ext cx="1946672" cy="55435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00113" y="406400"/>
            <a:ext cx="5727165" cy="55435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88C8-EBA2-4BF7-83E9-999E343168B8}" type="datetime1">
              <a:rPr lang="en-US" smtClean="0"/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95701-3067-48B4-ACC8-8F90D08E3078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ield of Wheat (seamless loop) 3b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 userDrawn="1"/>
        </p:nvSpPr>
        <p:spPr>
          <a:xfrm rot="5400000">
            <a:off x="3427625" y="112926"/>
            <a:ext cx="2023533" cy="8875816"/>
          </a:xfrm>
          <a:prstGeom prst="round2SameRect">
            <a:avLst>
              <a:gd name="adj1" fmla="val 12220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 Same Side Corner Rectangle 8"/>
          <p:cNvSpPr/>
          <p:nvPr userDrawn="1"/>
        </p:nvSpPr>
        <p:spPr>
          <a:xfrm rot="5400000">
            <a:off x="3863658" y="548959"/>
            <a:ext cx="1151468" cy="8875816"/>
          </a:xfrm>
          <a:prstGeom prst="round2SameRect">
            <a:avLst>
              <a:gd name="adj1" fmla="val 21428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6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55702"/>
          </a:xfrm>
        </p:spPr>
        <p:txBody>
          <a:bodyPr anchor="ctr"/>
          <a:lstStyle>
            <a:lvl1pPr algn="l">
              <a:defRPr sz="3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47533"/>
            <a:ext cx="7772400" cy="85936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126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126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2863"/>
            <a:ext cx="4040188" cy="639762"/>
          </a:xfrm>
        </p:spPr>
        <p:txBody>
          <a:bodyPr anchor="b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7118"/>
            <a:ext cx="4040188" cy="40390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286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7118"/>
            <a:ext cx="4041775" cy="40390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ield of Wheat (seamless loop) 3b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5400000">
            <a:off x="-626537" y="2179859"/>
            <a:ext cx="4724400" cy="3471333"/>
          </a:xfrm>
          <a:prstGeom prst="round2SameRect">
            <a:avLst>
              <a:gd name="adj1" fmla="val 11307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1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65725"/>
            <a:ext cx="5111750" cy="4560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6335"/>
            <a:ext cx="3008313" cy="441982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998"/>
            <a:ext cx="8229600" cy="104140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ield of Wheat (seamless loop) 3b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 userDrawn="1"/>
        </p:nvSpPr>
        <p:spPr>
          <a:xfrm rot="5400000">
            <a:off x="3533156" y="-3270412"/>
            <a:ext cx="1812473" cy="8875816"/>
          </a:xfrm>
          <a:prstGeom prst="round2SameRect">
            <a:avLst>
              <a:gd name="adj1" fmla="val 12924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199" y="2111375"/>
            <a:ext cx="82380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379764"/>
            <a:ext cx="8238067" cy="669167"/>
          </a:xfrm>
        </p:spPr>
        <p:txBody>
          <a:bodyPr anchor="ctr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998"/>
            <a:ext cx="8229600" cy="104140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Round Same Side Corner Rectangle 11"/>
          <p:cNvSpPr/>
          <p:nvPr userDrawn="1"/>
        </p:nvSpPr>
        <p:spPr>
          <a:xfrm rot="5400000">
            <a:off x="3917948" y="-3663950"/>
            <a:ext cx="1041401" cy="8877301"/>
          </a:xfrm>
          <a:prstGeom prst="round2SameRect">
            <a:avLst>
              <a:gd name="adj1" fmla="val 29600"/>
              <a:gd name="adj2" fmla="val 0"/>
            </a:avLst>
          </a:prstGeom>
          <a:solidFill>
            <a:schemeClr val="tx1">
              <a:alpha val="38000"/>
            </a:schemeClr>
          </a:solidFill>
          <a:ln w="3175">
            <a:solidFill>
              <a:schemeClr val="accent1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microsoft.com/office/2007/relationships/media" Target="../media/media1.wmv"/><Relationship Id="rId11" Type="http://schemas.openxmlformats.org/officeDocument/2006/relationships/video" Target="../media/media1.wmv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ield of Wheat (seamless loop) 3b.wmv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rot="5400000">
            <a:off x="1238992" y="-983509"/>
            <a:ext cx="6400800" cy="8875816"/>
          </a:xfrm>
          <a:prstGeom prst="round2SameRect">
            <a:avLst>
              <a:gd name="adj1" fmla="val 4981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3917948" y="-3663950"/>
            <a:ext cx="1041401" cy="8877301"/>
          </a:xfrm>
          <a:prstGeom prst="round2SameRect">
            <a:avLst>
              <a:gd name="adj1" fmla="val 29600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6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998"/>
            <a:ext cx="8229600" cy="10414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03" y="6496396"/>
            <a:ext cx="116977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10C36985-8CAF-49A4-BC4C-142BC7CC0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103" y="6496396"/>
            <a:ext cx="657379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211" y="6496396"/>
            <a:ext cx="53545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4F90343F-D056-4E24-BE3D-A305BDC1A23E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微软雅黑" pitchFamily="34" charset="-122"/>
          <a:ea typeface="微软雅黑" pitchFamily="34" charset="-122"/>
          <a:cs typeface="+mn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75000"/>
        <a:buFont typeface="Wingdings" pitchFamily="2" charset="2"/>
        <a:buChar char="v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SzPct val="75000"/>
        <a:buFont typeface="Wingdings" pitchFamily="2" charset="2"/>
        <a:buChar char="v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SzPct val="75000"/>
        <a:buFont typeface="Wingdings" pitchFamily="2" charset="2"/>
        <a:buChar char="v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SzPct val="75000"/>
        <a:buFont typeface="Wingdings" pitchFamily="2" charset="2"/>
        <a:buChar char="v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>
          <a:outerShdw dist="107763" dir="2699999" algn="ctr" rotWithShape="0">
            <a:srgbClr val="020000"/>
          </a:outerShdw>
        </a:effectLst>
      </p:bgPr>
    </p:bg>
    <p:spTree>
      <p:nvGrpSpPr>
        <p:cNvPr id="1" name=""/>
        <p:cNvGrpSpPr/>
        <p:nvPr/>
      </p:nvGrpSpPr>
      <p:grpSpPr/>
      <p:sp>
        <p:nvSpPr>
          <p:cNvPr id="1026" name="直接连接符 1025"/>
          <p:cNvSpPr/>
          <p:nvPr/>
        </p:nvSpPr>
        <p:spPr>
          <a:xfrm>
            <a:off x="1016000" y="1600200"/>
            <a:ext cx="7747000" cy="0"/>
          </a:xfrm>
          <a:prstGeom prst="line">
            <a:avLst/>
          </a:prstGeom>
          <a:ln w="31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7" name="日期占位符 1026"/>
          <p:cNvSpPr>
            <a:spLocks noGrp="1"/>
          </p:cNvSpPr>
          <p:nvPr>
            <p:ph type="dt" sz="half" idx="2"/>
          </p:nvPr>
        </p:nvSpPr>
        <p:spPr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1028" name="页脚占位符 1027"/>
          <p:cNvSpPr>
            <a:spLocks noGrp="1"/>
          </p:cNvSpPr>
          <p:nvPr>
            <p:ph type="ftr" sz="quarter" idx="3"/>
          </p:nvPr>
        </p:nvSpPr>
        <p:spPr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1029" name="灯片编号占位符 1028"/>
          <p:cNvSpPr>
            <a:spLocks noGrp="1"/>
          </p:cNvSpPr>
          <p:nvPr>
            <p:ph type="sldNum" sz="quarter" idx="4"/>
          </p:nvPr>
        </p:nvSpPr>
        <p:spPr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 lvl="0">
              <a:spcBef>
                <a:spcPct val="50000"/>
              </a:spcBef>
            </a:pPr>
            <a:fld id="{9A0DB2DC-4C9A-4742-B13C-FB6460FD3503}" type="slidenum">
              <a:rPr lang="zh-CN"/>
            </a:fld>
            <a:endParaRPr lang="zh-CN"/>
          </a:p>
        </p:txBody>
      </p:sp>
      <p:sp>
        <p:nvSpPr>
          <p:cNvPr id="1030" name="标题 1029"/>
          <p:cNvSpPr>
            <a:spLocks noGrp="1"/>
          </p:cNvSpPr>
          <p:nvPr>
            <p:ph type="title"/>
          </p:nvPr>
        </p:nvSpPr>
        <p:spPr>
          <a:xfrm>
            <a:off x="900113" y="406400"/>
            <a:ext cx="7786687" cy="1012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1" name="文本占位符 1030"/>
          <p:cNvSpPr>
            <a:spLocks noGrp="1"/>
          </p:cNvSpPr>
          <p:nvPr>
            <p:ph type="body" idx="1"/>
          </p:nvPr>
        </p:nvSpPr>
        <p:spPr>
          <a:xfrm>
            <a:off x="900113" y="1600200"/>
            <a:ext cx="7786687" cy="43497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6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p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p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Book4 Unit 2 Working the 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955" y="3752850"/>
            <a:ext cx="7554595" cy="11303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河源市东源中学  贺杜夷</a:t>
            </a:r>
            <a:endParaRPr lang="zh-CN" altLang="en-US" dirty="0" smtClean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0070C0"/>
                </a:solidFill>
              </a:rPr>
              <a:t>           </a:t>
            </a:r>
            <a:r>
              <a:rPr lang="zh-CN" altLang="en-US" dirty="0" smtClean="0">
                <a:solidFill>
                  <a:srgbClr val="0070C0"/>
                </a:solidFill>
                <a:sym typeface="+mn-ea"/>
              </a:rPr>
              <a:t>华南师范大学外国语言文化学院      蔡文  薛莹</a:t>
            </a:r>
            <a:endParaRPr lang="zh-CN" altLang="en-US" dirty="0" smtClean="0">
              <a:solidFill>
                <a:srgbClr val="0070C0"/>
              </a:solidFill>
            </a:endParaRPr>
          </a:p>
          <a:p>
            <a:endParaRPr lang="zh-CN" altLang="en-US" dirty="0" smtClean="0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1690" y="5368925"/>
            <a:ext cx="777811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b="1">
                <a:solidFill>
                  <a:srgbClr val="00B050"/>
                </a:solidFill>
              </a:rPr>
              <a:t>       </a:t>
            </a:r>
            <a:r>
              <a:rPr lang="zh-CN" altLang="en-US" sz="3200" b="1">
                <a:solidFill>
                  <a:srgbClr val="00B050"/>
                </a:solidFill>
              </a:rPr>
              <a:t>授课老师: 华南师范大学外文学院</a:t>
            </a:r>
            <a:endParaRPr lang="zh-CN" altLang="en-US" sz="3200" b="1">
              <a:solidFill>
                <a:srgbClr val="00B050"/>
              </a:solidFill>
            </a:endParaRPr>
          </a:p>
          <a:p>
            <a:pPr algn="ctr"/>
            <a:r>
              <a:rPr lang="zh-CN" altLang="en-US" sz="3200" b="1">
                <a:solidFill>
                  <a:srgbClr val="00B050"/>
                </a:solidFill>
              </a:rPr>
              <a:t>薛莹                            </a:t>
            </a:r>
            <a:endParaRPr lang="zh-CN" altLang="en-US" sz="32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800" dirty="0">
                <a:effectLst/>
              </a:rPr>
              <a:t>thanks to</a:t>
            </a:r>
            <a:endParaRPr lang="zh-CN" altLang="en-US" sz="4800" dirty="0"/>
          </a:p>
        </p:txBody>
      </p:sp>
      <p:sp>
        <p:nvSpPr>
          <p:cNvPr id="4" name="内容占位符 2"/>
          <p:cNvSpPr>
            <a:spLocks noGrp="1"/>
          </p:cNvSpPr>
          <p:nvPr>
            <p:ph idx="4294967295"/>
          </p:nvPr>
        </p:nvSpPr>
        <p:spPr>
          <a:xfrm>
            <a:off x="3559175" y="2527300"/>
            <a:ext cx="2486025" cy="56324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dirty="0">
                <a:latin typeface="MV Boli" charset="0"/>
              </a:rPr>
              <a:t>多亏，由于</a:t>
            </a:r>
            <a:endParaRPr lang="zh-CN" altLang="en-US" sz="3200" dirty="0">
              <a:latin typeface="MV Boli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608705" y="2334260"/>
            <a:ext cx="2463165" cy="1026795"/>
          </a:xfrm>
          <a:prstGeom prst="roundRect">
            <a:avLst/>
          </a:prstGeom>
          <a:noFill/>
          <a:ln w="111125" cmpd="sng">
            <a:solidFill>
              <a:srgbClr val="92D050">
                <a:alpha val="99000"/>
              </a:srgb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4005946" y="1550063"/>
            <a:ext cx="1503609" cy="7587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7125" y="3777615"/>
            <a:ext cx="7756525" cy="205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hanks to VS thanks for</a:t>
            </a:r>
            <a:endParaRPr lang="en-US" altLang="zh-CN" sz="3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thanks to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4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是指感谢的对象</a:t>
            </a:r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to</a:t>
            </a:r>
            <a:r>
              <a:rPr lang="zh-CN" altLang="en-US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后面接的名词或代词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en-US" altLang="zh-CN" sz="24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thanks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for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(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指</a:t>
            </a:r>
            <a:r>
              <a:rPr lang="zh-CN" altLang="en-US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为何而感谢，</a:t>
            </a:r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for</a:t>
            </a:r>
            <a:r>
              <a:rPr lang="zh-CN" altLang="en-US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后面主要接名词或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动名词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en-US" altLang="zh-CN" sz="24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thanks for =thank you for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ldLvl="0" animBg="1"/>
      <p:bldP spid="6" grpId="0" bldLvl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028700" y="212725"/>
            <a:ext cx="7200900" cy="1041400"/>
          </a:xfrm>
        </p:spPr>
        <p:txBody>
          <a:bodyPr/>
          <a:lstStyle/>
          <a:p>
            <a:br>
              <a:rPr lang="zh-CN" altLang="zh-CN" dirty="0"/>
            </a:br>
            <a:r>
              <a:rPr lang="en-US" altLang="zh-CN" sz="4800" dirty="0" smtClean="0">
                <a:latin typeface="Adobe 黑体 Std R" charset="0"/>
                <a:ea typeface="Adobe 黑体 Std R" charset="0"/>
                <a:sym typeface="+mn-ea"/>
              </a:rPr>
              <a:t>Exercise</a:t>
            </a:r>
            <a:endParaRPr lang="zh-CN" altLang="zh-CN" sz="4800" dirty="0">
              <a:latin typeface="Adobe 黑体 Std R" charset="0"/>
              <a:ea typeface="Adobe 黑体 Std R" charset="0"/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916940" y="1628775"/>
            <a:ext cx="7924165" cy="4526280"/>
          </a:xfrm>
        </p:spPr>
        <p:txBody>
          <a:bodyPr/>
          <a:lstStyle/>
          <a:p>
            <a:r>
              <a:rPr lang="en-US" altLang="zh-CN" sz="3200" dirty="0"/>
              <a:t> _____</a:t>
            </a:r>
            <a:r>
              <a:rPr lang="zh-CN" altLang="en-US" sz="3200" dirty="0"/>
              <a:t>the new policy, we are now having a happy life. </a:t>
            </a:r>
            <a:endParaRPr lang="zh-CN" altLang="en-US" sz="3200" dirty="0"/>
          </a:p>
          <a:p>
            <a:r>
              <a:rPr lang="zh-CN" altLang="en-US" sz="3200" dirty="0"/>
              <a:t>A. Thanks to    B. Because</a:t>
            </a:r>
            <a:endParaRPr lang="zh-CN" altLang="en-US" sz="3200" dirty="0"/>
          </a:p>
          <a:p>
            <a:r>
              <a:rPr lang="zh-CN" altLang="en-US" sz="3200" dirty="0"/>
              <a:t>C. For      D. Thanks for</a:t>
            </a:r>
            <a:endParaRPr lang="zh-CN" altLang="en-US" sz="3200" dirty="0"/>
          </a:p>
          <a:p>
            <a:endParaRPr lang="zh-CN" altLang="en-US" dirty="0"/>
          </a:p>
          <a:p>
            <a:r>
              <a:rPr lang="zh-CN" altLang="en-US" sz="2800" dirty="0"/>
              <a:t>多亏了你的鼓励，我才能从失败中走出来。</a:t>
            </a:r>
            <a:endParaRPr lang="zh-CN" altLang="en-US" sz="2800" dirty="0"/>
          </a:p>
          <a:p>
            <a:r>
              <a:rPr lang="en-US" altLang="zh-CN" sz="3200" dirty="0">
                <a:solidFill>
                  <a:srgbClr val="FF0000"/>
                </a:solidFill>
                <a:latin typeface="Comic Sans MS" charset="0"/>
              </a:rPr>
              <a:t>Thanks to your encouragement, I could come out of the failure.</a:t>
            </a:r>
            <a:endParaRPr lang="en-US" altLang="zh-CN" sz="3200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6" name="笑脸 5"/>
          <p:cNvSpPr/>
          <p:nvPr/>
        </p:nvSpPr>
        <p:spPr>
          <a:xfrm>
            <a:off x="1184275" y="2738120"/>
            <a:ext cx="580390" cy="54229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6640" y="254000"/>
            <a:ext cx="7172960" cy="1041400"/>
          </a:xfrm>
        </p:spPr>
        <p:txBody>
          <a:bodyPr/>
          <a:lstStyle/>
          <a:p>
            <a:pPr lvl="0"/>
            <a:r>
              <a:rPr lang="en-US" altLang="zh-CN" sz="4400" dirty="0" smtClean="0">
                <a:effectLst/>
              </a:rPr>
              <a:t>4. rid of</a:t>
            </a:r>
            <a:endParaRPr lang="zh-CN" altLang="zh-CN" sz="4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4880" y="1453515"/>
            <a:ext cx="8229600" cy="4525645"/>
          </a:xfrm>
        </p:spPr>
        <p:txBody>
          <a:bodyPr anchor="ctr"/>
          <a:lstStyle/>
          <a:p>
            <a:r>
              <a:rPr lang="en-US" altLang="zh-CN" sz="3200" dirty="0"/>
              <a:t> You must </a:t>
            </a:r>
            <a:r>
              <a:rPr lang="en-US" altLang="zh-CN" sz="3200" dirty="0">
                <a:solidFill>
                  <a:srgbClr val="FFFF00"/>
                </a:solidFill>
              </a:rPr>
              <a:t>rid </a:t>
            </a:r>
            <a:r>
              <a:rPr lang="en-US" altLang="zh-CN" sz="3200" dirty="0"/>
              <a:t>yourself </a:t>
            </a:r>
            <a:r>
              <a:rPr lang="en-US" altLang="zh-CN" sz="3200" dirty="0">
                <a:solidFill>
                  <a:srgbClr val="FFFF00"/>
                </a:solidFill>
              </a:rPr>
              <a:t>of</a:t>
            </a:r>
            <a:r>
              <a:rPr lang="en-US" altLang="zh-CN" sz="3200" dirty="0"/>
              <a:t> these old-fashioned ideas.</a:t>
            </a:r>
            <a:endParaRPr lang="en-US" altLang="zh-CN" sz="3200" dirty="0"/>
          </a:p>
          <a:p>
            <a:r>
              <a:rPr lang="en-US" altLang="zh-CN" sz="3200" dirty="0"/>
              <a:t>The whole family moved to another village to </a:t>
            </a:r>
            <a:r>
              <a:rPr lang="en-US" altLang="zh-CN" sz="3200" dirty="0">
                <a:solidFill>
                  <a:srgbClr val="FFFF00"/>
                </a:solidFill>
              </a:rPr>
              <a:t>rid of </a:t>
            </a:r>
            <a:r>
              <a:rPr lang="en-US" altLang="zh-CN" sz="3200" dirty="0"/>
              <a:t>the famine.</a:t>
            </a:r>
            <a:endParaRPr lang="zh-CN" altLang="zh-CN" sz="3200" dirty="0"/>
          </a:p>
          <a:p>
            <a:r>
              <a:rPr lang="en-US" altLang="zh-CN" sz="3200" dirty="0"/>
              <a:t>He wanted to </a:t>
            </a:r>
            <a:r>
              <a:rPr lang="en-US" altLang="zh-CN" sz="3200" dirty="0">
                <a:solidFill>
                  <a:srgbClr val="FFFF00"/>
                </a:solidFill>
              </a:rPr>
              <a:t>rid</a:t>
            </a:r>
            <a:r>
              <a:rPr lang="en-US" altLang="zh-CN" sz="3200" dirty="0"/>
              <a:t> himself </a:t>
            </a:r>
            <a:r>
              <a:rPr lang="en-US" altLang="zh-CN" sz="3200" dirty="0">
                <a:solidFill>
                  <a:srgbClr val="FFFF00"/>
                </a:solidFill>
              </a:rPr>
              <a:t>of </a:t>
            </a:r>
            <a:r>
              <a:rPr lang="en-US" altLang="zh-CN" sz="3200" dirty="0"/>
              <a:t>the burden of the secret.</a:t>
            </a:r>
            <a:endParaRPr lang="zh-CN" altLang="zh-CN" sz="3200" dirty="0"/>
          </a:p>
          <a:p>
            <a:pPr marL="0" indent="0">
              <a:buNone/>
            </a:pP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5400" dirty="0">
                <a:effectLst/>
              </a:rPr>
              <a:t>rid of</a:t>
            </a:r>
            <a:endParaRPr lang="zh-CN" altLang="en-US" sz="5400" dirty="0"/>
          </a:p>
        </p:txBody>
      </p:sp>
      <p:sp>
        <p:nvSpPr>
          <p:cNvPr id="4" name="下箭头 3"/>
          <p:cNvSpPr/>
          <p:nvPr/>
        </p:nvSpPr>
        <p:spPr>
          <a:xfrm>
            <a:off x="4340467" y="1416677"/>
            <a:ext cx="1030310" cy="6825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399570" y="2290382"/>
            <a:ext cx="2911999" cy="921913"/>
          </a:xfrm>
          <a:prstGeom prst="roundRect">
            <a:avLst/>
          </a:prstGeom>
          <a:noFill/>
          <a:ln w="111125" cmpd="sng">
            <a:solidFill>
              <a:srgbClr val="92D050">
                <a:alpha val="99000"/>
              </a:srgb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556063" y="2424398"/>
            <a:ext cx="2585897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摆脱；免于</a:t>
            </a:r>
            <a:endParaRPr lang="zh-CN" altLang="en-US" sz="3600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895350" y="3384550"/>
            <a:ext cx="7853680" cy="311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rid of  VS get rid of</a:t>
            </a:r>
            <a:endParaRPr lang="en-US" altLang="zh-CN" sz="36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rid </a:t>
            </a:r>
            <a:r>
              <a:rPr lang="en-US" altLang="zh-CN" sz="3200" dirty="0" err="1">
                <a:latin typeface="微软雅黑" pitchFamily="34" charset="-122"/>
                <a:ea typeface="微软雅黑" pitchFamily="34" charset="-122"/>
              </a:rPr>
              <a:t>sb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3200" dirty="0" err="1">
                <a:latin typeface="微软雅黑" pitchFamily="34" charset="-122"/>
                <a:ea typeface="微软雅黑" pitchFamily="34" charset="-122"/>
              </a:rPr>
              <a:t>sth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 of </a:t>
            </a:r>
            <a:r>
              <a:rPr lang="en-US" altLang="zh-CN" sz="3200" dirty="0" err="1" smtClean="0">
                <a:latin typeface="微软雅黑" pitchFamily="34" charset="-122"/>
                <a:ea typeface="微软雅黑" pitchFamily="34" charset="-122"/>
              </a:rPr>
              <a:t>sth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(rid</a:t>
            </a:r>
            <a:r>
              <a:rPr lang="zh-CN" altLang="en-US" sz="32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后跟的是要去除的对象</a:t>
            </a:r>
            <a:r>
              <a:rPr lang="en-US" altLang="zh-CN" sz="32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,of</a:t>
            </a:r>
            <a:r>
              <a:rPr lang="zh-CN" altLang="en-US" sz="32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后跟的是要去除的</a:t>
            </a:r>
            <a:r>
              <a:rPr lang="zh-CN" altLang="en-US" sz="3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东西</a:t>
            </a:r>
            <a:r>
              <a:rPr lang="en-US" altLang="zh-CN" sz="3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en-US" altLang="zh-CN" sz="32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et rid of 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200" dirty="0" smtClean="0">
                <a:solidFill>
                  <a:srgbClr val="00B050"/>
                </a:solidFill>
              </a:rPr>
              <a:t>句子</a:t>
            </a:r>
            <a:r>
              <a:rPr lang="zh-CN" altLang="en-US" sz="3200" dirty="0">
                <a:solidFill>
                  <a:srgbClr val="00B050"/>
                </a:solidFill>
              </a:rPr>
              <a:t>的主语就是</a:t>
            </a:r>
            <a:r>
              <a:rPr lang="zh-CN" altLang="en-US" sz="3200" dirty="0" smtClean="0">
                <a:solidFill>
                  <a:srgbClr val="00B050"/>
                </a:solidFill>
              </a:rPr>
              <a:t>对象</a:t>
            </a:r>
            <a:r>
              <a:rPr lang="en-US" altLang="zh-CN" sz="3200" dirty="0" smtClean="0">
                <a:solidFill>
                  <a:srgbClr val="00B050"/>
                </a:solidFill>
              </a:rPr>
              <a:t>)</a:t>
            </a:r>
            <a:endParaRPr lang="en-US" altLang="zh-CN" sz="32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79145" y="428625"/>
            <a:ext cx="7451725" cy="10414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800" dirty="0">
                <a:sym typeface="+mn-ea"/>
              </a:rPr>
              <a:t>Exercise</a:t>
            </a:r>
            <a:endParaRPr lang="zh-CN" altLang="en-US" sz="4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723900" y="1600200"/>
            <a:ext cx="7506335" cy="4526280"/>
          </a:xfrm>
        </p:spPr>
        <p:txBody>
          <a:bodyPr/>
          <a:lstStyle/>
          <a:p>
            <a:r>
              <a:rPr lang="zh-CN" altLang="en-US" sz="3200" dirty="0"/>
              <a:t>你能帮我去掉</a:t>
            </a:r>
            <a:r>
              <a:rPr lang="en-US" altLang="zh-CN" sz="3200" dirty="0"/>
              <a:t>T-shirt</a:t>
            </a:r>
            <a:r>
              <a:rPr lang="zh-CN" altLang="en-US" sz="3200" dirty="0"/>
              <a:t>上的污渍吗（</a:t>
            </a:r>
            <a:r>
              <a:rPr lang="en-US" altLang="zh-CN" sz="3200" dirty="0"/>
              <a:t>stains</a:t>
            </a:r>
            <a:r>
              <a:rPr lang="zh-CN" altLang="en-US" sz="3200" dirty="0"/>
              <a:t>）</a:t>
            </a:r>
            <a:r>
              <a:rPr lang="zh-CN" altLang="en-US" sz="3200" dirty="0">
                <a:latin typeface="楷体" charset="0"/>
                <a:ea typeface="楷体" charset="0"/>
              </a:rPr>
              <a:t>?</a:t>
            </a:r>
            <a:endParaRPr lang="zh-CN" altLang="en-US" sz="3200" dirty="0">
              <a:latin typeface="楷体" charset="0"/>
              <a:ea typeface="楷体" charset="0"/>
            </a:endParaRPr>
          </a:p>
          <a:p>
            <a:r>
              <a:rPr lang="en-US" altLang="zh-CN" sz="3200" dirty="0"/>
              <a:t>Can you help me rid the ____ of _____?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zh-CN" altLang="en-US" sz="3200" dirty="0"/>
              <a:t>如果我是世界总统，我要让这个世界永远摆脱战争。</a:t>
            </a:r>
            <a:endParaRPr lang="zh-CN" altLang="en-US" sz="3200" dirty="0"/>
          </a:p>
          <a:p>
            <a:r>
              <a:rPr lang="en-US" altLang="zh-CN" sz="3200" dirty="0">
                <a:solidFill>
                  <a:srgbClr val="FF0000"/>
                </a:solidFill>
              </a:rPr>
              <a:t>If I were the world </a:t>
            </a:r>
            <a:r>
              <a:rPr lang="en-US" altLang="zh-CN" sz="3200" dirty="0" err="1">
                <a:solidFill>
                  <a:srgbClr val="FF0000"/>
                </a:solidFill>
              </a:rPr>
              <a:t>president,I</a:t>
            </a:r>
            <a:r>
              <a:rPr lang="en-US" altLang="zh-CN" sz="3200" dirty="0">
                <a:solidFill>
                  <a:srgbClr val="FF0000"/>
                </a:solidFill>
              </a:rPr>
              <a:t> would rid the world of war forever.</a:t>
            </a:r>
            <a:endParaRPr lang="en-US" altLang="zh-CN" sz="3200" dirty="0">
              <a:solidFill>
                <a:srgbClr val="FF0000"/>
              </a:solidFill>
            </a:endParaRPr>
          </a:p>
          <a:p>
            <a:endParaRPr lang="en-US" altLang="zh-CN" sz="3200" dirty="0">
              <a:solidFill>
                <a:srgbClr val="FF0000"/>
              </a:solidFill>
              <a:latin typeface="Comic Sans MS" charset="0"/>
              <a:ea typeface="楷体" charset="0"/>
            </a:endParaRPr>
          </a:p>
          <a:p>
            <a:endParaRPr lang="en-US" altLang="zh-CN" sz="3200" dirty="0"/>
          </a:p>
          <a:p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5527040" y="2703195"/>
            <a:ext cx="1123315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T-shirt</a:t>
            </a:r>
            <a:endParaRPr lang="en-US" altLang="zh-CN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3630" y="3158490"/>
            <a:ext cx="118427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stains</a:t>
            </a:r>
            <a:endParaRPr lang="en-US" altLang="zh-CN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906780" y="254000"/>
            <a:ext cx="5793740" cy="1389380"/>
          </a:xfrm>
        </p:spPr>
        <p:txBody>
          <a:bodyPr/>
          <a:lstStyle/>
          <a:p>
            <a:pPr lvl="0"/>
            <a:r>
              <a:rPr lang="en-US" altLang="zh-CN" sz="4800" dirty="0" smtClean="0">
                <a:effectLst/>
              </a:rPr>
              <a:t>5. </a:t>
            </a:r>
            <a:r>
              <a:rPr lang="en-US" altLang="zh-CN" sz="4800" dirty="0">
                <a:effectLst/>
              </a:rPr>
              <a:t>w</a:t>
            </a:r>
            <a:r>
              <a:rPr lang="en-US" altLang="zh-CN" sz="4800" dirty="0" smtClean="0">
                <a:effectLst/>
              </a:rPr>
              <a:t>ould rather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045210" y="1868170"/>
            <a:ext cx="7546340" cy="4526280"/>
          </a:xfrm>
        </p:spPr>
        <p:txBody>
          <a:bodyPr/>
          <a:lstStyle/>
          <a:p>
            <a:r>
              <a:rPr lang="en-US" altLang="zh-CN" sz="3200" dirty="0" smtClean="0"/>
              <a:t>She’</a:t>
            </a:r>
            <a:r>
              <a:rPr lang="en-US" altLang="zh-CN" sz="3200" dirty="0" smtClean="0">
                <a:solidFill>
                  <a:srgbClr val="FFFF00"/>
                </a:solidFill>
              </a:rPr>
              <a:t>d </a:t>
            </a:r>
            <a:r>
              <a:rPr lang="en-US" altLang="zh-CN" sz="3200" dirty="0">
                <a:solidFill>
                  <a:srgbClr val="FFFF00"/>
                </a:solidFill>
              </a:rPr>
              <a:t>rather </a:t>
            </a:r>
            <a:r>
              <a:rPr lang="en-US" altLang="zh-CN" sz="3200" dirty="0"/>
              <a:t>die than give a speech</a:t>
            </a:r>
            <a:r>
              <a:rPr lang="en-US" altLang="zh-CN" sz="3200" dirty="0" smtClean="0"/>
              <a:t>.</a:t>
            </a:r>
            <a:endParaRPr lang="en-US" altLang="zh-CN" sz="3200" dirty="0" smtClean="0"/>
          </a:p>
          <a:p>
            <a:pPr marL="0" indent="0">
              <a:buNone/>
            </a:pPr>
            <a:endParaRPr lang="zh-CN" altLang="zh-CN" sz="3200" dirty="0"/>
          </a:p>
          <a:p>
            <a:r>
              <a:rPr lang="en-US" altLang="zh-CN" sz="3200" dirty="0"/>
              <a:t>He </a:t>
            </a:r>
            <a:r>
              <a:rPr lang="en-US" altLang="zh-CN" sz="3200" dirty="0">
                <a:solidFill>
                  <a:srgbClr val="FFFF00"/>
                </a:solidFill>
              </a:rPr>
              <a:t>would rather </a:t>
            </a:r>
            <a:r>
              <a:rPr lang="en-US" altLang="zh-CN" sz="3200" dirty="0"/>
              <a:t>work in the countryside.</a:t>
            </a:r>
            <a:endParaRPr lang="zh-CN" altLang="zh-CN" sz="3200" dirty="0"/>
          </a:p>
          <a:p>
            <a:endParaRPr lang="zh-CN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400" dirty="0">
                <a:effectLst/>
              </a:rPr>
              <a:t>would </a:t>
            </a:r>
            <a:r>
              <a:rPr lang="en-US" altLang="zh-CN" sz="4400" dirty="0" smtClean="0">
                <a:effectLst/>
              </a:rPr>
              <a:t>rather do </a:t>
            </a:r>
            <a:r>
              <a:rPr lang="en-US" altLang="zh-CN" sz="4400" dirty="0" err="1" smtClean="0">
                <a:effectLst/>
              </a:rPr>
              <a:t>sth</a:t>
            </a:r>
            <a:r>
              <a:rPr lang="en-US" altLang="zh-CN" sz="4400" dirty="0" smtClean="0">
                <a:effectLst/>
              </a:rPr>
              <a:t>.</a:t>
            </a:r>
            <a:endParaRPr lang="zh-CN" altLang="en-US" sz="4400" dirty="0"/>
          </a:p>
        </p:txBody>
      </p:sp>
      <p:sp>
        <p:nvSpPr>
          <p:cNvPr id="4" name="下箭头 3"/>
          <p:cNvSpPr/>
          <p:nvPr/>
        </p:nvSpPr>
        <p:spPr>
          <a:xfrm>
            <a:off x="4068633" y="1287468"/>
            <a:ext cx="1030310" cy="6825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141071" y="1924318"/>
            <a:ext cx="2989273" cy="883276"/>
          </a:xfrm>
          <a:prstGeom prst="roundRect">
            <a:avLst/>
          </a:prstGeom>
          <a:noFill/>
          <a:ln w="111125" cmpd="sng">
            <a:solidFill>
              <a:srgbClr val="92D050">
                <a:alpha val="99000"/>
              </a:srgb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25504" y="2072939"/>
            <a:ext cx="268893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/>
              <a:t>宁愿、更喜欢</a:t>
            </a:r>
            <a:endParaRPr lang="zh-CN" altLang="en-US" sz="3200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977149" y="3509636"/>
            <a:ext cx="8255357" cy="2564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P.S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1. would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rather not do </a:t>
            </a:r>
            <a:r>
              <a:rPr lang="en-US" altLang="zh-CN" sz="3200" dirty="0" err="1" smtClean="0">
                <a:latin typeface="微软雅黑" pitchFamily="34" charset="-122"/>
                <a:ea typeface="微软雅黑" pitchFamily="34" charset="-122"/>
              </a:rPr>
              <a:t>sth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否定形式</a:t>
            </a:r>
            <a:r>
              <a:rPr lang="en-US" altLang="zh-CN" sz="3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en-US" altLang="zh-CN" sz="32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would rather</a:t>
            </a:r>
            <a:r>
              <a:rPr lang="zh-CN" altLang="en-US" sz="32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没有人称和数的变化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，所有的人称一律用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would rather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028700" y="254000"/>
            <a:ext cx="7200900" cy="1193800"/>
          </a:xfrm>
        </p:spPr>
        <p:txBody>
          <a:bodyPr/>
          <a:lstStyle/>
          <a:p>
            <a:b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en-US" altLang="zh-CN" dirty="0">
                <a:latin typeface="Adobe 黑体 Std R" charset="0"/>
                <a:ea typeface="Adobe 黑体 Std R" charset="0"/>
                <a:sym typeface="+mn-ea"/>
              </a:rPr>
              <a:t>Exercise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18210" y="1878330"/>
            <a:ext cx="7311390" cy="4248785"/>
          </a:xfrm>
        </p:spPr>
        <p:txBody>
          <a:bodyPr/>
          <a:lstStyle/>
          <a:p>
            <a:r>
              <a:rPr lang="zh-CN" altLang="en-US" sz="3200" dirty="0">
                <a:latin typeface="楷体" charset="0"/>
                <a:ea typeface="楷体" charset="0"/>
              </a:rPr>
              <a:t>他宁愿一枪打死自己也不愿违背自己的原则。</a:t>
            </a:r>
            <a:endParaRPr lang="zh-CN" altLang="en-US" sz="3200" dirty="0">
              <a:latin typeface="楷体" charset="0"/>
              <a:ea typeface="楷体" charset="0"/>
            </a:endParaRPr>
          </a:p>
          <a:p>
            <a:r>
              <a:rPr lang="en-US" altLang="zh-CN" sz="3200" dirty="0">
                <a:latin typeface="Comic Sans MS" charset="0"/>
                <a:ea typeface="楷体" charset="0"/>
              </a:rPr>
              <a:t>He ___＿  ＿＿＿ shoot himself ＿＿ break his principle.</a:t>
            </a:r>
            <a:endParaRPr lang="en-US" altLang="zh-CN" sz="3200" dirty="0">
              <a:latin typeface="Comic Sans MS" charset="0"/>
              <a:ea typeface="楷体" charset="0"/>
            </a:endParaRPr>
          </a:p>
          <a:p>
            <a:endParaRPr lang="en-US" altLang="zh-CN" sz="3200" dirty="0">
              <a:latin typeface="Comic Sans MS" charset="0"/>
              <a:ea typeface="楷体" charset="0"/>
            </a:endParaRPr>
          </a:p>
          <a:p>
            <a:r>
              <a:rPr lang="en-US" altLang="zh-CN" sz="3200" dirty="0" err="1">
                <a:latin typeface="楷体" charset="0"/>
                <a:ea typeface="楷体" charset="0"/>
              </a:rPr>
              <a:t>我个人更愿意烤整只鸡</a:t>
            </a:r>
            <a:r>
              <a:rPr lang="en-US" altLang="zh-CN" sz="3200" dirty="0">
                <a:latin typeface="楷体" charset="0"/>
                <a:ea typeface="楷体" charset="0"/>
              </a:rPr>
              <a:t>.</a:t>
            </a:r>
            <a:endParaRPr lang="en-US" altLang="zh-CN" sz="3200" dirty="0">
              <a:latin typeface="楷体" charset="0"/>
              <a:ea typeface="楷体" charset="0"/>
            </a:endParaRPr>
          </a:p>
          <a:p>
            <a:r>
              <a:rPr lang="en-US" altLang="zh-CN" sz="3200" dirty="0">
                <a:solidFill>
                  <a:srgbClr val="FF0000"/>
                </a:solidFill>
                <a:latin typeface="Comic Sans MS" charset="0"/>
                <a:ea typeface="楷体" charset="0"/>
              </a:rPr>
              <a:t>I personally would rather roast the whole chicken.</a:t>
            </a:r>
            <a:endParaRPr lang="en-US" altLang="zh-CN" sz="3200" dirty="0">
              <a:solidFill>
                <a:srgbClr val="FF0000"/>
              </a:solidFill>
              <a:latin typeface="Comic Sans MS" charset="0"/>
              <a:ea typeface="楷体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5015" y="2921000"/>
            <a:ext cx="111061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would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44875" y="2934335"/>
            <a:ext cx="111061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rather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65060" y="2920365"/>
            <a:ext cx="77597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than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REVIEW</a:t>
            </a:r>
            <a:endParaRPr lang="en-US" altLang="zh-CN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4294967295"/>
          </p:nvPr>
        </p:nvSpPr>
        <p:spPr>
          <a:xfrm>
            <a:off x="876300" y="1600200"/>
            <a:ext cx="2939415" cy="4349750"/>
          </a:xfrm>
        </p:spPr>
        <p:txBody>
          <a:bodyPr/>
          <a:p>
            <a:r>
              <a:rPr lang="en-US" altLang="zh-CN" sz="2400"/>
              <a:t>one of +</a:t>
            </a:r>
            <a:r>
              <a:rPr lang="zh-CN" altLang="zh-CN" sz="2400"/>
              <a:t>限定</a:t>
            </a:r>
            <a:r>
              <a:rPr lang="en-US" altLang="zh-CN" sz="2400"/>
              <a:t>+adj</a:t>
            </a:r>
            <a:r>
              <a:rPr lang="zh-CN" altLang="en-US" sz="2400"/>
              <a:t>最高级</a:t>
            </a:r>
            <a:r>
              <a:rPr lang="en-US" altLang="zh-CN" sz="2400"/>
              <a:t>+</a:t>
            </a:r>
            <a:r>
              <a:rPr lang="zh-CN" altLang="en-US" sz="2400"/>
              <a:t>名词复数</a:t>
            </a:r>
            <a:endParaRPr lang="zh-CN" altLang="en-US" sz="2400"/>
          </a:p>
          <a:p>
            <a:r>
              <a:rPr lang="en-US" altLang="zh-CN" sz="2800"/>
              <a:t>struggle for</a:t>
            </a:r>
            <a:endParaRPr lang="en-US" altLang="zh-CN" sz="2800"/>
          </a:p>
          <a:p>
            <a:r>
              <a:rPr lang="en-US" altLang="zh-CN" sz="2800"/>
              <a:t>thanks to</a:t>
            </a:r>
            <a:endParaRPr lang="en-US" altLang="zh-CN" sz="2800"/>
          </a:p>
          <a:p>
            <a:r>
              <a:rPr lang="en-US" altLang="zh-CN" sz="2800"/>
              <a:t>rid...of...</a:t>
            </a:r>
            <a:endParaRPr lang="en-US" altLang="zh-CN" sz="2800"/>
          </a:p>
          <a:p>
            <a:r>
              <a:rPr lang="en-US" altLang="zh-CN" sz="2800"/>
              <a:t>would rather</a:t>
            </a:r>
            <a:endParaRPr lang="en-US" altLang="zh-CN" sz="2800"/>
          </a:p>
        </p:txBody>
      </p:sp>
      <p:sp>
        <p:nvSpPr>
          <p:cNvPr id="5" name="内容占位符 4"/>
          <p:cNvSpPr>
            <a:spLocks noGrp="1"/>
          </p:cNvSpPr>
          <p:nvPr>
            <p:ph sz="half" idx="4294967295"/>
          </p:nvPr>
        </p:nvSpPr>
        <p:spPr>
          <a:xfrm>
            <a:off x="3855720" y="1683385"/>
            <a:ext cx="4831715" cy="4349750"/>
          </a:xfrm>
        </p:spPr>
        <p:txBody>
          <a:bodyPr/>
          <a:p>
            <a:pPr marL="0" indent="0">
              <a:buNone/>
            </a:pPr>
            <a:r>
              <a:rPr lang="zh-CN" altLang="en-US">
                <a:latin typeface="楷体" charset="0"/>
                <a:ea typeface="楷体" charset="0"/>
              </a:rPr>
              <a:t>最</a:t>
            </a:r>
            <a:r>
              <a:rPr lang="en-US" altLang="zh-CN">
                <a:latin typeface="楷体" charset="0"/>
                <a:ea typeface="楷体" charset="0"/>
              </a:rPr>
              <a:t>...</a:t>
            </a:r>
            <a:r>
              <a:rPr lang="zh-CN" altLang="en-US">
                <a:latin typeface="楷体" charset="0"/>
                <a:ea typeface="楷体" charset="0"/>
              </a:rPr>
              <a:t>的之一</a:t>
            </a:r>
            <a:endParaRPr lang="zh-CN" altLang="en-US">
              <a:latin typeface="楷体" charset="0"/>
              <a:ea typeface="楷体" charset="0"/>
            </a:endParaRPr>
          </a:p>
          <a:p>
            <a:pPr marL="0" indent="0">
              <a:buNone/>
            </a:pPr>
            <a:r>
              <a:rPr lang="zh-CN" altLang="en-US">
                <a:latin typeface="楷体" charset="0"/>
                <a:ea typeface="楷体" charset="0"/>
              </a:rPr>
              <a:t>为</a:t>
            </a:r>
            <a:r>
              <a:rPr lang="en-US" altLang="zh-CN">
                <a:latin typeface="楷体" charset="0"/>
                <a:ea typeface="楷体" charset="0"/>
              </a:rPr>
              <a:t>...</a:t>
            </a:r>
            <a:r>
              <a:rPr lang="zh-CN" altLang="en-US">
                <a:latin typeface="楷体" charset="0"/>
                <a:ea typeface="楷体" charset="0"/>
              </a:rPr>
              <a:t>努力奋斗</a:t>
            </a:r>
            <a:endParaRPr lang="zh-CN" altLang="en-US">
              <a:latin typeface="楷体" charset="0"/>
              <a:ea typeface="楷体" charset="0"/>
            </a:endParaRPr>
          </a:p>
          <a:p>
            <a:pPr marL="0" indent="0">
              <a:buNone/>
            </a:pPr>
            <a:r>
              <a:rPr lang="zh-CN" altLang="en-US">
                <a:latin typeface="楷体" charset="0"/>
                <a:ea typeface="楷体" charset="0"/>
              </a:rPr>
              <a:t>由于，多亏</a:t>
            </a:r>
            <a:endParaRPr lang="zh-CN" altLang="en-US">
              <a:latin typeface="楷体" charset="0"/>
              <a:ea typeface="楷体" charset="0"/>
            </a:endParaRPr>
          </a:p>
          <a:p>
            <a:pPr marL="0" indent="0">
              <a:buNone/>
            </a:pPr>
            <a:r>
              <a:rPr lang="zh-CN" altLang="en-US">
                <a:latin typeface="楷体" charset="0"/>
                <a:ea typeface="楷体" charset="0"/>
              </a:rPr>
              <a:t>摆脱，免于</a:t>
            </a:r>
            <a:endParaRPr lang="zh-CN" altLang="en-US">
              <a:latin typeface="楷体" charset="0"/>
              <a:ea typeface="楷体" charset="0"/>
            </a:endParaRPr>
          </a:p>
          <a:p>
            <a:pPr marL="0" indent="0">
              <a:buNone/>
            </a:pPr>
            <a:r>
              <a:rPr lang="zh-CN" altLang="en-US">
                <a:latin typeface="楷体" charset="0"/>
                <a:ea typeface="楷体" charset="0"/>
              </a:rPr>
              <a:t>宁愿，更喜欢</a:t>
            </a:r>
            <a:endParaRPr lang="zh-CN" altLang="en-US">
              <a:latin typeface="楷体" charset="0"/>
              <a:ea typeface="楷体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166745" y="1320165"/>
            <a:ext cx="5324475" cy="3409315"/>
          </a:xfrm>
        </p:spPr>
        <p:txBody>
          <a:bodyPr/>
          <a:lstStyle/>
          <a:p>
            <a:r>
              <a:rPr lang="en-US" altLang="zh-CN" sz="4400" dirty="0" smtClean="0">
                <a:solidFill>
                  <a:srgbClr val="92D050"/>
                </a:solidFill>
              </a:rPr>
              <a:t>Thank you!</a:t>
            </a:r>
            <a:endParaRPr lang="en-US" altLang="zh-CN" sz="4400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4499" y="309045"/>
            <a:ext cx="7868991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endParaRPr lang="en-US" altLang="zh-CN" sz="3200" dirty="0" smtClean="0">
              <a:solidFill>
                <a:schemeClr val="bg2">
                  <a:lumMod val="10000"/>
                  <a:lumOff val="9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35" y="881380"/>
            <a:ext cx="2928620" cy="218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45" y="3218180"/>
            <a:ext cx="2976880" cy="2737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05" y="3333115"/>
            <a:ext cx="3422650" cy="238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 smtClean="0"/>
              <a:t>1.</a:t>
            </a:r>
            <a:r>
              <a:rPr lang="en-US" altLang="zh-CN" sz="4800" dirty="0" smtClean="0">
                <a:effectLst/>
              </a:rPr>
              <a:t> </a:t>
            </a:r>
            <a:r>
              <a:rPr lang="en-US" altLang="zh-CN" sz="4800" dirty="0">
                <a:effectLst/>
              </a:rPr>
              <a:t>o</a:t>
            </a:r>
            <a:r>
              <a:rPr lang="en-US" altLang="zh-CN" sz="4800" dirty="0" smtClean="0">
                <a:effectLst/>
              </a:rPr>
              <a:t>ne </a:t>
            </a:r>
            <a:r>
              <a:rPr lang="en-US" altLang="zh-CN" sz="4800" dirty="0">
                <a:effectLst/>
              </a:rPr>
              <a:t>of </a:t>
            </a:r>
            <a:r>
              <a:rPr lang="en-US" altLang="zh-CN" sz="4800" dirty="0" smtClean="0">
                <a:effectLst/>
              </a:rPr>
              <a:t>….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Although he is </a:t>
            </a:r>
            <a:r>
              <a:rPr lang="zh-CN" altLang="en-US" sz="2800" dirty="0">
                <a:solidFill>
                  <a:srgbClr val="FFFF00"/>
                </a:solidFill>
              </a:rPr>
              <a:t>one of China's most famous scientists</a:t>
            </a:r>
            <a:r>
              <a:rPr lang="zh-CN" altLang="en-US" sz="2800" dirty="0"/>
              <a:t>, Yuan....          </a:t>
            </a:r>
            <a:endParaRPr lang="en-US" altLang="zh-CN" sz="2800" dirty="0"/>
          </a:p>
          <a:p>
            <a:endParaRPr lang="zh-CN" altLang="en-US" sz="2800" dirty="0"/>
          </a:p>
          <a:p>
            <a:r>
              <a:rPr lang="zh-CN" altLang="en-US" sz="2800" dirty="0"/>
              <a:t>The invention of super hybrid rice is </a:t>
            </a:r>
            <a:r>
              <a:rPr lang="zh-CN" altLang="en-US" sz="2800" dirty="0">
                <a:solidFill>
                  <a:srgbClr val="FFFF00"/>
                </a:solidFill>
              </a:rPr>
              <a:t>one of the most significant events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zh-CN" altLang="en-US" sz="2800" dirty="0"/>
              <a:t>all over the world.</a:t>
            </a:r>
            <a:endParaRPr lang="zh-CN" altLang="en-US" sz="2800" dirty="0"/>
          </a:p>
          <a:p>
            <a:pPr marL="0" indent="0">
              <a:buNone/>
            </a:pPr>
            <a:endParaRPr lang="zh-CN" altLang="en-US" sz="2800" dirty="0"/>
          </a:p>
          <a:p>
            <a:r>
              <a:rPr lang="zh-CN" altLang="en-US" sz="2800" dirty="0"/>
              <a:t>When Yuan successfully developed the hybrid rice, it must be </a:t>
            </a:r>
            <a:r>
              <a:rPr lang="zh-CN" altLang="en-US" sz="2800" dirty="0">
                <a:solidFill>
                  <a:srgbClr val="FFFF00"/>
                </a:solidFill>
              </a:rPr>
              <a:t>one of Yuan's most excited moments.</a:t>
            </a:r>
            <a:endParaRPr lang="zh-CN" altLang="en-US" sz="2800" dirty="0">
              <a:solidFill>
                <a:srgbClr val="FFFF00"/>
              </a:solidFill>
            </a:endParaRPr>
          </a:p>
          <a:p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491633" y="144055"/>
            <a:ext cx="7950468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one of +</a:t>
            </a:r>
            <a:r>
              <a:rPr lang="zh-CN" altLang="en-US" sz="4000" b="1" spc="300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限定词</a:t>
            </a:r>
            <a:r>
              <a:rPr lang="en-US" altLang="zh-CN" sz="4000" b="1" spc="300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sz="4000" b="1" spc="300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形容词最高级</a:t>
            </a:r>
            <a:r>
              <a:rPr lang="en-US" altLang="zh-CN" sz="4000" b="1" spc="300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4000" b="1" spc="300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名词复数</a:t>
            </a:r>
            <a:endParaRPr lang="zh-CN" altLang="en-US" sz="4000" b="1" spc="300" dirty="0" smtClean="0"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4052158" y="1704426"/>
            <a:ext cx="1408484" cy="66969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90308" y="2806101"/>
            <a:ext cx="29768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+mn-ea"/>
              </a:rPr>
              <a:t>最</a:t>
            </a:r>
            <a:r>
              <a:rPr lang="en-US" altLang="zh-CN" sz="4000" dirty="0">
                <a:latin typeface="+mn-ea"/>
              </a:rPr>
              <a:t>...</a:t>
            </a:r>
            <a:r>
              <a:rPr lang="zh-CN" altLang="en-US" sz="4000" dirty="0">
                <a:latin typeface="+mn-ea"/>
              </a:rPr>
              <a:t>的之一</a:t>
            </a:r>
            <a:endParaRPr lang="zh-CN" altLang="en-US" sz="4000" dirty="0">
              <a:latin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141071" y="2623856"/>
            <a:ext cx="3475355" cy="1065530"/>
          </a:xfrm>
          <a:prstGeom prst="roundRect">
            <a:avLst/>
          </a:prstGeom>
          <a:noFill/>
          <a:ln w="111125" cmpd="sng">
            <a:solidFill>
              <a:srgbClr val="92D050">
                <a:alpha val="99000"/>
              </a:srgb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0" y="4043685"/>
            <a:ext cx="8706118" cy="252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这个短语里的限定词常用的是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one's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eg.one of the most beautiful women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     one of my most favorite songs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（不能同时两个限定词修饰同一个名词）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8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sym typeface="+mn-ea"/>
              </a:rPr>
              <a:t>Exercise</a:t>
            </a:r>
            <a:endParaRPr lang="zh-CN" altLang="zh-CN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709930" y="1606550"/>
            <a:ext cx="8286115" cy="1046480"/>
          </a:xfrm>
        </p:spPr>
        <p:txBody>
          <a:bodyPr/>
          <a:lstStyle/>
          <a:p>
            <a:r>
              <a:rPr lang="zh-CN" altLang="en-US" dirty="0"/>
              <a:t> The Chang</a:t>
            </a:r>
            <a:r>
              <a:rPr lang="en-US" altLang="zh-CN" dirty="0"/>
              <a:t>j</a:t>
            </a:r>
            <a:r>
              <a:rPr lang="zh-CN" altLang="en-US" dirty="0"/>
              <a:t>i</a:t>
            </a:r>
            <a:r>
              <a:rPr lang="en-US" altLang="zh-CN" dirty="0"/>
              <a:t>a</a:t>
            </a:r>
            <a:r>
              <a:rPr lang="zh-CN" altLang="en-US" dirty="0"/>
              <a:t>ng River is one of </a:t>
            </a:r>
            <a:r>
              <a:rPr lang="zh-CN" altLang="en-US" dirty="0" smtClean="0"/>
              <a:t>        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 </a:t>
            </a:r>
            <a:r>
              <a:rPr lang="zh-CN" altLang="en-US" dirty="0" smtClean="0"/>
              <a:t>（最长的河流）in the world.</a:t>
            </a:r>
            <a:endParaRPr lang="zh-CN" altLang="en-US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6736715" y="1600200"/>
            <a:ext cx="226568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the longest </a:t>
            </a:r>
            <a:endParaRPr lang="en-US" altLang="zh-CN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7772" y="2080231"/>
            <a:ext cx="114300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rivers</a:t>
            </a:r>
            <a:endParaRPr lang="zh-CN" altLang="en-US" sz="2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284890" y="2123420"/>
            <a:ext cx="193183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7772" y="2646640"/>
            <a:ext cx="1143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11555" y="3306311"/>
            <a:ext cx="8403465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Mandy is one of                  in the class.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A. my best friends    B.my the best friends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C. my best friend      D.my better friends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800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002727" y="3704465"/>
            <a:ext cx="1661375" cy="1287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五角星 19"/>
          <p:cNvSpPr/>
          <p:nvPr/>
        </p:nvSpPr>
        <p:spPr>
          <a:xfrm>
            <a:off x="867705" y="3644308"/>
            <a:ext cx="664872" cy="605307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4800" dirty="0" smtClean="0"/>
              <a:t>2. </a:t>
            </a:r>
            <a:r>
              <a:rPr lang="en-US" altLang="zh-CN" sz="4800" dirty="0" smtClean="0">
                <a:effectLst/>
              </a:rPr>
              <a:t>struggle for 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Yuan </a:t>
            </a:r>
            <a:r>
              <a:rPr lang="en-US" altLang="zh-CN" sz="2800" dirty="0">
                <a:solidFill>
                  <a:srgbClr val="FFFF00"/>
                </a:solidFill>
              </a:rPr>
              <a:t>struggled for </a:t>
            </a:r>
            <a:r>
              <a:rPr lang="en-US" altLang="zh-CN" sz="2800" dirty="0"/>
              <a:t>the realization of his goal although he confronted many difficulties</a:t>
            </a:r>
            <a:r>
              <a:rPr lang="en-US" altLang="zh-CN" sz="2800" dirty="0" smtClean="0"/>
              <a:t>.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Poor people have to </a:t>
            </a:r>
            <a:r>
              <a:rPr lang="en-US" altLang="zh-CN" sz="2800" dirty="0">
                <a:solidFill>
                  <a:srgbClr val="FFFF00"/>
                </a:solidFill>
              </a:rPr>
              <a:t>struggle for </a:t>
            </a:r>
            <a:r>
              <a:rPr lang="en-US" altLang="zh-CN" sz="2800" dirty="0"/>
              <a:t>the living</a:t>
            </a:r>
            <a:r>
              <a:rPr lang="en-US" altLang="zh-CN" sz="2800" dirty="0" smtClean="0"/>
              <a:t>.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Many people </a:t>
            </a:r>
            <a:r>
              <a:rPr lang="en-US" altLang="zh-CN" sz="2800" dirty="0">
                <a:solidFill>
                  <a:srgbClr val="FFFF00"/>
                </a:solidFill>
              </a:rPr>
              <a:t>struggle for </a:t>
            </a:r>
            <a:r>
              <a:rPr lang="en-US" altLang="zh-CN" sz="2800" dirty="0"/>
              <a:t>woman's equality in many aspects all the time</a:t>
            </a:r>
            <a:r>
              <a:rPr lang="en-US" altLang="zh-CN" sz="2800" dirty="0" smtClean="0"/>
              <a:t>.</a:t>
            </a:r>
            <a:endParaRPr lang="zh-CN" altLang="zh-CN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 dirty="0"/>
              <a:t>为</a:t>
            </a:r>
            <a:r>
              <a:rPr lang="en-US" altLang="zh-CN" sz="2800" dirty="0"/>
              <a:t>...</a:t>
            </a:r>
            <a:r>
              <a:rPr lang="zh-CN" altLang="en-US" sz="2800" dirty="0"/>
              <a:t>而努力奋斗，苦苦挣扎</a:t>
            </a:r>
            <a:br>
              <a:rPr lang="zh-CN" altLang="en-US" sz="2800" dirty="0"/>
            </a:b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800" dirty="0">
                <a:effectLst/>
              </a:rPr>
              <a:t>struggle for</a:t>
            </a:r>
            <a:endParaRPr lang="zh-CN" altLang="en-US" sz="4800" dirty="0">
              <a:solidFill>
                <a:schemeClr val="accent5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854960" y="2760345"/>
            <a:ext cx="3957320" cy="832485"/>
          </a:xfrm>
          <a:prstGeom prst="roundRect">
            <a:avLst/>
          </a:prstGeom>
          <a:noFill/>
          <a:ln w="111125" cmpd="sng">
            <a:solidFill>
              <a:srgbClr val="92D050">
                <a:alpha val="99000"/>
              </a:srgb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  <a:sym typeface="+mn-ea"/>
              </a:rPr>
              <a:t>（带有艰难的感情色彩）</a:t>
            </a:r>
            <a:endParaRPr lang="zh-CN" altLang="en-US" sz="3200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4161655" y="2073983"/>
            <a:ext cx="1503609" cy="7587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6005" y="3585845"/>
            <a:ext cx="7719060" cy="305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1.struggle 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with 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.....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斗争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2.struggle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against 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为反对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...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而抗争，斗争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struggle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to do sth. 努力做某事 (=make great efforts to do sth.)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ldLvl="0" animBg="1"/>
      <p:bldP spid="6" grpId="0" bldLvl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latin typeface="Adobe 黑体 Std R" charset="0"/>
                <a:ea typeface="Adobe 黑体 Std R" charset="0"/>
                <a:sym typeface="+mn-ea"/>
              </a:rPr>
              <a:t>Exercise</a:t>
            </a:r>
            <a:endParaRPr lang="zh-CN" altLang="zh-CN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楷体" charset="0"/>
              <a:ea typeface="楷体" charset="0"/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986790" y="1656080"/>
            <a:ext cx="7937500" cy="4526280"/>
          </a:xfrm>
        </p:spPr>
        <p:txBody>
          <a:bodyPr/>
          <a:lstStyle/>
          <a:p>
            <a:r>
              <a:rPr lang="en-US" altLang="zh-CN" sz="3200"/>
              <a:t>1.The black people insist on struggling ____ freedom and equality.</a:t>
            </a:r>
            <a:endParaRPr lang="en-US" altLang="zh-CN" sz="3200"/>
          </a:p>
          <a:p>
            <a:r>
              <a:rPr lang="en-US" altLang="zh-CN" sz="3200"/>
              <a:t>A.for  B.against  C. with  D.in</a:t>
            </a:r>
            <a:endParaRPr lang="en-US" altLang="zh-CN" sz="3200"/>
          </a:p>
          <a:p>
            <a:endParaRPr lang="en-US" altLang="zh-CN" sz="3200"/>
          </a:p>
          <a:p>
            <a:r>
              <a:rPr lang="en-US" altLang="zh-CN" sz="3200"/>
              <a:t>2.It is a significant event to struggle ____ gender discrimination.</a:t>
            </a:r>
            <a:endParaRPr lang="en-US" altLang="zh-CN" sz="3200"/>
          </a:p>
          <a:p>
            <a:r>
              <a:rPr lang="en-US" altLang="zh-CN" sz="3200"/>
              <a:t>A.for  B.with  C.against  D.in</a:t>
            </a:r>
            <a:endParaRPr lang="en-US" altLang="zh-CN" sz="3200"/>
          </a:p>
        </p:txBody>
      </p:sp>
      <p:sp>
        <p:nvSpPr>
          <p:cNvPr id="6" name="笑脸 5"/>
          <p:cNvSpPr/>
          <p:nvPr/>
        </p:nvSpPr>
        <p:spPr>
          <a:xfrm>
            <a:off x="1272540" y="2659380"/>
            <a:ext cx="548640" cy="591185"/>
          </a:xfrm>
          <a:prstGeom prst="smileyF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笑脸 6"/>
          <p:cNvSpPr/>
          <p:nvPr/>
        </p:nvSpPr>
        <p:spPr>
          <a:xfrm>
            <a:off x="3752215" y="4987290"/>
            <a:ext cx="620395" cy="562610"/>
          </a:xfrm>
          <a:prstGeom prst="smileyF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 smtClean="0"/>
              <a:t>3.</a:t>
            </a:r>
            <a:r>
              <a:rPr lang="en-US" altLang="zh-CN" sz="4800" dirty="0" smtClean="0">
                <a:effectLst/>
              </a:rPr>
              <a:t> thanks to</a:t>
            </a:r>
            <a:endParaRPr lang="zh-CN" altLang="en-US" sz="4800" dirty="0"/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945515" y="1614170"/>
            <a:ext cx="8229600" cy="4526280"/>
          </a:xfrm>
        </p:spPr>
        <p:txBody>
          <a:bodyPr/>
          <a:lstStyle/>
          <a:p>
            <a:r>
              <a:rPr lang="en-US" altLang="zh-CN" sz="2800" dirty="0">
                <a:solidFill>
                  <a:srgbClr val="FFFF00"/>
                </a:solidFill>
                <a:sym typeface="+mn-ea"/>
              </a:rPr>
              <a:t>Thanks to </a:t>
            </a:r>
            <a:r>
              <a:rPr lang="en-US" altLang="zh-CN" sz="2800" dirty="0">
                <a:sym typeface="+mn-ea"/>
              </a:rPr>
              <a:t>his research, the UN has more tools in the battle to rid people of hunger.</a:t>
            </a:r>
            <a:endParaRPr lang="en-US" altLang="zh-CN" sz="2800" dirty="0"/>
          </a:p>
          <a:p>
            <a:endParaRPr lang="zh-CN" altLang="zh-CN" sz="2800" dirty="0"/>
          </a:p>
          <a:p>
            <a:r>
              <a:rPr lang="en-US" altLang="zh-CN" sz="2800" dirty="0">
                <a:solidFill>
                  <a:srgbClr val="FFFF00"/>
                </a:solidFill>
              </a:rPr>
              <a:t>Thanks to </a:t>
            </a:r>
            <a:r>
              <a:rPr lang="en-US" altLang="zh-CN" sz="2800" dirty="0"/>
              <a:t>Yuan's cautious research, he finally developed the super hybrid rice successfully</a:t>
            </a:r>
            <a:r>
              <a:rPr lang="en-US" altLang="zh-CN" sz="2800" dirty="0" smtClean="0"/>
              <a:t>.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>
                <a:solidFill>
                  <a:srgbClr val="FFFF00"/>
                </a:solidFill>
                <a:sym typeface="+mn-ea"/>
              </a:rPr>
              <a:t>Thanks to </a:t>
            </a:r>
            <a:r>
              <a:rPr lang="en-US" altLang="zh-CN" sz="2800" dirty="0">
                <a:sym typeface="+mn-ea"/>
              </a:rPr>
              <a:t>Yuan's super hybrid rice, the high output of rice makes people no longer live in hunger.</a:t>
            </a:r>
            <a:endParaRPr lang="zh-CN" altLang="zh-CN" sz="2800" dirty="0"/>
          </a:p>
          <a:p>
            <a:endParaRPr lang="en-US" altLang="zh-CN" sz="2800" dirty="0"/>
          </a:p>
          <a:p>
            <a:pPr marL="0" indent="0" algn="ctr">
              <a:buNone/>
            </a:pPr>
            <a:endParaRPr lang="en-US" altLang="zh-CN" sz="2800" dirty="0" smtClean="0"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FF00"/>
                </a:solidFill>
                <a:sym typeface="+mn-ea"/>
              </a:rPr>
              <a:t>  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44 - Grasslands_v8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日常_活页夹">
  <a:themeElements>
    <a:clrScheme name="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61A00"/>
      </a:accent4>
      <a:accent5>
        <a:srgbClr val="E3CAB8"/>
      </a:accent5>
      <a:accent6>
        <a:srgbClr val="B82D2D"/>
      </a:accent6>
      <a:hlink>
        <a:srgbClr val="9A7F32"/>
      </a:hlink>
      <a:folHlink>
        <a:srgbClr val="ECA07A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>
    <a:extraClrScheme>
      <a:clrScheme name="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61A00"/>
        </a:accent4>
        <a:accent5>
          <a:srgbClr val="E3CAB8"/>
        </a:accent5>
        <a:accent6>
          <a:srgbClr val="B8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61A00"/>
        </a:accent4>
        <a:accent5>
          <a:srgbClr val="E3CAB8"/>
        </a:accent5>
        <a:accent6>
          <a:srgbClr val="B8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1E1E1"/>
        </a:accent5>
        <a:accent6>
          <a:srgbClr val="787878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989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草原（带视频）</Template>
  <TotalTime>0</TotalTime>
  <Words>2909</Words>
  <Application>Kingsoft Office WPP</Application>
  <PresentationFormat>全屏显示(4:3)</PresentationFormat>
  <Paragraphs>180</Paragraphs>
  <Slides>19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44 - Grasslands_v8</vt:lpstr>
      <vt:lpstr>日常_活页夹</vt:lpstr>
      <vt:lpstr>Book4 Unit 2 Working the Land</vt:lpstr>
      <vt:lpstr>PowerPoint 演示文稿</vt:lpstr>
      <vt:lpstr>1. one of ….</vt:lpstr>
      <vt:lpstr>PowerPoint 演示文稿</vt:lpstr>
      <vt:lpstr>Exercise</vt:lpstr>
      <vt:lpstr>2. struggle for </vt:lpstr>
      <vt:lpstr>struggle for</vt:lpstr>
      <vt:lpstr>Exercise</vt:lpstr>
      <vt:lpstr>3. thanks to</vt:lpstr>
      <vt:lpstr>thanks to</vt:lpstr>
      <vt:lpstr> Exercise</vt:lpstr>
      <vt:lpstr>4. rid of</vt:lpstr>
      <vt:lpstr>rid of</vt:lpstr>
      <vt:lpstr>Exercise</vt:lpstr>
      <vt:lpstr>5. would rather</vt:lpstr>
      <vt:lpstr>would rather do sth.</vt:lpstr>
      <vt:lpstr> Exercise</vt:lpstr>
      <vt:lpstr>PowerPoint 演示文稿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9</cp:revision>
  <dcterms:created xsi:type="dcterms:W3CDTF">2016-02-18T12:23:00Z</dcterms:created>
  <dcterms:modified xsi:type="dcterms:W3CDTF">2016-02-24T13:28:28Z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TC027420669991</vt:lpwstr>
  </property>
  <property fmtid="{D5CDD505-2E9C-101B-9397-08002B2CF9AE}" pid="3" name="KSOProductBuildVer">
    <vt:lpwstr>2052-10.1.0.5511</vt:lpwstr>
  </property>
</Properties>
</file>