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8" r:id="rId3"/>
    <p:sldId id="284" r:id="rId4"/>
    <p:sldId id="312" r:id="rId5"/>
    <p:sldId id="313" r:id="rId6"/>
    <p:sldId id="266" r:id="rId7"/>
    <p:sldId id="305" r:id="rId9"/>
    <p:sldId id="277" r:id="rId10"/>
    <p:sldId id="278" r:id="rId11"/>
    <p:sldId id="280" r:id="rId12"/>
    <p:sldId id="281" r:id="rId13"/>
    <p:sldId id="276" r:id="rId14"/>
  </p:sldIdLst>
  <p:sldSz cx="12192000" cy="6858000"/>
  <p:notesSz cx="6858000" cy="9144000"/>
  <p:embeddedFontLst>
    <p:embeddedFont>
      <p:font typeface="Adobe 黑体 Std R" charset="-122"/>
    </p:embeddedFont>
    <p:embeddedFont>
      <p:font typeface="Comic Sans MS" charset="0"/>
      <p:regular r:id="rId18"/>
    </p:embeddedFont>
    <p:embeddedFont>
      <p:font typeface="Sherlocode" charset="0"/>
      <p:regular r:id="rId19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66FF"/>
    <a:srgbClr val="9966FF"/>
    <a:srgbClr val="99FF33"/>
    <a:srgbClr val="CC00FF"/>
    <a:srgbClr val="66FF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font" Target="fonts/font2.fntdata"/><Relationship Id="rId18" Type="http://schemas.openxmlformats.org/officeDocument/2006/relationships/font" Target="fonts/font1.fntdata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cm"/>
          <inkml:channelProperty channel="Y" name="resolution" value="28.3464566929134" units="cm"/>
        </inkml:channelProperties>
      </inkml:inkSource>
      <inkml:timestamp xml:id="ts0" timeString="2016-02-24T21:23:1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ignorePressure" value="0"/>
    </inkml:brush>
  </inkml:definitions>
  <inkml:trace contextRef="#ctx0" brushRef="#br0">249 474,'1'0,"1"0,-1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260850" cy="1600200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384800" y="457201"/>
            <a:ext cx="5970588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26085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microsoft.com/office/2007/relationships/media" Target="file:///C:\Users\Administrator\Desktop\c1.wmv" TargetMode="External"/><Relationship Id="rId1" Type="http://schemas.openxmlformats.org/officeDocument/2006/relationships/video" Target="file:///C:\Users\Administrator\Desktop\c1.wm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microsoft.com/office/2007/relationships/media" Target="file:///E:\WORK\&#22806;&#35821;&#25945;&#32946;&#25216;&#26415;\c1\c2.wmv" TargetMode="External"/><Relationship Id="rId1" Type="http://schemas.openxmlformats.org/officeDocument/2006/relationships/video" Target="file:///E:\WORK\&#22806;&#35821;&#25945;&#32946;&#25216;&#26415;\c1\c2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029970" y="440055"/>
            <a:ext cx="32943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Senior High1  Book 1  Unit 2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2947670" y="454025"/>
            <a:ext cx="6057265" cy="4493260"/>
          </a:xfrm>
          <a:prstGeom prst="rect">
            <a:avLst/>
          </a:prstGeom>
          <a:noFill/>
          <a:effectLst>
            <a:reflection blurRad="6350" stA="52000" endA="300" endPos="16000" dir="5400000" sy="-100000" algn="bl" rotWithShape="0"/>
          </a:effectLst>
        </p:spPr>
        <p:txBody>
          <a:bodyPr wrap="square" rtlCol="0">
            <a:spAutoFit/>
          </a:bodyPr>
          <a:p>
            <a:pPr algn="ctr"/>
            <a:r>
              <a:rPr lang="en-US" altLang="zh-CN" sz="9600" b="1">
                <a:solidFill>
                  <a:srgbClr val="FF0000"/>
                </a:solidFill>
              </a:rPr>
              <a:t>E</a:t>
            </a:r>
            <a:r>
              <a:rPr lang="en-US" altLang="zh-CN" sz="9600" b="1">
                <a:solidFill>
                  <a:srgbClr val="0000FF"/>
                </a:solidFill>
              </a:rPr>
              <a:t>n</a:t>
            </a:r>
            <a:r>
              <a:rPr lang="en-US" altLang="zh-CN" sz="9600" b="1">
                <a:solidFill>
                  <a:srgbClr val="7030A0"/>
                </a:solidFill>
              </a:rPr>
              <a:t>g</a:t>
            </a:r>
            <a:r>
              <a:rPr lang="en-US" altLang="zh-CN" sz="9600" b="1">
                <a:solidFill>
                  <a:srgbClr val="66FF33"/>
                </a:solidFill>
              </a:rPr>
              <a:t>l</a:t>
            </a:r>
            <a:r>
              <a:rPr lang="en-US" altLang="zh-CN" sz="9600" b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altLang="zh-CN" sz="9600" b="1">
                <a:solidFill>
                  <a:srgbClr val="FFFF00"/>
                </a:solidFill>
              </a:rPr>
              <a:t>s</a:t>
            </a:r>
            <a:r>
              <a:rPr lang="en-US" altLang="zh-CN" sz="9600" b="1">
                <a:solidFill>
                  <a:srgbClr val="CC00FF"/>
                </a:solidFill>
              </a:rPr>
              <a:t>h</a:t>
            </a:r>
            <a:r>
              <a:rPr lang="en-US" altLang="zh-CN" sz="9600" b="1"/>
              <a:t> around the </a:t>
            </a:r>
            <a:r>
              <a:rPr lang="en-US" altLang="zh-CN" sz="9600" b="1">
                <a:solidFill>
                  <a:srgbClr val="99FF33"/>
                </a:solidFill>
              </a:rPr>
              <a:t>w</a:t>
            </a:r>
            <a:r>
              <a:rPr lang="en-US" altLang="zh-CN" sz="9600" b="1">
                <a:solidFill>
                  <a:srgbClr val="00B0F0"/>
                </a:solidFill>
              </a:rPr>
              <a:t>o</a:t>
            </a:r>
            <a:r>
              <a:rPr lang="en-US" altLang="zh-CN" sz="9600" b="1">
                <a:solidFill>
                  <a:srgbClr val="FFC000"/>
                </a:solidFill>
              </a:rPr>
              <a:t>r</a:t>
            </a:r>
            <a:r>
              <a:rPr lang="en-US" altLang="zh-CN" sz="9600" b="1">
                <a:solidFill>
                  <a:srgbClr val="9966FF"/>
                </a:solidFill>
              </a:rPr>
              <a:t>l</a:t>
            </a:r>
            <a:r>
              <a:rPr lang="en-US" altLang="zh-CN" sz="9600" b="1">
                <a:solidFill>
                  <a:srgbClr val="0066FF"/>
                </a:solidFill>
              </a:rPr>
              <a:t>d</a:t>
            </a:r>
            <a:endParaRPr lang="en-US" altLang="zh-CN" sz="9600" b="1">
              <a:solidFill>
                <a:srgbClr val="0066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77590" y="5494020"/>
            <a:ext cx="6397625" cy="119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b="1"/>
          </a:p>
          <a:p>
            <a:r>
              <a:rPr lang="zh-CN" altLang="en-US" b="1"/>
              <a:t>华南师范大学外国语言文化学院        </a:t>
            </a:r>
            <a:r>
              <a:rPr lang="zh-CN" altLang="en-US" b="1">
                <a:sym typeface="+mn-ea"/>
              </a:rPr>
              <a:t>李玉嫦</a:t>
            </a:r>
            <a:r>
              <a:rPr lang="zh-CN" altLang="en-US" b="1">
                <a:sym typeface="+mn-ea"/>
              </a:rPr>
              <a:t>、</a:t>
            </a:r>
            <a:r>
              <a:rPr lang="zh-CN" altLang="en-US" b="1"/>
              <a:t> 区婉婷</a:t>
            </a:r>
            <a:r>
              <a:rPr lang="zh-CN" altLang="en-US" b="1">
                <a:sym typeface="+mn-ea"/>
              </a:rPr>
              <a:t>                                              </a:t>
            </a:r>
            <a:r>
              <a:rPr lang="zh-CN" altLang="en-US" b="1">
                <a:sym typeface="+mn-ea"/>
              </a:rPr>
              <a:t>河源市河源中学                     邹辉渐</a:t>
            </a:r>
            <a:endParaRPr lang="zh-CN" altLang="en-US" b="1"/>
          </a:p>
          <a:p>
            <a:endParaRPr lang="zh-CN" alt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8145" y="1779270"/>
            <a:ext cx="9544685" cy="20466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/>
              <a:t>e.g.</a:t>
            </a:r>
            <a:endParaRPr lang="en-US" altLang="zh-CN" sz="3200" b="1"/>
          </a:p>
          <a:p>
            <a:pPr algn="l"/>
            <a:r>
              <a:rPr lang="zh-CN" altLang="en-US" sz="3200" b="1"/>
              <a:t>·That treaty expires </a:t>
            </a:r>
            <a:r>
              <a:rPr lang="zh-CN" altLang="en-US" sz="3200" b="1">
                <a:solidFill>
                  <a:srgbClr val="FF0000"/>
                </a:solidFill>
              </a:rPr>
              <a:t>at the end of</a:t>
            </a:r>
            <a:r>
              <a:rPr lang="zh-CN" altLang="en-US" sz="3200" b="1"/>
              <a:t> this year.</a:t>
            </a:r>
            <a:endParaRPr lang="zh-CN" altLang="en-US" sz="3200" b="1"/>
          </a:p>
          <a:p>
            <a:pPr algn="l"/>
            <a:r>
              <a:rPr lang="zh-CN" altLang="en-US" sz="3200" b="1"/>
              <a:t>·I noticed a chink of light </a:t>
            </a:r>
            <a:r>
              <a:rPr lang="zh-CN" altLang="en-US" sz="3200" b="1">
                <a:solidFill>
                  <a:srgbClr val="FF0000"/>
                </a:solidFill>
              </a:rPr>
              <a:t>at the end of </a:t>
            </a:r>
            <a:r>
              <a:rPr lang="zh-CN" altLang="en-US" sz="3200" b="1"/>
              <a:t>the corridor.</a:t>
            </a:r>
            <a:endParaRPr lang="zh-CN" altLang="en-US" sz="3200" b="1"/>
          </a:p>
          <a:p>
            <a:pPr algn="l"/>
            <a:r>
              <a:rPr lang="zh-CN" altLang="en-US" sz="3200" b="1"/>
              <a:t>·</a:t>
            </a:r>
            <a:r>
              <a:rPr lang="zh-CN" altLang="en-US" sz="3200" b="1">
                <a:solidFill>
                  <a:srgbClr val="FF0000"/>
                </a:solidFill>
              </a:rPr>
              <a:t>At the end of</a:t>
            </a:r>
            <a:r>
              <a:rPr lang="zh-CN" altLang="en-US" sz="3200" b="1"/>
              <a:t> the interview I was dazed and exhausted.</a:t>
            </a:r>
            <a:endParaRPr lang="zh-CN" altLang="en-US" sz="3200" b="1"/>
          </a:p>
        </p:txBody>
      </p:sp>
      <p:sp>
        <p:nvSpPr>
          <p:cNvPr id="3" name="文本框 2"/>
          <p:cNvSpPr txBox="1"/>
          <p:nvPr/>
        </p:nvSpPr>
        <p:spPr>
          <a:xfrm>
            <a:off x="1196975" y="139065"/>
            <a:ext cx="6427470" cy="18021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 sz="2800" b="1"/>
              <a:t>at the end of January</a:t>
            </a:r>
            <a:endParaRPr lang="zh-CN" altLang="en-US" sz="2800" b="1"/>
          </a:p>
          <a:p>
            <a:r>
              <a:rPr lang="zh-CN" altLang="en-US" sz="2800" b="1"/>
              <a:t>一月底（指一月份的最后一天）</a:t>
            </a:r>
            <a:endParaRPr lang="zh-CN" altLang="en-US" sz="2800" b="1"/>
          </a:p>
          <a:p>
            <a:r>
              <a:rPr lang="zh-CN" altLang="en-US" sz="2800" b="1"/>
              <a:t>by the end of January</a:t>
            </a:r>
            <a:endParaRPr lang="zh-CN" altLang="en-US" sz="2800" b="1"/>
          </a:p>
          <a:p>
            <a:r>
              <a:rPr lang="zh-CN" altLang="en-US" sz="2800" b="1"/>
              <a:t>一月底之前（指一月份结束前的几天）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1199515" y="4054475"/>
            <a:ext cx="9842500" cy="2534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Exercise</a:t>
            </a:r>
            <a:r>
              <a:rPr lang="zh-CN" altLang="en-US" sz="3200"/>
              <a:t>：</a:t>
            </a:r>
            <a:endParaRPr lang="zh-CN" altLang="en-US" sz="3200"/>
          </a:p>
          <a:p>
            <a:r>
              <a:rPr lang="en-US" altLang="zh-CN" sz="3200"/>
              <a:t>1.</a:t>
            </a:r>
            <a:r>
              <a:rPr lang="zh-CN" altLang="en-US" sz="3200"/>
              <a:t>They were </a:t>
            </a:r>
            <a:r>
              <a:rPr lang="en-US" altLang="zh-CN" sz="3200"/>
              <a:t>_____________</a:t>
            </a:r>
            <a:r>
              <a:rPr lang="zh-CN" altLang="en-US" sz="3200"/>
              <a:t> their patience．</a:t>
            </a:r>
            <a:endParaRPr lang="zh-CN" altLang="en-US" sz="3200"/>
          </a:p>
          <a:p>
            <a:r>
              <a:rPr lang="zh-CN" altLang="en-US" sz="3200"/>
              <a:t>　　他们忍无可忍。</a:t>
            </a:r>
            <a:endParaRPr lang="zh-CN" altLang="en-US" sz="3200"/>
          </a:p>
          <a:p>
            <a:r>
              <a:rPr lang="en-US" altLang="zh-CN" sz="3200"/>
              <a:t>2.</a:t>
            </a:r>
            <a:r>
              <a:rPr lang="zh-CN" altLang="en-US" sz="3200"/>
              <a:t>We are to complete the task </a:t>
            </a:r>
            <a:r>
              <a:rPr lang="en-US" altLang="zh-CN" sz="3200"/>
              <a:t>______________</a:t>
            </a:r>
            <a:r>
              <a:rPr lang="zh-CN" altLang="en-US" sz="3200"/>
              <a:t>the year．</a:t>
            </a:r>
            <a:endParaRPr lang="zh-CN" altLang="en-US" sz="3200"/>
          </a:p>
          <a:p>
            <a:r>
              <a:rPr lang="zh-CN" altLang="en-US" sz="3200"/>
              <a:t>　　年底之前我们必须完成此项任务。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3421380" y="4435475"/>
            <a:ext cx="23755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sym typeface="+mn-ea"/>
              </a:rPr>
              <a:t>at the end of</a:t>
            </a:r>
            <a:endParaRPr lang="zh-CN" altLang="en-US" sz="32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55410" y="5353050"/>
            <a:ext cx="2713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sym typeface="+mn-ea"/>
              </a:rPr>
              <a:t>by the end of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 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316480" y="1138555"/>
            <a:ext cx="7622540" cy="4942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>
                <a:latin typeface="Sherlocode" charset="0"/>
              </a:rPr>
              <a:t>Thanks for your listening</a:t>
            </a:r>
            <a:endParaRPr lang="en-US" altLang="zh-CN" sz="9600">
              <a:latin typeface="Sherlocode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422910" y="343535"/>
            <a:ext cx="64147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Conversation1: Chinese English</a:t>
            </a:r>
            <a:endParaRPr lang="en-US" altLang="zh-CN" sz="3600" b="1"/>
          </a:p>
        </p:txBody>
      </p:sp>
      <p:sp>
        <p:nvSpPr>
          <p:cNvPr id="6" name="文本框 5"/>
          <p:cNvSpPr txBox="1"/>
          <p:nvPr/>
        </p:nvSpPr>
        <p:spPr>
          <a:xfrm>
            <a:off x="549275" y="1827530"/>
            <a:ext cx="4343400" cy="948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A: a high school student</a:t>
            </a:r>
            <a:endParaRPr lang="en-US" altLang="zh-CN" sz="2800"/>
          </a:p>
          <a:p>
            <a:r>
              <a:rPr lang="en-US" altLang="zh-CN" sz="2800"/>
              <a:t>B: A's foreign teacher</a:t>
            </a:r>
            <a:endParaRPr lang="en-US" altLang="zh-CN" sz="2800"/>
          </a:p>
        </p:txBody>
      </p:sp>
      <p:pic>
        <p:nvPicPr>
          <p:cNvPr id="3" name="c1.wmv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227830" y="1123950"/>
            <a:ext cx="7326630" cy="461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 vol="10000"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" name="云形标注 15"/>
          <p:cNvSpPr/>
          <p:nvPr/>
        </p:nvSpPr>
        <p:spPr>
          <a:xfrm>
            <a:off x="2042160" y="5882640"/>
            <a:ext cx="4983480" cy="914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云形标注 12"/>
          <p:cNvSpPr/>
          <p:nvPr/>
        </p:nvSpPr>
        <p:spPr>
          <a:xfrm>
            <a:off x="381000" y="3910965"/>
            <a:ext cx="9281160" cy="12795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云形 6"/>
          <p:cNvSpPr/>
          <p:nvPr/>
        </p:nvSpPr>
        <p:spPr>
          <a:xfrm>
            <a:off x="1722120" y="2049780"/>
            <a:ext cx="5013960" cy="8839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6720" y="327660"/>
            <a:ext cx="3627120" cy="598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accent3">
                    <a:lumMod val="50000"/>
                  </a:schemeClr>
                </a:solidFill>
                <a:latin typeface="Adobe 黑体 Std R" charset="0"/>
                <a:ea typeface="Adobe 黑体 Std R" charset="0"/>
              </a:rPr>
              <a:t>language point</a:t>
            </a:r>
            <a:endParaRPr lang="en-US" altLang="zh-CN" sz="3200">
              <a:solidFill>
                <a:schemeClr val="accent3">
                  <a:lumMod val="50000"/>
                </a:schemeClr>
              </a:solidFill>
              <a:latin typeface="Adobe 黑体 Std R" charset="0"/>
              <a:ea typeface="Adobe 黑体 Std R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2520" y="937260"/>
            <a:ext cx="10911840" cy="94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C00000"/>
                </a:solidFill>
                <a:latin typeface="Arial" charset="0"/>
              </a:rPr>
              <a:t>each other  </a:t>
            </a:r>
            <a:r>
              <a:rPr lang="zh-CN" altLang="en-US" sz="2400" b="1">
                <a:solidFill>
                  <a:schemeClr val="tx1"/>
                </a:solidFill>
                <a:latin typeface="Arial" charset="0"/>
              </a:rPr>
              <a:t>（用作动词或介词的宾语） 互相，彼此</a:t>
            </a:r>
            <a:endParaRPr lang="zh-CN" altLang="en-US" sz="2400" b="1">
              <a:solidFill>
                <a:schemeClr val="tx1"/>
              </a:solidFill>
              <a:latin typeface="Arial" charset="0"/>
            </a:endParaRPr>
          </a:p>
          <a:p>
            <a:r>
              <a:rPr lang="en-US" altLang="zh-CN" sz="2800">
                <a:solidFill>
                  <a:srgbClr val="C00000"/>
                </a:solidFill>
                <a:latin typeface="Arial" charset="0"/>
              </a:rPr>
              <a:t>   </a:t>
            </a:r>
            <a:r>
              <a:rPr lang="en-US" altLang="zh-CN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eg: Yes, they have different accents, but they can recognize each other.</a:t>
            </a:r>
            <a:endParaRPr lang="en-US" altLang="zh-CN" sz="24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42795" y="2202180"/>
            <a:ext cx="4906645" cy="552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Comic Sans MS" charset="0"/>
              </a:rPr>
              <a:t>each other</a:t>
            </a:r>
            <a:r>
              <a:rPr lang="en-US" altLang="zh-CN"/>
              <a:t> </a:t>
            </a:r>
            <a:r>
              <a:rPr lang="en-US" altLang="zh-CN" sz="2400"/>
              <a:t>vs</a:t>
            </a:r>
            <a:r>
              <a:rPr lang="en-US" altLang="zh-CN"/>
              <a:t> </a:t>
            </a:r>
            <a:r>
              <a:rPr lang="en-US" altLang="zh-CN" sz="2800">
                <a:solidFill>
                  <a:srgbClr val="FF0000"/>
                </a:solidFill>
                <a:latin typeface="Comic Sans MS" charset="0"/>
              </a:rPr>
              <a:t>one another?</a:t>
            </a:r>
            <a:endParaRPr lang="en-US" altLang="zh-CN" sz="280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8600" y="3057525"/>
            <a:ext cx="11506200" cy="826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chemeClr val="tx2">
                    <a:lumMod val="75000"/>
                  </a:schemeClr>
                </a:solidFill>
              </a:rPr>
              <a:t>(1)：We respect each other. </a:t>
            </a:r>
            <a:r>
              <a:rPr lang="zh-CN" altLang="en-US" sz="2400">
                <a:solidFill>
                  <a:schemeClr val="tx2">
                    <a:lumMod val="75000"/>
                  </a:schemeClr>
                </a:solidFill>
              </a:rPr>
              <a:t>我们尊重对方</a:t>
            </a:r>
            <a:endParaRPr lang="zh-CN" altLang="en-US" sz="240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zh-CN" sz="2400">
                <a:solidFill>
                  <a:schemeClr val="tx2">
                    <a:lumMod val="75000"/>
                  </a:schemeClr>
                </a:solidFill>
              </a:rPr>
              <a:t>(2) :   The sea and the sky seem to melt into one another.大海和蓝天似乎融为一体。 </a:t>
            </a:r>
            <a:endParaRPr lang="en-US" altLang="zh-CN" sz="2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50280" y="3056255"/>
            <a:ext cx="29565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another </a:t>
            </a:r>
            <a:r>
              <a:rPr lang="en-US" altLang="zh-CN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√</a:t>
            </a:r>
            <a:endParaRPr lang="en-US" altLang="zh-CN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637520" y="3421380"/>
            <a:ext cx="15697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other</a:t>
            </a:r>
            <a:r>
              <a:rPr lang="en-US" altLang="zh-CN" sz="200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√</a:t>
            </a:r>
            <a:endParaRPr lang="en-US" altLang="zh-CN" sz="200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1040" y="4244975"/>
            <a:ext cx="9250680" cy="826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1. 一般认为 each other 指两者，one another指三者或三者以上。  </a:t>
            </a:r>
            <a:endParaRPr lang="zh-CN" altLang="en-US" sz="2400">
              <a:solidFill>
                <a:srgbClr val="FF0000"/>
              </a:solidFill>
            </a:endParaRPr>
          </a:p>
          <a:p>
            <a:r>
              <a:rPr lang="zh-CN" altLang="en-US" sz="2400">
                <a:solidFill>
                  <a:srgbClr val="FF0000"/>
                </a:solidFill>
              </a:rPr>
              <a:t>   但在实际运用中，这两个短语常可互换；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0350" y="5487035"/>
            <a:ext cx="10987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(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</a:rPr>
              <a:t>3): 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They know each other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</a:rPr>
              <a:t>'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s 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one another</a:t>
            </a:r>
            <a:r>
              <a:rPr lang="en-US" altLang="zh-CN" sz="2400">
                <a:solidFill>
                  <a:schemeClr val="tx1">
                    <a:lumMod val="95000"/>
                    <a:lumOff val="5000"/>
                  </a:schemeClr>
                </a:solidFill>
              </a:rPr>
              <a:t>'</a:t>
            </a:r>
            <a:r>
              <a:rPr lang="zh-CN" alt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s weak points. 他们都彼此了解对方的缺点</a:t>
            </a:r>
            <a:endParaRPr lang="zh-CN" altLang="en-US" sz="24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407920" y="6020435"/>
            <a:ext cx="8869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2. 两者均有所有格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6" grpId="0"/>
      <p:bldP spid="8" grpId="0"/>
      <p:bldP spid="9" grpId="0"/>
      <p:bldP spid="13" grpId="0" animBg="1"/>
      <p:bldP spid="11" grpId="0"/>
      <p:bldP spid="14" grpId="0"/>
      <p:bldP spid="16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" name="云形标注 10"/>
          <p:cNvSpPr/>
          <p:nvPr/>
        </p:nvSpPr>
        <p:spPr>
          <a:xfrm>
            <a:off x="-46990" y="3329940"/>
            <a:ext cx="11172190" cy="12801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云形标注 3"/>
          <p:cNvSpPr/>
          <p:nvPr/>
        </p:nvSpPr>
        <p:spPr>
          <a:xfrm>
            <a:off x="182880" y="618490"/>
            <a:ext cx="10927080" cy="10966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11480" y="312420"/>
            <a:ext cx="1103376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(4): </a:t>
            </a:r>
            <a:r>
              <a:rPr lang="zh-CN" altLang="en-US" sz="2000">
                <a:latin typeface="Arial" charset="0"/>
              </a:rPr>
              <a:t>We helped each other. ＝We each helped the other. 我们互相帮助。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85800" y="937260"/>
            <a:ext cx="9982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charset="0"/>
              </a:rPr>
              <a:t>3. </a:t>
            </a:r>
            <a:r>
              <a:rPr lang="zh-CN" altLang="en-US" sz="2400">
                <a:solidFill>
                  <a:srgbClr val="FF0000"/>
                </a:solidFill>
                <a:latin typeface="Arial" charset="0"/>
              </a:rPr>
              <a:t>each other 可折开用 (each…the  other)，而 one another则不能</a:t>
            </a:r>
            <a:endParaRPr lang="zh-CN" alt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4670" y="2263140"/>
            <a:ext cx="10118725" cy="7035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(5): </a:t>
            </a:r>
            <a:r>
              <a:rPr lang="zh-CN" altLang="en-US" sz="2000"/>
              <a:t>We each know what the other thinks.  √</a:t>
            </a:r>
            <a:endParaRPr lang="zh-CN" altLang="en-US" sz="2000"/>
          </a:p>
          <a:p>
            <a:r>
              <a:rPr lang="en-US" altLang="zh-CN" sz="2000"/>
              <a:t>(6): </a:t>
            </a:r>
            <a:r>
              <a:rPr lang="zh-CN" altLang="en-US" sz="2000"/>
              <a:t>We know what each other </a:t>
            </a:r>
            <a:r>
              <a:rPr lang="en-US" altLang="zh-CN" sz="2000"/>
              <a:t>/</a:t>
            </a:r>
            <a:r>
              <a:rPr lang="zh-CN" altLang="en-US" sz="2000"/>
              <a:t>one another thinks.</a:t>
            </a:r>
            <a:r>
              <a:rPr lang="zh-CN" altLang="en-US" sz="2000">
                <a:cs typeface="Arial" charset="0"/>
              </a:rPr>
              <a:t>×</a:t>
            </a:r>
            <a:endParaRPr lang="zh-CN" altLang="en-US" sz="2000">
              <a:cs typeface="Arial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8640" y="3451860"/>
            <a:ext cx="973836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  <a:latin typeface="Arial" charset="0"/>
              </a:rPr>
              <a:t>4</a:t>
            </a:r>
            <a:r>
              <a:rPr lang="zh-CN" altLang="en-US" sz="2400">
                <a:solidFill>
                  <a:srgbClr val="FF0000"/>
                </a:solidFill>
                <a:latin typeface="Arial" charset="0"/>
              </a:rPr>
              <a:t>. 这两个短语均不能用作主语</a:t>
            </a:r>
            <a:endParaRPr lang="zh-CN" alt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3230" y="3909060"/>
            <a:ext cx="97377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正因为不能用作主语，所以用它们作宾语的句子不能改为被动语态。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3" grpId="0"/>
      <p:bldP spid="7" grpId="0"/>
      <p:bldP spid="11" grpId="0" bldLvl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37210" y="2700655"/>
            <a:ext cx="5565140" cy="3082290"/>
          </a:xfrm>
          <a:prstGeom prst="rect">
            <a:avLst/>
          </a:prstGeom>
          <a:solidFill>
            <a:schemeClr val="accent1">
              <a:lumMod val="60000"/>
              <a:lumOff val="40000"/>
              <a:alpha val="47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the number of </a:t>
            </a:r>
            <a:r>
              <a:rPr lang="zh-CN" altLang="en-US" sz="2800" b="1"/>
              <a:t>是指“......的数量”，后面的动词是单数形式</a:t>
            </a:r>
            <a:r>
              <a:rPr lang="en-US" altLang="zh-CN" sz="2800" b="1"/>
              <a:t>, </a:t>
            </a:r>
            <a:r>
              <a:rPr lang="zh-CN" altLang="en-US" sz="2800" b="1"/>
              <a:t>the number of 表示数目。后面的be动词一般为单数。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a number of </a:t>
            </a:r>
            <a:r>
              <a:rPr lang="zh-CN" altLang="en-US" sz="2800" b="1">
                <a:sym typeface="+mn-ea"/>
              </a:rPr>
              <a:t>是指“大量的”,后面的动词是复数形式</a:t>
            </a:r>
            <a:r>
              <a:rPr lang="en-US" altLang="zh-CN" sz="2800" b="1">
                <a:sym typeface="+mn-ea"/>
              </a:rPr>
              <a:t>, </a:t>
            </a:r>
            <a:r>
              <a:rPr lang="zh-CN" altLang="en-US" sz="2800" b="1">
                <a:sym typeface="+mn-ea"/>
              </a:rPr>
              <a:t>a number of = a lot of =many .修饰可数名词。</a:t>
            </a:r>
            <a:r>
              <a:rPr lang="zh-CN" altLang="en-US">
                <a:sym typeface="+mn-ea"/>
              </a:rPr>
              <a:t> 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1945" y="308610"/>
            <a:ext cx="4124960" cy="21088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  <a:sym typeface="+mn-ea"/>
              </a:rPr>
              <a:t>the number of</a:t>
            </a:r>
            <a:endParaRPr lang="en-US" altLang="zh-CN" sz="4400" b="1">
              <a:solidFill>
                <a:srgbClr val="FF0000"/>
              </a:solidFill>
              <a:sym typeface="+mn-ea"/>
            </a:endParaRPr>
          </a:p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&amp;</a:t>
            </a:r>
            <a:endParaRPr lang="en-US" altLang="zh-CN" sz="4400" b="1">
              <a:solidFill>
                <a:srgbClr val="FF0000"/>
              </a:solidFill>
            </a:endParaRPr>
          </a:p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a number of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34150" y="1243330"/>
            <a:ext cx="5412105" cy="30822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ym typeface="+mn-ea"/>
              </a:rPr>
              <a:t>e.g.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The number of</a:t>
            </a:r>
            <a:r>
              <a:rPr lang="zh-CN" altLang="en-US" sz="2800" b="1">
                <a:sym typeface="+mn-ea"/>
              </a:rPr>
              <a:t> our classmates </a:t>
            </a:r>
            <a:r>
              <a:rPr lang="zh-CN" altLang="en-US" sz="2800" b="1">
                <a:solidFill>
                  <a:srgbClr val="0000FF"/>
                </a:solidFill>
                <a:sym typeface="+mn-ea"/>
              </a:rPr>
              <a:t>is</a:t>
            </a:r>
            <a:r>
              <a:rPr lang="zh-CN" altLang="en-US" sz="2800" b="1">
                <a:sym typeface="+mn-ea"/>
              </a:rPr>
              <a:t> 45.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The number of</a:t>
            </a:r>
            <a:r>
              <a:rPr lang="zh-CN" altLang="en-US" sz="2800" b="1">
                <a:sym typeface="+mn-ea"/>
              </a:rPr>
              <a:t> students in my class </a:t>
            </a:r>
            <a:r>
              <a:rPr lang="zh-CN" altLang="en-US" sz="2800" b="1">
                <a:solidFill>
                  <a:srgbClr val="0000FF"/>
                </a:solidFill>
                <a:sym typeface="+mn-ea"/>
              </a:rPr>
              <a:t>is</a:t>
            </a:r>
            <a:r>
              <a:rPr lang="zh-CN" altLang="en-US" sz="2800" b="1">
                <a:sym typeface="+mn-ea"/>
              </a:rPr>
              <a:t> 56.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A number of</a:t>
            </a:r>
            <a:r>
              <a:rPr lang="zh-CN" altLang="en-US" sz="2800" b="1">
                <a:sym typeface="+mn-ea"/>
              </a:rPr>
              <a:t> our classmates </a:t>
            </a:r>
            <a:r>
              <a:rPr lang="zh-CN" altLang="en-US" sz="2800" b="1">
                <a:solidFill>
                  <a:srgbClr val="0000FF"/>
                </a:solidFill>
                <a:sym typeface="+mn-ea"/>
              </a:rPr>
              <a:t>love </a:t>
            </a:r>
            <a:r>
              <a:rPr lang="zh-CN" altLang="en-US" sz="2800" b="1">
                <a:sym typeface="+mn-ea"/>
              </a:rPr>
              <a:t>English. 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A  number of</a:t>
            </a:r>
            <a:r>
              <a:rPr lang="zh-CN" altLang="en-US" sz="2800" b="1">
                <a:sym typeface="+mn-ea"/>
              </a:rPr>
              <a:t> studen</a:t>
            </a:r>
            <a:r>
              <a:rPr lang="en-US" altLang="zh-CN" sz="2800" b="1">
                <a:sym typeface="+mn-ea"/>
              </a:rPr>
              <a:t>t</a:t>
            </a:r>
            <a:r>
              <a:rPr lang="zh-CN" altLang="en-US" sz="2800" b="1">
                <a:sym typeface="+mn-ea"/>
              </a:rPr>
              <a:t>s </a:t>
            </a:r>
            <a:r>
              <a:rPr lang="zh-CN" altLang="en-US" sz="2800" b="1">
                <a:solidFill>
                  <a:srgbClr val="0000FF"/>
                </a:solidFill>
                <a:sym typeface="+mn-ea"/>
              </a:rPr>
              <a:t>are</a:t>
            </a:r>
            <a:r>
              <a:rPr lang="zh-CN" altLang="en-US" sz="2800" b="1">
                <a:sym typeface="+mn-ea"/>
              </a:rPr>
              <a:t> playing.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" name="c2.wmv">
            <a:hlinkClick r:id="" action="ppaction://media"/>
          </p:cNvPr>
          <p:cNvPicPr/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227195" y="1511300"/>
            <a:ext cx="7509510" cy="37528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76580" y="371475"/>
            <a:ext cx="63512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/>
              <a:t>Conversation2: Asking the way</a:t>
            </a:r>
            <a:endParaRPr lang="en-US" altLang="zh-CN" sz="3600" b="1"/>
          </a:p>
        </p:txBody>
      </p:sp>
      <p:sp>
        <p:nvSpPr>
          <p:cNvPr id="10" name="文本框 9"/>
          <p:cNvSpPr txBox="1"/>
          <p:nvPr/>
        </p:nvSpPr>
        <p:spPr>
          <a:xfrm>
            <a:off x="304800" y="1636395"/>
            <a:ext cx="3794760" cy="13754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A: </a:t>
            </a:r>
            <a:r>
              <a:rPr lang="en-US" altLang="zh-CN" sz="2800">
                <a:sym typeface="+mn-ea"/>
              </a:rPr>
              <a:t>A foreigner</a:t>
            </a:r>
            <a:endParaRPr lang="en-US" altLang="zh-CN" sz="2800"/>
          </a:p>
          <a:p>
            <a:r>
              <a:rPr lang="en-US" altLang="zh-CN" sz="2800"/>
              <a:t>T: A Thai person in China</a:t>
            </a:r>
            <a:endParaRPr lang="en-US" altLang="zh-CN" sz="2800"/>
          </a:p>
          <a:p>
            <a:r>
              <a:rPr lang="en-US" altLang="zh-CN" sz="2800"/>
              <a:t>F: The foreigner's friend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 fullScrn="0">
              <p:cMediaNode>
                <p:cTn id="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 additive="base"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90855" y="217170"/>
            <a:ext cx="3006090" cy="21088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  <a:sym typeface="+mn-ea"/>
              </a:rPr>
              <a:t>because of</a:t>
            </a:r>
            <a:endParaRPr lang="en-US" altLang="zh-CN" sz="4400" b="1">
              <a:solidFill>
                <a:srgbClr val="FF0000"/>
              </a:solidFill>
              <a:sym typeface="+mn-ea"/>
            </a:endParaRPr>
          </a:p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&amp;</a:t>
            </a:r>
            <a:endParaRPr lang="en-US" altLang="zh-CN" sz="4400" b="1">
              <a:solidFill>
                <a:srgbClr val="FF0000"/>
              </a:solidFill>
            </a:endParaRPr>
          </a:p>
          <a:p>
            <a:pPr algn="ctr"/>
            <a:r>
              <a:rPr lang="en-US" altLang="zh-CN" sz="4400" b="1">
                <a:solidFill>
                  <a:srgbClr val="FF0000"/>
                </a:solidFill>
              </a:rPr>
              <a:t>because</a:t>
            </a:r>
            <a:endParaRPr lang="en-US" altLang="zh-CN" sz="44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79875" y="431800"/>
            <a:ext cx="7298055" cy="2046605"/>
          </a:xfrm>
          <a:prstGeom prst="rect">
            <a:avLst/>
          </a:prstGeom>
          <a:solidFill>
            <a:schemeClr val="accent1">
              <a:lumMod val="75000"/>
              <a:alpha val="24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 sz="3200" b="1"/>
              <a:t>because of 是复合介词，其后可接名词或代词，动名词以及由关系代词型的所what 引导的从句等(但不能接that从句)。</a:t>
            </a:r>
            <a:endParaRPr lang="zh-CN" altLang="en-US" sz="3200" b="1"/>
          </a:p>
          <a:p>
            <a:r>
              <a:rPr lang="zh-CN" altLang="en-US" sz="3200" b="1"/>
              <a:t>because是连词，后加从句。</a:t>
            </a:r>
            <a:endParaRPr lang="zh-CN" altLang="en-US" sz="3200" b="1"/>
          </a:p>
        </p:txBody>
      </p:sp>
      <p:sp>
        <p:nvSpPr>
          <p:cNvPr id="4" name="文本框 3"/>
          <p:cNvSpPr txBox="1"/>
          <p:nvPr/>
        </p:nvSpPr>
        <p:spPr>
          <a:xfrm>
            <a:off x="97155" y="2763520"/>
            <a:ext cx="7248525" cy="35090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</a:rPr>
              <a:t>e.g.</a:t>
            </a:r>
            <a:endParaRPr lang="en-US" altLang="zh-CN" sz="28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·He lost his job </a:t>
            </a:r>
            <a:r>
              <a:rPr lang="zh-CN" altLang="en-US" sz="2800" b="1">
                <a:solidFill>
                  <a:srgbClr val="FF0000"/>
                </a:solidFill>
              </a:rPr>
              <a:t>because of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 his age. 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·I said nothing about it, </a:t>
            </a:r>
            <a:r>
              <a:rPr lang="zh-CN" altLang="en-US" sz="2800" b="1">
                <a:solidFill>
                  <a:srgbClr val="FF0000"/>
                </a:solidFill>
              </a:rPr>
              <a:t>because of 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his wife</a:t>
            </a:r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</a:rPr>
              <a:t>'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s being there.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He knew she was crying</a:t>
            </a:r>
            <a:r>
              <a:rPr lang="zh-CN" altLang="en-US" sz="2800" b="1">
                <a:solidFill>
                  <a:srgbClr val="FF0000"/>
                </a:solidFill>
              </a:rPr>
              <a:t> because of 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what he had said. 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</a:rPr>
              <a:t>·</a:t>
            </a:r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</a:rPr>
              <a:t>I said nothing about it </a:t>
            </a:r>
            <a:r>
              <a:rPr lang="en-US" altLang="zh-CN" sz="2800" b="1">
                <a:solidFill>
                  <a:srgbClr val="FF0000"/>
                </a:solidFill>
              </a:rPr>
              <a:t>because </a:t>
            </a:r>
            <a:r>
              <a:rPr lang="en-US" altLang="zh-CN" sz="2800" b="1">
                <a:solidFill>
                  <a:schemeClr val="accent1">
                    <a:lumMod val="50000"/>
                  </a:schemeClr>
                </a:solidFill>
              </a:rPr>
              <a:t>his wife is here.</a:t>
            </a:r>
            <a:endParaRPr lang="en-US" altLang="zh-CN" sz="28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CN" altLang="en-US" sz="2800" b="1">
                <a:solidFill>
                  <a:schemeClr val="accent5">
                    <a:lumMod val="75000"/>
                  </a:schemeClr>
                </a:solidFill>
              </a:rPr>
              <a:t>I didn’t buy it </a:t>
            </a:r>
            <a:r>
              <a:rPr lang="zh-CN" altLang="en-US" sz="2800" b="1">
                <a:solidFill>
                  <a:srgbClr val="FF0000"/>
                </a:solidFill>
              </a:rPr>
              <a:t>because</a:t>
            </a:r>
            <a:r>
              <a:rPr lang="zh-CN" altLang="en-US" sz="2800" b="1">
                <a:solidFill>
                  <a:schemeClr val="accent5">
                    <a:lumMod val="75000"/>
                  </a:schemeClr>
                </a:solidFill>
              </a:rPr>
              <a:t> it was too  expensive.</a:t>
            </a:r>
            <a:endParaRPr lang="zh-CN" altLang="en-US" sz="2800" b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92010" y="2484755"/>
            <a:ext cx="4953000" cy="4362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due to： 用于较庄重的书面语中，侧重"起因于"，在句中多作表语，有时作状语。</a:t>
            </a:r>
            <a:endParaRPr lang="zh-CN" altLang="en-US" sz="2800" b="1"/>
          </a:p>
          <a:p>
            <a:r>
              <a:rPr lang="zh-CN" altLang="en-US" sz="2800" b="1"/>
              <a:t>owing to： 可以和due to换用，但在句中多作状语，也可作表语。</a:t>
            </a:r>
            <a:endParaRPr lang="zh-CN" altLang="en-US" sz="2800" b="1"/>
          </a:p>
          <a:p>
            <a:r>
              <a:rPr lang="zh-CN" altLang="en-US" sz="2800" b="1"/>
              <a:t>because of： 着重某种原因的理由，在句中通常作状语。</a:t>
            </a:r>
            <a:endParaRPr lang="zh-CN" altLang="en-US" sz="2800" b="1"/>
          </a:p>
          <a:p>
            <a:r>
              <a:rPr lang="zh-CN" altLang="en-US" sz="2800" b="1"/>
              <a:t>thanks to： 突出一种感激之情，含"多亏"意味。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431665" y="631190"/>
            <a:ext cx="7192645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ym typeface="+mn-ea"/>
              </a:rPr>
              <a:t>I </a:t>
            </a:r>
            <a:r>
              <a:rPr lang="en-US" altLang="zh-CN" sz="3200" b="1">
                <a:solidFill>
                  <a:schemeClr val="tx1"/>
                </a:solidFill>
                <a:sym typeface="+mn-ea"/>
              </a:rPr>
              <a:t>recognized it because of y</a:t>
            </a:r>
            <a:r>
              <a:rPr lang="en-US" altLang="zh-CN" sz="3200" b="1">
                <a:sym typeface="+mn-ea"/>
              </a:rPr>
              <a:t>our "kah" 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based on</a:t>
            </a:r>
            <a:r>
              <a:rPr lang="en-US" altLang="zh-CN" sz="3200" b="1">
                <a:sym typeface="+mn-ea"/>
              </a:rPr>
              <a:t> Thai language.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1057275" y="445770"/>
            <a:ext cx="2791460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  <a:sym typeface="+mn-ea"/>
              </a:rPr>
              <a:t>base on</a:t>
            </a:r>
            <a:endParaRPr lang="en-US" altLang="zh-CN" sz="48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2035" y="1350645"/>
            <a:ext cx="34353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使建立在…基础上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720090" y="2302510"/>
            <a:ext cx="5858510" cy="2534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 base on “以……为根据”，用法应是 base A on B</a:t>
            </a:r>
            <a:endParaRPr lang="zh-CN" altLang="en-US" sz="3200" b="1"/>
          </a:p>
          <a:p>
            <a:r>
              <a:rPr lang="zh-CN" altLang="en-US" sz="3200" b="1"/>
              <a:t> be based on “以……为根据”; “根据……”;“基于……”用法是A be based on B</a:t>
            </a:r>
            <a:endParaRPr lang="zh-CN" altLang="en-US" sz="3200" b="1"/>
          </a:p>
        </p:txBody>
      </p:sp>
      <p:sp>
        <p:nvSpPr>
          <p:cNvPr id="6" name="文本框 5"/>
          <p:cNvSpPr txBox="1"/>
          <p:nvPr/>
        </p:nvSpPr>
        <p:spPr>
          <a:xfrm>
            <a:off x="6811010" y="2012315"/>
            <a:ext cx="5673090" cy="20466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/>
              <a:t>e.g.</a:t>
            </a:r>
            <a:endParaRPr lang="en-US" altLang="zh-CN" sz="3200" b="1"/>
          </a:p>
          <a:p>
            <a:r>
              <a:rPr lang="zh-CN" altLang="en-US" sz="3200" b="1"/>
              <a:t>·Edison </a:t>
            </a:r>
            <a:r>
              <a:rPr lang="zh-CN" altLang="en-US" sz="3200" b="1">
                <a:solidFill>
                  <a:srgbClr val="FF0000"/>
                </a:solidFill>
              </a:rPr>
              <a:t>based</a:t>
            </a:r>
            <a:r>
              <a:rPr lang="zh-CN" altLang="en-US" sz="3200" b="1"/>
              <a:t> his ideas </a:t>
            </a:r>
            <a:r>
              <a:rPr lang="zh-CN" altLang="en-US" sz="3200" b="1">
                <a:solidFill>
                  <a:srgbClr val="FF0000"/>
                </a:solidFill>
              </a:rPr>
              <a:t>on</a:t>
            </a:r>
            <a:r>
              <a:rPr lang="zh-CN" altLang="en-US" sz="3200" b="1"/>
              <a:t> scientific experiment.</a:t>
            </a:r>
            <a:endParaRPr lang="zh-CN" altLang="en-US" sz="3200" b="1"/>
          </a:p>
          <a:p>
            <a:r>
              <a:rPr lang="zh-CN" altLang="en-US" sz="3200" b="1"/>
              <a:t>·What he said </a:t>
            </a:r>
            <a:r>
              <a:rPr lang="zh-CN" altLang="en-US" sz="3200" b="1">
                <a:solidFill>
                  <a:srgbClr val="FF0000"/>
                </a:solidFill>
              </a:rPr>
              <a:t>is based on</a:t>
            </a:r>
            <a:r>
              <a:rPr lang="zh-CN" altLang="en-US" sz="3200" b="1"/>
              <a:t> fact.</a:t>
            </a:r>
            <a:endParaRPr lang="zh-CN" altLang="en-US" sz="3200" b="1"/>
          </a:p>
        </p:txBody>
      </p:sp>
      <p:sp>
        <p:nvSpPr>
          <p:cNvPr id="7" name="文本框 6"/>
          <p:cNvSpPr txBox="1"/>
          <p:nvPr/>
        </p:nvSpPr>
        <p:spPr>
          <a:xfrm>
            <a:off x="459740" y="4925695"/>
            <a:ext cx="8710295" cy="1802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Exercise</a:t>
            </a:r>
            <a:r>
              <a:rPr lang="zh-CN" altLang="en-US" sz="2800" b="1"/>
              <a:t>：</a:t>
            </a:r>
            <a:r>
              <a:rPr lang="en-US" altLang="zh-CN" sz="2800" b="1"/>
              <a:t>1.</a:t>
            </a:r>
            <a:r>
              <a:rPr lang="zh-CN" altLang="en-US" sz="2800" b="1"/>
              <a:t>你的意见都要以事实为根据。</a:t>
            </a:r>
            <a:endParaRPr lang="zh-CN" altLang="en-US" sz="2800" b="1"/>
          </a:p>
          <a:p>
            <a:r>
              <a:rPr lang="en-US" altLang="zh-CN" sz="2800" b="1"/>
              <a:t>                      ____________________________</a:t>
            </a:r>
            <a:endParaRPr lang="en-US" altLang="zh-CN" sz="2800" b="1"/>
          </a:p>
          <a:p>
            <a:r>
              <a:rPr lang="zh-CN" altLang="en-US" sz="2800" b="1"/>
              <a:t>                   </a:t>
            </a:r>
            <a:r>
              <a:rPr lang="en-US" altLang="zh-CN" sz="2800" b="1"/>
              <a:t>2.</a:t>
            </a:r>
            <a:r>
              <a:rPr lang="zh-CN" altLang="en-US" sz="2800" b="1"/>
              <a:t>那故事是根据现实生活而写的。</a:t>
            </a:r>
            <a:endParaRPr lang="zh-CN" altLang="en-US" sz="2800" b="1"/>
          </a:p>
          <a:p>
            <a:r>
              <a:rPr lang="zh-CN" altLang="en-US" sz="2800" b="1"/>
              <a:t>                      </a:t>
            </a:r>
            <a:r>
              <a:rPr lang="en-US" altLang="zh-CN" sz="2800" b="1">
                <a:sym typeface="+mn-ea"/>
              </a:rPr>
              <a:t>____________________________</a:t>
            </a:r>
            <a:endParaRPr lang="zh-CN" altLang="en-US" sz="2800" b="1"/>
          </a:p>
        </p:txBody>
      </p:sp>
      <p:sp>
        <p:nvSpPr>
          <p:cNvPr id="8" name="文本框 7"/>
          <p:cNvSpPr txBox="1"/>
          <p:nvPr/>
        </p:nvSpPr>
        <p:spPr>
          <a:xfrm>
            <a:off x="2115185" y="5291455"/>
            <a:ext cx="58610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sym typeface="+mn-ea"/>
              </a:rPr>
              <a:t>You should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base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sym typeface="+mn-ea"/>
              </a:rPr>
              <a:t> your opinion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on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sym typeface="+mn-ea"/>
              </a:rPr>
              <a:t> facts.</a:t>
            </a:r>
            <a:endParaRPr lang="zh-CN" altLang="en-US" sz="2800" b="1">
              <a:solidFill>
                <a:schemeClr val="accent1">
                  <a:lumMod val="50000"/>
                </a:schemeClr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83485" y="6151245"/>
            <a:ext cx="46170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sym typeface="+mn-ea"/>
              </a:rPr>
              <a:t>The story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is based on</a:t>
            </a:r>
            <a:r>
              <a:rPr lang="zh-CN" altLang="en-US" sz="2800" b="1">
                <a:solidFill>
                  <a:schemeClr val="accent1">
                    <a:lumMod val="50000"/>
                  </a:schemeClr>
                </a:solidFill>
                <a:sym typeface="+mn-ea"/>
              </a:rPr>
              <a:t> real life.</a:t>
            </a:r>
            <a:r>
              <a:rPr lang="zh-CN" altLang="en-US">
                <a:solidFill>
                  <a:schemeClr val="accent1">
                    <a:lumMod val="50000"/>
                  </a:schemeClr>
                </a:solidFill>
                <a:sym typeface="+mn-ea"/>
              </a:rPr>
              <a:t> </a:t>
            </a:r>
            <a:endParaRPr lang="zh-CN" altLang="en-US">
              <a:solidFill>
                <a:schemeClr val="accent1">
                  <a:lumMod val="50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95115" y="368935"/>
            <a:ext cx="7698105" cy="1071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ym typeface="+mn-ea"/>
              </a:rPr>
              <a:t>But I still used to using "kah", "nah" 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at the end of</a:t>
            </a:r>
            <a:r>
              <a:rPr lang="en-US" altLang="zh-CN" sz="3200" b="1">
                <a:sym typeface="+mn-ea"/>
              </a:rPr>
              <a:t> what I say. 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444500" y="614045"/>
            <a:ext cx="3434715" cy="829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 b="1">
                <a:solidFill>
                  <a:srgbClr val="FF0000"/>
                </a:solidFill>
                <a:sym typeface="+mn-ea"/>
              </a:rPr>
              <a:t>at the end of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7535" y="1611630"/>
            <a:ext cx="32048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在…结尾，在…末端</a:t>
            </a:r>
            <a:endParaRPr lang="zh-CN" altLang="en-US" sz="2800" b="1"/>
          </a:p>
        </p:txBody>
      </p:sp>
      <p:sp>
        <p:nvSpPr>
          <p:cNvPr id="5" name="文本框 4"/>
          <p:cNvSpPr txBox="1"/>
          <p:nvPr/>
        </p:nvSpPr>
        <p:spPr>
          <a:xfrm>
            <a:off x="598805" y="2930525"/>
            <a:ext cx="3098165" cy="18021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at the end of</a:t>
            </a:r>
            <a:endParaRPr lang="zh-CN" altLang="en-US" sz="2800" b="1"/>
          </a:p>
          <a:p>
            <a:r>
              <a:rPr lang="zh-CN" altLang="en-US" sz="2800" b="1"/>
              <a:t>端部的；结尾处</a:t>
            </a:r>
            <a:endParaRPr lang="zh-CN" altLang="en-US" sz="2800" b="1"/>
          </a:p>
          <a:p>
            <a:r>
              <a:rPr lang="zh-CN" altLang="en-US" sz="2800" b="1"/>
              <a:t>at the ends of</a:t>
            </a:r>
            <a:endParaRPr lang="zh-CN" altLang="en-US" sz="2800" b="1"/>
          </a:p>
          <a:p>
            <a:r>
              <a:rPr lang="zh-CN" altLang="en-US" sz="2800" b="1"/>
              <a:t>在两端</a:t>
            </a:r>
            <a:endParaRPr lang="zh-CN" altLang="en-US" sz="2800" b="1"/>
          </a:p>
        </p:txBody>
      </p:sp>
      <p:sp>
        <p:nvSpPr>
          <p:cNvPr id="6" name="文本框 5"/>
          <p:cNvSpPr txBox="1"/>
          <p:nvPr/>
        </p:nvSpPr>
        <p:spPr>
          <a:xfrm>
            <a:off x="4171315" y="1553210"/>
            <a:ext cx="7559675" cy="521589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zh-CN" altLang="en-US" sz="2800" b="1"/>
              <a:t>at the end of用于表示具体事物或场所的场合，</a:t>
            </a:r>
            <a:r>
              <a:rPr lang="zh-CN" altLang="en-US" sz="2800" b="1">
                <a:solidFill>
                  <a:srgbClr val="0066FF"/>
                </a:solidFill>
              </a:rPr>
              <a:t>也可表示比喻意</a:t>
            </a:r>
            <a:r>
              <a:rPr lang="en-US" altLang="zh-CN" sz="2800" b="1">
                <a:solidFill>
                  <a:srgbClr val="0066FF"/>
                </a:solidFill>
              </a:rPr>
              <a:t>(be at the end of sth=to have almost nothing left of sth)</a:t>
            </a:r>
            <a:r>
              <a:rPr lang="zh-CN" altLang="en-US" sz="2800" b="1">
                <a:sym typeface="+mn-ea"/>
              </a:rPr>
              <a:t>，</a:t>
            </a:r>
            <a:r>
              <a:rPr lang="zh-CN" altLang="en-US" sz="2800" b="1"/>
              <a:t>后边可以跟时间和地点名词</a:t>
            </a:r>
            <a:r>
              <a:rPr lang="zh-CN" altLang="en-US" sz="2800" b="1">
                <a:sym typeface="+mn-ea"/>
              </a:rPr>
              <a:t>。</a:t>
            </a:r>
            <a:r>
              <a:rPr lang="zh-CN" altLang="en-US" sz="2800" b="1" dirty="0">
                <a:sym typeface="+mn-ea"/>
              </a:rPr>
              <a:t>在表时间时，</a:t>
            </a:r>
            <a:r>
              <a:rPr lang="en-US" altLang="zh-CN" sz="2800" b="1" dirty="0">
                <a:sym typeface="+mn-ea"/>
              </a:rPr>
              <a:t>at the end of </a:t>
            </a:r>
            <a:r>
              <a:rPr lang="zh-CN" altLang="en-US" sz="2800" b="1" dirty="0">
                <a:sym typeface="+mn-ea"/>
              </a:rPr>
              <a:t>指过去或将来的时间上的一个点，往往与一个行为动作相关，常与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一般过去式或一般将来时</a:t>
            </a:r>
            <a:r>
              <a:rPr lang="zh-CN" altLang="en-US" sz="2800" b="1" dirty="0">
                <a:sym typeface="+mn-ea"/>
              </a:rPr>
              <a:t>连用。</a:t>
            </a:r>
            <a:endParaRPr lang="zh-CN" altLang="en-US" sz="2800" b="1"/>
          </a:p>
          <a:p>
            <a:r>
              <a:rPr lang="zh-CN" altLang="en-US" sz="2800" b="1"/>
              <a:t>By the end of用于表示时间的场合，往往含有“不迟于”的意味。</a:t>
            </a:r>
            <a:r>
              <a:rPr lang="zh-CN" altLang="en-US" sz="2800" b="1" dirty="0">
                <a:sym typeface="+mn-ea"/>
              </a:rPr>
              <a:t>不指一个时间点，而是指某一时间点以前或到某一时间点为止，强调的是状态或结果，而不是行为，常与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完成时</a:t>
            </a:r>
            <a:r>
              <a:rPr lang="zh-CN" altLang="en-US" sz="2800" b="1" dirty="0">
                <a:sym typeface="+mn-ea"/>
              </a:rPr>
              <a:t>连用</a:t>
            </a:r>
            <a:endParaRPr lang="zh-CN" altLang="en-US" sz="2800" b="1"/>
          </a:p>
          <a:p>
            <a:r>
              <a:rPr lang="zh-CN" altLang="en-US" sz="2800" b="1"/>
              <a:t> in the end的涵义是“终于”、“最后”，其义相当于 at last.</a:t>
            </a:r>
            <a:endParaRPr lang="zh-CN" altLang="en-US" sz="2800" b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14" name="墨迹 13"/>
              <p14:cNvContentPartPr/>
              <p14:nvPr/>
            </p14:nvContentPartPr>
            <p14:xfrm>
              <a:off x="2223770" y="4232275"/>
              <a:ext cx="35560" cy="360"/>
            </p14:xfrm>
          </p:contentPart>
        </mc:Choice>
        <mc:Fallback xmlns="">
          <p:pic>
            <p:nvPicPr>
              <p:cNvPr id="14" name="墨迹 13"/>
            </p:nvPicPr>
            <p:blipFill>
              <a:blip r:embed="rId2"/>
            </p:blipFill>
            <p:spPr>
              <a:xfrm>
                <a:off x="2223770" y="4232275"/>
                <a:ext cx="35560" cy="36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6" grpId="0" bldLvl="0" animBg="1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3117</Words>
  <Application>Kingsoft Office WPP</Application>
  <PresentationFormat>宽屏</PresentationFormat>
  <Paragraphs>141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 </vt:lpstr>
      <vt:lpstr>宋体 </vt:lpstr>
      <vt:lpstr>Adobe 黑体 Std R</vt:lpstr>
      <vt:lpstr>Comic Sans MS</vt:lpstr>
      <vt:lpstr>Sherlocode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22</cp:revision>
  <dcterms:created xsi:type="dcterms:W3CDTF">2016-02-22T00:36:00Z</dcterms:created>
  <dcterms:modified xsi:type="dcterms:W3CDTF">2016-02-25T04:45:25Z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