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1" r:id="rId2"/>
    <p:sldId id="291" r:id="rId3"/>
    <p:sldId id="296" r:id="rId4"/>
    <p:sldId id="313" r:id="rId5"/>
    <p:sldId id="293" r:id="rId6"/>
    <p:sldId id="297" r:id="rId7"/>
    <p:sldId id="314" r:id="rId8"/>
    <p:sldId id="295" r:id="rId9"/>
    <p:sldId id="300" r:id="rId10"/>
    <p:sldId id="315" r:id="rId11"/>
    <p:sldId id="309" r:id="rId12"/>
    <p:sldId id="310" r:id="rId13"/>
    <p:sldId id="316" r:id="rId14"/>
    <p:sldId id="311" r:id="rId15"/>
    <p:sldId id="312" r:id="rId16"/>
    <p:sldId id="317" r:id="rId17"/>
    <p:sldId id="288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8">
          <p15:clr>
            <a:srgbClr val="A4A3A4"/>
          </p15:clr>
        </p15:guide>
        <p15:guide id="3" orient="horz" pos="3859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AF27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70" autoAdjust="0"/>
    <p:restoredTop sz="25275" autoAdjust="0"/>
  </p:normalViewPr>
  <p:slideViewPr>
    <p:cSldViewPr snapToGrid="0">
      <p:cViewPr varScale="1">
        <p:scale>
          <a:sx n="74" d="100"/>
          <a:sy n="74" d="100"/>
        </p:scale>
        <p:origin x="1152" y="66"/>
      </p:cViewPr>
      <p:guideLst>
        <p:guide orient="horz" pos="2160"/>
        <p:guide orient="horz" pos="1208"/>
        <p:guide orient="horz" pos="38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1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4F4B9-0189-49FE-A80F-05884EB8C951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936A4-2C93-48C2-9221-0FDBF7E74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28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sz="1200" b="1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草原</a:t>
            </a:r>
            <a:endParaRPr lang="en-US" altLang="zh-CN" sz="1200" b="1" i="0" u="none" strike="noStrike" kern="1200" baseline="0" dirty="0" smtClean="0">
              <a:solidFill>
                <a:schemeClr val="tx1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（基本）</a:t>
            </a:r>
            <a:endParaRPr lang="en-US" dirty="0" smtClean="0">
              <a:latin typeface="Microsoft YaHei" pitchFamily="34" charset="-122"/>
              <a:ea typeface="Microsoft YaHei" pitchFamily="34" charset="-122"/>
            </a:endParaRPr>
          </a:p>
          <a:p>
            <a:endParaRPr lang="en-US" dirty="0" smtClean="0">
              <a:latin typeface="Microsoft YaHei" pitchFamily="34" charset="-122"/>
              <a:ea typeface="Microsoft YaHei" pitchFamily="34" charset="-122"/>
            </a:endParaRPr>
          </a:p>
          <a:p>
            <a:pPr marL="0" indent="0">
              <a:buFont typeface="Arial" pitchFamily="34" charset="0"/>
              <a:buNone/>
            </a:pPr>
            <a:r>
              <a:rPr lang="zh-CN" altLang="en-US" sz="1200" b="1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注意：</a:t>
            </a:r>
            <a:r>
              <a:rPr lang="en-US" b="1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此模板针对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PowerPoint 2010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进行了优化，使用视频背景。如果在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PowerPoint 2007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中使用，则视频元素将会播放，但所有内容在幻灯片放映模式下将被视频背景覆盖。如果在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PowerPoint 2003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中使用，则视频不会播放，但是视频的标牌框架将保持不变，就像静态图像一样。</a:t>
            </a:r>
            <a:r>
              <a:rPr lang="en-US" dirty="0" smtClean="0"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dirty="0" smtClean="0">
                <a:latin typeface="Microsoft YaHei" pitchFamily="34" charset="-122"/>
                <a:ea typeface="Microsoft YaHei" pitchFamily="34" charset="-122"/>
              </a:rPr>
            </a:br>
            <a:endParaRPr lang="en-US" dirty="0" smtClean="0">
              <a:latin typeface="Microsoft YaHei" pitchFamily="34" charset="-122"/>
              <a:ea typeface="Microsoft YaHei" pitchFamily="34" charset="-122"/>
            </a:endParaRPr>
          </a:p>
          <a:p>
            <a:pPr marL="0" lvl="0" indent="0">
              <a:buFont typeface="+mj-lt"/>
              <a:buNone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视频：</a:t>
            </a:r>
            <a:endParaRPr lang="en-US" b="0" baseline="0" dirty="0" smtClean="0">
              <a:latin typeface="Microsoft YaHei" pitchFamily="34" charset="-122"/>
              <a:ea typeface="Microsoft YaHei" pitchFamily="34" charset="-122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在每次切换幻灯片后自动播放。</a:t>
            </a:r>
            <a:endParaRPr lang="en-US" baseline="0" dirty="0" smtClean="0">
              <a:latin typeface="Microsoft YaHei" pitchFamily="34" charset="-122"/>
              <a:ea typeface="Microsoft YaHei" pitchFamily="34" charset="-122"/>
            </a:endParaRPr>
          </a:p>
          <a:p>
            <a:pPr marL="685800" marR="0" lvl="1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时长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30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秒。</a:t>
            </a:r>
            <a:endParaRPr lang="en-US" dirty="0" smtClean="0">
              <a:latin typeface="Microsoft YaHei" pitchFamily="34" charset="-122"/>
              <a:ea typeface="Microsoft YaHei" pitchFamily="34" charset="-122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无缝地无限循环播放。</a:t>
            </a:r>
            <a:r>
              <a:rPr lang="en-US" baseline="0" dirty="0" smtClean="0"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baseline="0" dirty="0" smtClean="0">
                <a:latin typeface="Microsoft YaHei" pitchFamily="34" charset="-122"/>
                <a:ea typeface="Microsoft YaHei" pitchFamily="34" charset="-122"/>
              </a:rPr>
            </a:br>
            <a:endParaRPr lang="en-US" baseline="0" dirty="0" smtClean="0">
              <a:latin typeface="Microsoft YaHei" pitchFamily="34" charset="-122"/>
              <a:ea typeface="Microsoft YaHei" pitchFamily="34" charset="-122"/>
            </a:endParaRPr>
          </a:p>
          <a:p>
            <a:pPr marL="0" lvl="0" indent="0">
              <a:buFont typeface="+mj-lt"/>
              <a:buNone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若要添加幻灯片或更改版式，请执行下列操作：</a:t>
            </a:r>
            <a:endParaRPr lang="en-US" b="0" baseline="0" dirty="0" smtClean="0">
              <a:latin typeface="Microsoft YaHei" pitchFamily="34" charset="-122"/>
              <a:ea typeface="Microsoft YaHei" pitchFamily="34" charset="-122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若要添加新的幻灯片，请在“开始”选项卡上的“幻灯片”组中，单击“新建幻灯片”下方的箭头，在“动画背景主题”下方单击，然后选择所需版式。</a:t>
            </a:r>
            <a:endParaRPr lang="en-US" sz="1200" kern="1200" dirty="0" smtClean="0">
              <a:solidFill>
                <a:schemeClr val="tx1"/>
              </a:solidFill>
              <a:effectLst/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685800" marR="0" lvl="1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若要更改现有幻灯片的版式，请在“开始”选项卡的“幻灯片”组中，单击“版式”，然后选择所需版式。</a:t>
            </a:r>
          </a:p>
          <a:p>
            <a:pPr marL="685800" lvl="1" indent="-228600">
              <a:buFont typeface="+mj-lt"/>
              <a:buAutoNum type="arabicPeriod"/>
            </a:pPr>
            <a:endParaRPr lang="en-US" sz="1200" kern="1200" dirty="0" smtClean="0">
              <a:solidFill>
                <a:schemeClr val="tx1"/>
              </a:solidFill>
              <a:effectLst/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endParaRPr lang="en-US" kern="1200" baseline="0" dirty="0" smtClean="0">
              <a:solidFill>
                <a:schemeClr val="tx1"/>
              </a:solidFill>
              <a:effectLst/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0" marR="0" lvl="0" indent="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None/>
              <a:tabLst>
                <a:tab pos="457200" algn="l"/>
              </a:tabLst>
              <a:defRPr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此模板使用“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Pushpin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”主题字体。 若要访问或更改主题字体，请执行下列操作：</a:t>
            </a:r>
          </a:p>
          <a:p>
            <a:pPr marL="0" marR="0" lvl="0" indent="0" defTabSz="-63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None/>
              <a:tabLst>
                <a:tab pos="457200" algn="l"/>
              </a:tabLst>
            </a:pPr>
            <a:endParaRPr lang="en-US" sz="1200" dirty="0" smtClean="0">
              <a:effectLst/>
              <a:latin typeface="Microsoft YaHei" pitchFamily="34" charset="-122"/>
              <a:ea typeface="Microsoft YaHei" pitchFamily="34" charset="-122"/>
              <a:cs typeface="Times New Roman"/>
            </a:endParaRPr>
          </a:p>
          <a:p>
            <a:pPr marL="685800" marR="0" lvl="1" indent="-228600" defTabSz="-63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在“视图”选项卡上的“母版视图”组中，选择“幻灯片母版”。</a:t>
            </a:r>
            <a:endParaRPr lang="en-US" sz="1200" dirty="0" smtClean="0">
              <a:effectLst/>
              <a:latin typeface="Microsoft YaHei" pitchFamily="34" charset="-122"/>
              <a:ea typeface="Microsoft YaHei" pitchFamily="34" charset="-122"/>
              <a:cs typeface="Times New Roman"/>
            </a:endParaRPr>
          </a:p>
          <a:p>
            <a:pPr marL="685800" marR="0" lvl="1" indent="-2286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在“幻灯片母版”视图中，选择幻灯片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1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（使用视频背景的母版版式的母版幻灯片）。</a:t>
            </a:r>
          </a:p>
          <a:p>
            <a:pPr marL="685800" marR="0" lvl="1" indent="-228600" defTabSz="-63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1200" baseline="0" dirty="0" smtClean="0">
              <a:effectLst/>
              <a:latin typeface="Microsoft YaHei" pitchFamily="34" charset="-122"/>
              <a:ea typeface="Microsoft YaHei" pitchFamily="34" charset="-122"/>
              <a:cs typeface="Times New Roman"/>
            </a:endParaRPr>
          </a:p>
          <a:p>
            <a:pPr marL="685800" marR="0" lvl="1" indent="-228600" defTabSz="-63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在“幻灯片母版”选项卡的“编辑主题”组中，单击“字体”，然后选择新的主题字体。</a:t>
            </a:r>
            <a:endParaRPr lang="en-US" kern="1200" baseline="0" dirty="0" smtClean="0">
              <a:solidFill>
                <a:schemeClr val="tx1"/>
              </a:solidFill>
              <a:effectLst/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endParaRPr lang="en-US" kern="1200" baseline="0" dirty="0" smtClean="0">
              <a:solidFill>
                <a:schemeClr val="tx1"/>
              </a:solidFill>
              <a:effectLst/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使用动画元素：</a:t>
            </a:r>
            <a:endParaRPr lang="en-US" b="0" kern="1200" baseline="0" dirty="0" smtClean="0">
              <a:solidFill>
                <a:schemeClr val="tx1"/>
              </a:solidFill>
              <a:effectLst/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所有动画元素都将从切换幻灯片并且背景视频开始播放后开始。</a:t>
            </a:r>
            <a:endParaRPr lang="en-US" kern="1200" baseline="0" dirty="0" smtClean="0">
              <a:solidFill>
                <a:schemeClr val="tx1"/>
              </a:solidFill>
              <a:effectLst/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endParaRPr lang="en-US" baseline="0" dirty="0" smtClean="0">
              <a:latin typeface="Microsoft YaHei" pitchFamily="34" charset="-122"/>
              <a:ea typeface="Microsoft YaHei" pitchFamily="34" charset="-122"/>
            </a:endParaRPr>
          </a:p>
          <a:p>
            <a:endParaRPr lang="en-US" dirty="0" smtClean="0">
              <a:latin typeface="Microsoft YaHei" pitchFamily="34" charset="-122"/>
              <a:ea typeface="Microsoft YaHei" pitchFamily="34" charset="-122"/>
            </a:endParaRPr>
          </a:p>
          <a:p>
            <a:endParaRPr 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9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CA399-8879-45CA-8AF5-689E20F024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9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ield of Wheat (seamless loop) 3b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 userDrawn="1"/>
        </p:nvSpPr>
        <p:spPr>
          <a:xfrm rot="5400000">
            <a:off x="3320883" y="-1033399"/>
            <a:ext cx="2237017" cy="8875816"/>
          </a:xfrm>
          <a:prstGeom prst="round2SameRect">
            <a:avLst>
              <a:gd name="adj1" fmla="val 12924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 rot="5400000">
            <a:off x="3749357" y="-1461873"/>
            <a:ext cx="1380070" cy="8875816"/>
          </a:xfrm>
          <a:prstGeom prst="round2SameRect">
            <a:avLst>
              <a:gd name="adj1" fmla="val 23166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038" y="2334986"/>
            <a:ext cx="8517924" cy="1265464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038" y="3672013"/>
            <a:ext cx="8517924" cy="851006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ield of Wheat (seamless loop) 3b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488C8-EBA2-4BF7-83E9-999E343168B8}" type="datetime1">
              <a:rPr lang="en-US" smtClean="0"/>
              <a:t>2/25/2016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5701-3067-48B4-ACC8-8F90D08E3078}" type="slidenum">
              <a:rPr lang="en-US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 userDrawn="1"/>
        </p:nvSpPr>
        <p:spPr>
          <a:xfrm rot="5400000">
            <a:off x="1238992" y="-983509"/>
            <a:ext cx="6400800" cy="8875816"/>
          </a:xfrm>
          <a:prstGeom prst="round2SameRect">
            <a:avLst>
              <a:gd name="adj1" fmla="val 4981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ield of Wheat (seamless loop) 3b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 userDrawn="1"/>
        </p:nvSpPr>
        <p:spPr>
          <a:xfrm rot="5400000">
            <a:off x="3427625" y="112926"/>
            <a:ext cx="2023533" cy="8875816"/>
          </a:xfrm>
          <a:prstGeom prst="round2SameRect">
            <a:avLst>
              <a:gd name="adj1" fmla="val 12220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 Same Side Corner Rectangle 8"/>
          <p:cNvSpPr/>
          <p:nvPr userDrawn="1"/>
        </p:nvSpPr>
        <p:spPr>
          <a:xfrm rot="5400000">
            <a:off x="3863658" y="548959"/>
            <a:ext cx="1151468" cy="8875816"/>
          </a:xfrm>
          <a:prstGeom prst="round2SameRect">
            <a:avLst>
              <a:gd name="adj1" fmla="val 21428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55702"/>
          </a:xfrm>
        </p:spPr>
        <p:txBody>
          <a:bodyPr anchor="ctr"/>
          <a:lstStyle>
            <a:lvl1pPr algn="l">
              <a:defRPr sz="3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47533"/>
            <a:ext cx="7772400" cy="859367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126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126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2863"/>
            <a:ext cx="4040188" cy="639762"/>
          </a:xfrm>
        </p:spPr>
        <p:txBody>
          <a:bodyPr anchor="b"/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7118"/>
            <a:ext cx="4040188" cy="40390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286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7118"/>
            <a:ext cx="4041775" cy="40390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ield of Wheat (seamless loop) 3b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5400000">
            <a:off x="-626537" y="2179859"/>
            <a:ext cx="4724400" cy="3471333"/>
          </a:xfrm>
          <a:prstGeom prst="round2SameRect">
            <a:avLst>
              <a:gd name="adj1" fmla="val 11307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1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65725"/>
            <a:ext cx="5111750" cy="4560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6335"/>
            <a:ext cx="3008313" cy="4419827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8229600" cy="104140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ield of Wheat (seamless loop) 3b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 userDrawn="1"/>
        </p:nvSpPr>
        <p:spPr>
          <a:xfrm rot="5400000">
            <a:off x="3533156" y="-3270412"/>
            <a:ext cx="1812473" cy="8875816"/>
          </a:xfrm>
          <a:prstGeom prst="round2SameRect">
            <a:avLst>
              <a:gd name="adj1" fmla="val 12924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199" y="2111375"/>
            <a:ext cx="82380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379764"/>
            <a:ext cx="8238067" cy="669167"/>
          </a:xfrm>
        </p:spPr>
        <p:txBody>
          <a:bodyPr anchor="ctr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8229600" cy="104140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Round Same Side Corner Rectangle 11"/>
          <p:cNvSpPr/>
          <p:nvPr userDrawn="1"/>
        </p:nvSpPr>
        <p:spPr>
          <a:xfrm rot="5400000">
            <a:off x="3917948" y="-3663950"/>
            <a:ext cx="1041401" cy="8877301"/>
          </a:xfrm>
          <a:prstGeom prst="round2SameRect">
            <a:avLst>
              <a:gd name="adj1" fmla="val 29600"/>
              <a:gd name="adj2" fmla="val 0"/>
            </a:avLst>
          </a:prstGeom>
          <a:solidFill>
            <a:schemeClr val="tx1">
              <a:alpha val="38000"/>
            </a:schemeClr>
          </a:solidFill>
          <a:ln w="3175">
            <a:solidFill>
              <a:schemeClr val="accent1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ield of Wheat (seamless loop) 3b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rot="5400000">
            <a:off x="1238992" y="-983509"/>
            <a:ext cx="6400800" cy="8875816"/>
          </a:xfrm>
          <a:prstGeom prst="round2SameRect">
            <a:avLst>
              <a:gd name="adj1" fmla="val 4981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>
            <a:noFill/>
          </a:ln>
          <a:effectLst/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3917948" y="-3663950"/>
            <a:ext cx="1041401" cy="8877301"/>
          </a:xfrm>
          <a:prstGeom prst="round2SameRect">
            <a:avLst>
              <a:gd name="adj1" fmla="val 29600"/>
              <a:gd name="adj2" fmla="val 0"/>
            </a:avLst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/>
            </a:solidFill>
          </a:ln>
          <a:effectLst>
            <a:outerShdw blurRad="152400" sx="90000" sy="-19000" rotWithShape="0">
              <a:prstClr val="black">
                <a:alpha val="66000"/>
              </a:prstClr>
            </a:outerShd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998"/>
            <a:ext cx="8229600" cy="10414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03" y="6496396"/>
            <a:ext cx="116977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10C36985-8CAF-49A4-BC4C-142BC7CC0C14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103" y="6496396"/>
            <a:ext cx="657379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3211" y="6496396"/>
            <a:ext cx="53545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微软雅黑" pitchFamily="34" charset="-122"/>
          <a:ea typeface="微软雅黑" pitchFamily="34" charset="-122"/>
          <a:cs typeface="+mn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75000"/>
        <a:buFont typeface="Wingdings" pitchFamily="2" charset="2"/>
        <a:buChar char="v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SzPct val="75000"/>
        <a:buFont typeface="Wingdings" pitchFamily="2" charset="2"/>
        <a:buChar char="v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SzPct val="75000"/>
        <a:buFont typeface="Wingdings" pitchFamily="2" charset="2"/>
        <a:buChar char="v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SzPct val="75000"/>
        <a:buFont typeface="Wingdings" pitchFamily="2" charset="2"/>
        <a:buChar char="v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SzPct val="75000"/>
        <a:buFont typeface="Wingdings" pitchFamily="2" charset="2"/>
        <a:buChar char="v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Book4 Unit 2 Working the 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3858" y="3732172"/>
            <a:ext cx="8517890" cy="111315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 </a:t>
            </a:r>
            <a:r>
              <a:rPr lang="zh-CN" alt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合作者: 华南师范大学   蔡文  薛莹</a:t>
            </a:r>
          </a:p>
          <a:p>
            <a:r>
              <a:rPr lang="zh-CN" alt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          河源市东源中学  贺杜夷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100" y="212723"/>
            <a:ext cx="8229600" cy="1041404"/>
          </a:xfrm>
        </p:spPr>
        <p:txBody>
          <a:bodyPr/>
          <a:lstStyle/>
          <a:p>
            <a:r>
              <a:rPr lang="zh-CN" altLang="zh-CN" dirty="0"/>
              <a:t/>
            </a:r>
            <a:br>
              <a:rPr lang="zh-CN" altLang="zh-CN" dirty="0"/>
            </a:br>
            <a:r>
              <a:rPr lang="en-US" altLang="zh-CN" sz="4800" dirty="0" smtClean="0">
                <a:latin typeface="Adobe 黑体 Std R" charset="0"/>
                <a:ea typeface="Adobe 黑体 Std R" charset="0"/>
                <a:sym typeface="+mn-ea"/>
              </a:rPr>
              <a:t>Exercise</a:t>
            </a:r>
            <a:endParaRPr lang="zh-CN" altLang="zh-CN" sz="4800" dirty="0">
              <a:latin typeface="Adobe 黑体 Std R" charset="0"/>
              <a:ea typeface="Adobe 黑体 Std R" charset="0"/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/>
              <a:t> _____</a:t>
            </a:r>
            <a:r>
              <a:rPr lang="zh-CN" altLang="en-US" sz="3200" dirty="0"/>
              <a:t>the new policy, we are now having a happy life. </a:t>
            </a:r>
          </a:p>
          <a:p>
            <a:r>
              <a:rPr lang="zh-CN" altLang="en-US" sz="3200" dirty="0"/>
              <a:t>A. Thanks to    B. Because</a:t>
            </a:r>
          </a:p>
          <a:p>
            <a:r>
              <a:rPr lang="zh-CN" altLang="en-US" sz="3200" dirty="0"/>
              <a:t>C. For      D. Thanks for</a:t>
            </a:r>
          </a:p>
          <a:p>
            <a:endParaRPr lang="zh-CN" altLang="en-US" dirty="0"/>
          </a:p>
          <a:p>
            <a:r>
              <a:rPr lang="zh-CN" altLang="en-US" sz="2800" dirty="0"/>
              <a:t>多亏了你的鼓励，我才能从失败中走出来。</a:t>
            </a:r>
          </a:p>
          <a:p>
            <a:r>
              <a:rPr lang="en-US" altLang="zh-CN" sz="3200" dirty="0">
                <a:solidFill>
                  <a:srgbClr val="FF0000"/>
                </a:solidFill>
                <a:latin typeface="Comic Sans MS" charset="0"/>
              </a:rPr>
              <a:t>Thanks to your encouragement, I could come out of the failure.</a:t>
            </a:r>
          </a:p>
        </p:txBody>
      </p:sp>
      <p:sp>
        <p:nvSpPr>
          <p:cNvPr id="6" name="笑脸 5"/>
          <p:cNvSpPr/>
          <p:nvPr/>
        </p:nvSpPr>
        <p:spPr>
          <a:xfrm>
            <a:off x="794385" y="2543175"/>
            <a:ext cx="580390" cy="54229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4400" dirty="0" smtClean="0">
                <a:effectLst/>
              </a:rPr>
              <a:t>4. rid of</a:t>
            </a:r>
            <a:endParaRPr lang="zh-CN" altLang="zh-CN" sz="4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870657"/>
            <a:ext cx="8229600" cy="4525963"/>
          </a:xfrm>
        </p:spPr>
        <p:txBody>
          <a:bodyPr anchor="ctr"/>
          <a:lstStyle/>
          <a:p>
            <a:r>
              <a:rPr lang="en-US" altLang="zh-CN" sz="3200" dirty="0"/>
              <a:t> You must </a:t>
            </a:r>
            <a:r>
              <a:rPr lang="en-US" altLang="zh-CN" sz="3200" dirty="0">
                <a:solidFill>
                  <a:srgbClr val="FFFF00"/>
                </a:solidFill>
              </a:rPr>
              <a:t>rid </a:t>
            </a:r>
            <a:r>
              <a:rPr lang="en-US" altLang="zh-CN" sz="3200" dirty="0"/>
              <a:t>yourself </a:t>
            </a:r>
            <a:r>
              <a:rPr lang="en-US" altLang="zh-CN" sz="3200" dirty="0">
                <a:solidFill>
                  <a:srgbClr val="FFFF00"/>
                </a:solidFill>
              </a:rPr>
              <a:t>of</a:t>
            </a:r>
            <a:r>
              <a:rPr lang="en-US" altLang="zh-CN" sz="3200" dirty="0"/>
              <a:t> these old-fashioned ideas.</a:t>
            </a:r>
          </a:p>
          <a:p>
            <a:r>
              <a:rPr lang="en-US" altLang="zh-CN" sz="3200" dirty="0"/>
              <a:t>The whole family moved to another village to </a:t>
            </a:r>
            <a:r>
              <a:rPr lang="en-US" altLang="zh-CN" sz="3200" dirty="0">
                <a:solidFill>
                  <a:srgbClr val="FFFF00"/>
                </a:solidFill>
              </a:rPr>
              <a:t>rid of </a:t>
            </a:r>
            <a:r>
              <a:rPr lang="en-US" altLang="zh-CN" sz="3200" dirty="0"/>
              <a:t>the famine.</a:t>
            </a:r>
            <a:endParaRPr lang="zh-CN" altLang="zh-CN" sz="3200" dirty="0"/>
          </a:p>
          <a:p>
            <a:r>
              <a:rPr lang="en-US" altLang="zh-CN" sz="3200" dirty="0"/>
              <a:t>He wanted to </a:t>
            </a:r>
            <a:r>
              <a:rPr lang="en-US" altLang="zh-CN" sz="3200" dirty="0">
                <a:solidFill>
                  <a:srgbClr val="FFFF00"/>
                </a:solidFill>
              </a:rPr>
              <a:t>rid</a:t>
            </a:r>
            <a:r>
              <a:rPr lang="en-US" altLang="zh-CN" sz="3200" dirty="0"/>
              <a:t> himself </a:t>
            </a:r>
            <a:r>
              <a:rPr lang="en-US" altLang="zh-CN" sz="3200" dirty="0">
                <a:solidFill>
                  <a:srgbClr val="FFFF00"/>
                </a:solidFill>
              </a:rPr>
              <a:t>of </a:t>
            </a:r>
            <a:r>
              <a:rPr lang="en-US" altLang="zh-CN" sz="3200" dirty="0"/>
              <a:t>the burden of the secret.</a:t>
            </a:r>
            <a:endParaRPr lang="zh-CN" altLang="zh-CN" sz="3200" dirty="0"/>
          </a:p>
          <a:p>
            <a:r>
              <a:rPr lang="en-US" altLang="zh-CN" sz="3200" dirty="0"/>
              <a:t>Further measures will be taken to </a:t>
            </a:r>
            <a:r>
              <a:rPr lang="en-US" altLang="zh-CN" sz="3200" dirty="0">
                <a:solidFill>
                  <a:srgbClr val="FFFF00"/>
                </a:solidFill>
              </a:rPr>
              <a:t>rid</a:t>
            </a:r>
            <a:r>
              <a:rPr lang="en-US" altLang="zh-CN" sz="3200" dirty="0"/>
              <a:t> our streets </a:t>
            </a:r>
            <a:r>
              <a:rPr lang="en-US" altLang="zh-CN" sz="3200" dirty="0">
                <a:solidFill>
                  <a:srgbClr val="FFFF00"/>
                </a:solidFill>
              </a:rPr>
              <a:t>of</a:t>
            </a:r>
            <a:r>
              <a:rPr lang="en-US" altLang="zh-CN" sz="3200" dirty="0"/>
              <a:t> crime.</a:t>
            </a:r>
            <a:endParaRPr lang="zh-CN" altLang="zh-CN" sz="3200" dirty="0"/>
          </a:p>
          <a:p>
            <a:pPr marL="0" indent="0">
              <a:buNone/>
            </a:pP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502" y="253998"/>
            <a:ext cx="8229600" cy="1041404"/>
          </a:xfrm>
        </p:spPr>
        <p:txBody>
          <a:bodyPr/>
          <a:lstStyle/>
          <a:p>
            <a:pPr algn="ctr"/>
            <a:r>
              <a:rPr lang="en-US" altLang="zh-CN" sz="5400" dirty="0">
                <a:effectLst/>
              </a:rPr>
              <a:t>rid of</a:t>
            </a:r>
            <a:endParaRPr lang="zh-CN" altLang="en-US" sz="5400" dirty="0"/>
          </a:p>
        </p:txBody>
      </p:sp>
      <p:sp>
        <p:nvSpPr>
          <p:cNvPr id="4" name="下箭头 3"/>
          <p:cNvSpPr/>
          <p:nvPr/>
        </p:nvSpPr>
        <p:spPr>
          <a:xfrm>
            <a:off x="3812147" y="1416677"/>
            <a:ext cx="1030310" cy="6825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870615" y="2220532"/>
            <a:ext cx="2911999" cy="921913"/>
          </a:xfrm>
          <a:prstGeom prst="roundRect">
            <a:avLst/>
          </a:prstGeom>
          <a:noFill/>
          <a:ln w="111125" cmpd="sng">
            <a:solidFill>
              <a:srgbClr val="92D050">
                <a:alpha val="99000"/>
              </a:srgb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55048" y="2369153"/>
            <a:ext cx="2585897" cy="6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摆脱；免于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939" y="3397839"/>
            <a:ext cx="8757635" cy="3117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rid of  VS get rid of</a:t>
            </a:r>
          </a:p>
          <a:p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rid </a:t>
            </a:r>
            <a:r>
              <a:rPr lang="en-US" altLang="zh-CN" sz="3200" dirty="0" err="1">
                <a:latin typeface="微软雅黑" pitchFamily="34" charset="-122"/>
                <a:ea typeface="微软雅黑" pitchFamily="34" charset="-122"/>
              </a:rPr>
              <a:t>sb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3200" dirty="0" err="1">
                <a:latin typeface="微软雅黑" pitchFamily="34" charset="-122"/>
                <a:ea typeface="微软雅黑" pitchFamily="34" charset="-122"/>
              </a:rPr>
              <a:t>sth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 of </a:t>
            </a:r>
            <a:r>
              <a:rPr lang="en-US" altLang="zh-CN" sz="3200" dirty="0" err="1" smtClean="0">
                <a:latin typeface="微软雅黑" pitchFamily="34" charset="-122"/>
                <a:ea typeface="微软雅黑" pitchFamily="34" charset="-122"/>
              </a:rPr>
              <a:t>sth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(rid</a:t>
            </a:r>
            <a:r>
              <a:rPr lang="zh-CN" altLang="en-US" sz="32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后跟的是要去除的对象</a:t>
            </a:r>
            <a:r>
              <a:rPr lang="en-US" altLang="zh-CN" sz="32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,of</a:t>
            </a:r>
            <a:r>
              <a:rPr lang="zh-CN" altLang="en-US" sz="32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后跟的是要去除的</a:t>
            </a:r>
            <a:r>
              <a:rPr lang="zh-CN" altLang="en-US" sz="3200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东西</a:t>
            </a:r>
            <a:r>
              <a:rPr lang="en-US" altLang="zh-CN" sz="3200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g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et rid of </a:t>
            </a:r>
          </a:p>
          <a:p>
            <a:r>
              <a:rPr lang="en-US" altLang="zh-CN" sz="3200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200" dirty="0" smtClean="0">
                <a:solidFill>
                  <a:schemeClr val="accent5"/>
                </a:solidFill>
              </a:rPr>
              <a:t>句子</a:t>
            </a:r>
            <a:r>
              <a:rPr lang="zh-CN" altLang="en-US" sz="3200" dirty="0">
                <a:solidFill>
                  <a:schemeClr val="accent5"/>
                </a:solidFill>
              </a:rPr>
              <a:t>的主语就是</a:t>
            </a:r>
            <a:r>
              <a:rPr lang="zh-CN" altLang="en-US" sz="3200" dirty="0" smtClean="0">
                <a:solidFill>
                  <a:schemeClr val="accent5"/>
                </a:solidFill>
              </a:rPr>
              <a:t>对象</a:t>
            </a:r>
            <a:r>
              <a:rPr lang="en-US" altLang="zh-CN" sz="3200" dirty="0" smtClean="0">
                <a:solidFill>
                  <a:schemeClr val="accent5"/>
                </a:solidFill>
              </a:rPr>
              <a:t>)</a:t>
            </a:r>
            <a:endParaRPr lang="en-US" altLang="zh-CN" sz="3200" dirty="0" smtClean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107" y="428619"/>
            <a:ext cx="8229600" cy="1041404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800" dirty="0">
                <a:sym typeface="+mn-ea"/>
              </a:rPr>
              <a:t>Exercise</a:t>
            </a:r>
            <a:endParaRPr lang="zh-CN" altLang="en-US" sz="4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/>
              <a:t>你能帮我去掉</a:t>
            </a:r>
            <a:r>
              <a:rPr lang="en-US" altLang="zh-CN" sz="3200" dirty="0"/>
              <a:t>T-shirt</a:t>
            </a:r>
            <a:r>
              <a:rPr lang="zh-CN" altLang="en-US" sz="3200" dirty="0"/>
              <a:t>上的污渍吗（</a:t>
            </a:r>
            <a:r>
              <a:rPr lang="en-US" altLang="zh-CN" sz="3200" dirty="0"/>
              <a:t>stains</a:t>
            </a:r>
            <a:r>
              <a:rPr lang="zh-CN" altLang="en-US" sz="3200" dirty="0"/>
              <a:t>）</a:t>
            </a:r>
            <a:r>
              <a:rPr lang="zh-CN" altLang="en-US" sz="3200" dirty="0">
                <a:latin typeface="楷体" charset="0"/>
                <a:ea typeface="楷体" charset="0"/>
              </a:rPr>
              <a:t>?</a:t>
            </a:r>
          </a:p>
          <a:p>
            <a:r>
              <a:rPr lang="en-US" altLang="zh-CN" sz="3200" dirty="0"/>
              <a:t>Can you help me rid the ____ of _____?</a:t>
            </a:r>
          </a:p>
          <a:p>
            <a:endParaRPr lang="en-US" altLang="zh-CN" sz="3200" dirty="0"/>
          </a:p>
          <a:p>
            <a:r>
              <a:rPr lang="zh-CN" altLang="en-US" sz="3200" dirty="0"/>
              <a:t>如果我是世界总统，我要让这个世界永远摆脱战争。</a:t>
            </a:r>
          </a:p>
          <a:p>
            <a:r>
              <a:rPr lang="en-US" altLang="zh-CN" sz="3200" dirty="0">
                <a:solidFill>
                  <a:srgbClr val="FF0000"/>
                </a:solidFill>
              </a:rPr>
              <a:t>If I were the world </a:t>
            </a:r>
            <a:r>
              <a:rPr lang="en-US" altLang="zh-CN" sz="3200" dirty="0" err="1">
                <a:solidFill>
                  <a:srgbClr val="FF0000"/>
                </a:solidFill>
              </a:rPr>
              <a:t>president,I</a:t>
            </a:r>
            <a:r>
              <a:rPr lang="en-US" altLang="zh-CN" sz="3200" dirty="0">
                <a:solidFill>
                  <a:srgbClr val="FF0000"/>
                </a:solidFill>
              </a:rPr>
              <a:t> would rid the world of war forever.</a:t>
            </a:r>
          </a:p>
          <a:p>
            <a:endParaRPr lang="en-US" altLang="zh-CN" sz="3200" dirty="0">
              <a:solidFill>
                <a:srgbClr val="FF0000"/>
              </a:solidFill>
              <a:latin typeface="Comic Sans MS" charset="0"/>
              <a:ea typeface="楷体" charset="0"/>
            </a:endParaRPr>
          </a:p>
          <a:p>
            <a:endParaRPr lang="en-US" altLang="zh-CN" sz="3200" dirty="0"/>
          </a:p>
          <a:p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5540358" y="2244665"/>
            <a:ext cx="109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T-shirt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87459" y="2211992"/>
            <a:ext cx="1573530" cy="4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stains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4800" dirty="0" smtClean="0">
                <a:effectLst/>
              </a:rPr>
              <a:t>5. </a:t>
            </a:r>
            <a:r>
              <a:rPr lang="en-US" altLang="zh-CN" sz="4800" dirty="0">
                <a:effectLst/>
              </a:rPr>
              <a:t>w</a:t>
            </a:r>
            <a:r>
              <a:rPr lang="en-US" altLang="zh-CN" sz="4800" dirty="0" smtClean="0">
                <a:effectLst/>
              </a:rPr>
              <a:t>ould rather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24447"/>
            <a:ext cx="8229600" cy="4525963"/>
          </a:xfrm>
        </p:spPr>
        <p:txBody>
          <a:bodyPr/>
          <a:lstStyle/>
          <a:p>
            <a:r>
              <a:rPr lang="en-US" altLang="zh-CN" sz="3200" dirty="0" smtClean="0"/>
              <a:t>She’</a:t>
            </a:r>
            <a:r>
              <a:rPr lang="en-US" altLang="zh-CN" sz="3200" dirty="0" smtClean="0">
                <a:solidFill>
                  <a:srgbClr val="FFFF00"/>
                </a:solidFill>
              </a:rPr>
              <a:t>d </a:t>
            </a:r>
            <a:r>
              <a:rPr lang="en-US" altLang="zh-CN" sz="3200" dirty="0">
                <a:solidFill>
                  <a:srgbClr val="FFFF00"/>
                </a:solidFill>
              </a:rPr>
              <a:t>rather </a:t>
            </a:r>
            <a:r>
              <a:rPr lang="en-US" altLang="zh-CN" sz="3200" dirty="0"/>
              <a:t>die than give a speech</a:t>
            </a:r>
            <a:r>
              <a:rPr lang="en-US" altLang="zh-CN" sz="3200" dirty="0" smtClean="0"/>
              <a:t>.</a:t>
            </a:r>
          </a:p>
          <a:p>
            <a:pPr marL="0" indent="0">
              <a:buNone/>
            </a:pPr>
            <a:endParaRPr lang="zh-CN" altLang="zh-CN" sz="3200" dirty="0"/>
          </a:p>
          <a:p>
            <a:r>
              <a:rPr lang="en-US" altLang="zh-CN" sz="3200" dirty="0"/>
              <a:t>He </a:t>
            </a:r>
            <a:r>
              <a:rPr lang="en-US" altLang="zh-CN" sz="3200" dirty="0">
                <a:solidFill>
                  <a:srgbClr val="FFFF00"/>
                </a:solidFill>
              </a:rPr>
              <a:t>would rather </a:t>
            </a:r>
            <a:r>
              <a:rPr lang="en-US" altLang="zh-CN" sz="3200" dirty="0"/>
              <a:t>work in the countryside.</a:t>
            </a:r>
            <a:endParaRPr lang="zh-CN" altLang="zh-CN" sz="3200" dirty="0"/>
          </a:p>
          <a:p>
            <a:endParaRPr lang="zh-CN" altLang="en-US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400" dirty="0">
                <a:effectLst/>
              </a:rPr>
              <a:t>would </a:t>
            </a:r>
            <a:r>
              <a:rPr lang="en-US" altLang="zh-CN" sz="4400" dirty="0" smtClean="0">
                <a:effectLst/>
              </a:rPr>
              <a:t>rather do </a:t>
            </a:r>
            <a:r>
              <a:rPr lang="en-US" altLang="zh-CN" sz="4400" dirty="0" err="1" smtClean="0">
                <a:effectLst/>
              </a:rPr>
              <a:t>sth</a:t>
            </a:r>
            <a:r>
              <a:rPr lang="en-US" altLang="zh-CN" sz="4400" dirty="0" smtClean="0">
                <a:effectLst/>
              </a:rPr>
              <a:t>.</a:t>
            </a:r>
            <a:endParaRPr lang="zh-CN" altLang="en-US" sz="4400" dirty="0"/>
          </a:p>
        </p:txBody>
      </p:sp>
      <p:sp>
        <p:nvSpPr>
          <p:cNvPr id="4" name="下箭头 3"/>
          <p:cNvSpPr/>
          <p:nvPr/>
        </p:nvSpPr>
        <p:spPr>
          <a:xfrm>
            <a:off x="4082603" y="1120463"/>
            <a:ext cx="1030310" cy="6825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141071" y="1924318"/>
            <a:ext cx="2989273" cy="883276"/>
          </a:xfrm>
          <a:prstGeom prst="roundRect">
            <a:avLst/>
          </a:prstGeom>
          <a:noFill/>
          <a:ln w="111125" cmpd="sng">
            <a:solidFill>
              <a:srgbClr val="92D050">
                <a:alpha val="99000"/>
              </a:srgb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25504" y="2072939"/>
            <a:ext cx="268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/>
              <a:t>宁愿、更喜欢</a:t>
            </a:r>
            <a:endParaRPr lang="zh-CN" altLang="en-US" sz="3200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156094" y="3495666"/>
            <a:ext cx="8255357" cy="2564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P.S</a:t>
            </a:r>
          </a:p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1. would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rather not do </a:t>
            </a:r>
            <a:r>
              <a:rPr lang="en-US" altLang="zh-CN" sz="3200" dirty="0" err="1" smtClean="0">
                <a:latin typeface="微软雅黑" pitchFamily="34" charset="-122"/>
                <a:ea typeface="微软雅黑" pitchFamily="34" charset="-122"/>
              </a:rPr>
              <a:t>sth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200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否定形式</a:t>
            </a:r>
            <a:r>
              <a:rPr lang="en-US" altLang="zh-CN" sz="3200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would rather</a:t>
            </a:r>
            <a:r>
              <a:rPr lang="zh-CN" altLang="en-US" sz="32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没有人称和数的变化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，所有的人称一律用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would rather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/>
            </a:r>
            <a:b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en-US" altLang="zh-CN" dirty="0">
                <a:latin typeface="Adobe 黑体 Std R" charset="0"/>
                <a:ea typeface="Adobe 黑体 Std R" charset="0"/>
                <a:sym typeface="+mn-ea"/>
              </a:rPr>
              <a:t>Exercise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>
                <a:latin typeface="楷体" charset="0"/>
                <a:ea typeface="楷体" charset="0"/>
              </a:rPr>
              <a:t>他宁愿一枪打死自己也不愿违背自己的原则。</a:t>
            </a:r>
          </a:p>
          <a:p>
            <a:r>
              <a:rPr lang="en-US" altLang="zh-CN" sz="3200" dirty="0">
                <a:latin typeface="Comic Sans MS" charset="0"/>
                <a:ea typeface="楷体" charset="0"/>
              </a:rPr>
              <a:t>He ___＿  ＿＿＿ shoot himself ＿＿ break his principle.</a:t>
            </a:r>
          </a:p>
          <a:p>
            <a:endParaRPr lang="en-US" altLang="zh-CN" sz="3200" dirty="0">
              <a:latin typeface="Comic Sans MS" charset="0"/>
              <a:ea typeface="楷体" charset="0"/>
            </a:endParaRPr>
          </a:p>
          <a:p>
            <a:r>
              <a:rPr lang="en-US" altLang="zh-CN" sz="3200" dirty="0" err="1">
                <a:latin typeface="楷体" charset="0"/>
                <a:ea typeface="楷体" charset="0"/>
              </a:rPr>
              <a:t>我个人更愿意烤整只鸡</a:t>
            </a:r>
            <a:r>
              <a:rPr lang="en-US" altLang="zh-CN" sz="3200" dirty="0">
                <a:latin typeface="楷体" charset="0"/>
                <a:ea typeface="楷体" charset="0"/>
              </a:rPr>
              <a:t>.</a:t>
            </a:r>
          </a:p>
          <a:p>
            <a:r>
              <a:rPr lang="en-US" altLang="zh-CN" sz="3200" dirty="0">
                <a:solidFill>
                  <a:srgbClr val="FF0000"/>
                </a:solidFill>
                <a:latin typeface="Comic Sans MS" charset="0"/>
                <a:ea typeface="楷体" charset="0"/>
              </a:rPr>
              <a:t>I personally would rather roast the whole chicken.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10665" y="2656840"/>
            <a:ext cx="1251585" cy="61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would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68955" y="2628265"/>
            <a:ext cx="1328420" cy="61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rather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45020" y="2628265"/>
            <a:ext cx="897255" cy="540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than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4499" y="309045"/>
            <a:ext cx="786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Retell the story of Yuan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78" y="2422548"/>
            <a:ext cx="2853690" cy="215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" y="832485"/>
            <a:ext cx="3101340" cy="258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65" y="1006475"/>
            <a:ext cx="2928620" cy="218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80" y="3872230"/>
            <a:ext cx="2976880" cy="2737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222750"/>
            <a:ext cx="3422650" cy="238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右弧形箭头 12"/>
          <p:cNvSpPr/>
          <p:nvPr/>
        </p:nvSpPr>
        <p:spPr>
          <a:xfrm>
            <a:off x="7431941" y="2939803"/>
            <a:ext cx="463900" cy="1070266"/>
          </a:xfrm>
          <a:prstGeom prst="curved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4" name="右弧形箭头 13"/>
          <p:cNvSpPr/>
          <p:nvPr/>
        </p:nvSpPr>
        <p:spPr>
          <a:xfrm rot="13741839">
            <a:off x="5293811" y="1324001"/>
            <a:ext cx="463900" cy="1070266"/>
          </a:xfrm>
          <a:prstGeom prst="curved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5" name="右弧形箭头 14"/>
          <p:cNvSpPr/>
          <p:nvPr/>
        </p:nvSpPr>
        <p:spPr>
          <a:xfrm rot="8092603">
            <a:off x="2176889" y="3027806"/>
            <a:ext cx="463900" cy="1070266"/>
          </a:xfrm>
          <a:prstGeom prst="curved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2" name="右弧形箭头 11"/>
          <p:cNvSpPr/>
          <p:nvPr/>
        </p:nvSpPr>
        <p:spPr>
          <a:xfrm rot="5169775">
            <a:off x="4533089" y="5059228"/>
            <a:ext cx="463900" cy="1070266"/>
          </a:xfrm>
          <a:prstGeom prst="curved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animBg="1"/>
      <p:bldP spid="1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92D050"/>
                </a:solidFill>
              </a:rPr>
              <a:t>Thank you!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 smtClean="0"/>
              <a:t>1.</a:t>
            </a:r>
            <a:r>
              <a:rPr lang="en-US" altLang="zh-CN" sz="4800" dirty="0" smtClean="0">
                <a:effectLst/>
              </a:rPr>
              <a:t> </a:t>
            </a:r>
            <a:r>
              <a:rPr lang="en-US" altLang="zh-CN" sz="4800" dirty="0">
                <a:effectLst/>
              </a:rPr>
              <a:t>o</a:t>
            </a:r>
            <a:r>
              <a:rPr lang="en-US" altLang="zh-CN" sz="4800" dirty="0" smtClean="0">
                <a:effectLst/>
              </a:rPr>
              <a:t>ne </a:t>
            </a:r>
            <a:r>
              <a:rPr lang="en-US" altLang="zh-CN" sz="4800" dirty="0">
                <a:effectLst/>
              </a:rPr>
              <a:t>of </a:t>
            </a:r>
            <a:r>
              <a:rPr lang="en-US" altLang="zh-CN" sz="4800" dirty="0" smtClean="0">
                <a:effectLst/>
              </a:rPr>
              <a:t>….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015" y="1530985"/>
            <a:ext cx="8368030" cy="4526280"/>
          </a:xfrm>
        </p:spPr>
        <p:txBody>
          <a:bodyPr/>
          <a:lstStyle/>
          <a:p>
            <a:r>
              <a:rPr lang="zh-CN" altLang="en-US" sz="3200" dirty="0"/>
              <a:t>Although he is </a:t>
            </a:r>
            <a:r>
              <a:rPr lang="zh-CN" altLang="en-US" sz="3200" dirty="0">
                <a:solidFill>
                  <a:srgbClr val="FFFF00"/>
                </a:solidFill>
              </a:rPr>
              <a:t>one of China's most famous scientists</a:t>
            </a:r>
            <a:r>
              <a:rPr lang="zh-CN" altLang="en-US" sz="3200" dirty="0"/>
              <a:t>, Yuan....          </a:t>
            </a:r>
            <a:endParaRPr lang="en-US" altLang="zh-CN" sz="3200" dirty="0"/>
          </a:p>
          <a:p>
            <a:endParaRPr lang="zh-CN" altLang="en-US" sz="3200" dirty="0"/>
          </a:p>
          <a:p>
            <a:r>
              <a:rPr lang="zh-CN" altLang="en-US" sz="3200" dirty="0"/>
              <a:t>The invention of super hybrid rice is </a:t>
            </a:r>
            <a:r>
              <a:rPr lang="zh-CN" altLang="en-US" sz="3200" dirty="0">
                <a:solidFill>
                  <a:srgbClr val="FFFF00"/>
                </a:solidFill>
              </a:rPr>
              <a:t>one of the most significant events</a:t>
            </a:r>
            <a:r>
              <a:rPr lang="zh-CN" altLang="en-US" sz="3200" dirty="0">
                <a:solidFill>
                  <a:srgbClr val="FF0000"/>
                </a:solidFill>
              </a:rPr>
              <a:t> </a:t>
            </a:r>
            <a:r>
              <a:rPr lang="zh-CN" altLang="en-US" sz="3200" dirty="0"/>
              <a:t>all over the world.</a:t>
            </a:r>
          </a:p>
          <a:p>
            <a:pPr marL="0" indent="0">
              <a:buNone/>
            </a:pPr>
            <a:endParaRPr lang="zh-CN" altLang="en-US" sz="3200" dirty="0"/>
          </a:p>
          <a:p>
            <a:r>
              <a:rPr lang="zh-CN" altLang="en-US" sz="3200" dirty="0"/>
              <a:t>When Yuan successfully developed the hybrid rice, it must be </a:t>
            </a:r>
            <a:r>
              <a:rPr lang="zh-CN" altLang="en-US" sz="3200" dirty="0">
                <a:solidFill>
                  <a:srgbClr val="FFFF00"/>
                </a:solidFill>
              </a:rPr>
              <a:t>one of Yuan's most excited moments.</a:t>
            </a:r>
          </a:p>
          <a:p>
            <a:endParaRPr lang="zh-CN" altLang="en-US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91633" y="144055"/>
            <a:ext cx="7950468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one of +</a:t>
            </a:r>
            <a:r>
              <a:rPr lang="zh-CN" altLang="en-US" sz="4000" b="1" spc="300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限定词</a:t>
            </a:r>
            <a:r>
              <a:rPr lang="en-US" altLang="zh-CN" sz="4000" b="1" spc="300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sz="4000" b="1" spc="300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形容词最高级</a:t>
            </a:r>
            <a:r>
              <a:rPr lang="en-US" altLang="zh-CN" sz="4000" b="1" spc="300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4000" b="1" spc="300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名词复数</a:t>
            </a:r>
          </a:p>
        </p:txBody>
      </p:sp>
      <p:sp>
        <p:nvSpPr>
          <p:cNvPr id="5" name="下箭头 4"/>
          <p:cNvSpPr/>
          <p:nvPr/>
        </p:nvSpPr>
        <p:spPr>
          <a:xfrm>
            <a:off x="4052158" y="1704426"/>
            <a:ext cx="1408484" cy="66969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90308" y="2806101"/>
            <a:ext cx="2976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+mn-ea"/>
              </a:rPr>
              <a:t>最</a:t>
            </a:r>
            <a:r>
              <a:rPr lang="en-US" altLang="zh-CN" sz="4000" dirty="0">
                <a:latin typeface="+mn-ea"/>
              </a:rPr>
              <a:t>...</a:t>
            </a:r>
            <a:r>
              <a:rPr lang="zh-CN" altLang="en-US" sz="4000" dirty="0">
                <a:latin typeface="+mn-ea"/>
              </a:rPr>
              <a:t>的之一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141071" y="2623856"/>
            <a:ext cx="3475355" cy="1065530"/>
          </a:xfrm>
          <a:prstGeom prst="roundRect">
            <a:avLst/>
          </a:prstGeom>
          <a:noFill/>
          <a:ln w="111125" cmpd="sng">
            <a:solidFill>
              <a:srgbClr val="92D050">
                <a:alpha val="99000"/>
              </a:srgb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0" y="4043685"/>
            <a:ext cx="8706118" cy="252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>
                <a:latin typeface="微软雅黑" pitchFamily="34" charset="-122"/>
                <a:ea typeface="微软雅黑" pitchFamily="34" charset="-122"/>
              </a:rPr>
              <a:t>这个短语里的限定词常用的是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one's</a:t>
            </a:r>
          </a:p>
          <a:p>
            <a:pPr algn="ctr"/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eg.one of the most beautiful women</a:t>
            </a:r>
          </a:p>
          <a:p>
            <a:pPr algn="ctr"/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     one of my most favorite songs</a:t>
            </a:r>
          </a:p>
          <a:p>
            <a:pPr algn="ctr"/>
            <a:r>
              <a:rPr lang="zh-CN" altLang="en-US" sz="28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（不能同时两个限定词修饰同一个名词）</a:t>
            </a:r>
          </a:p>
          <a:p>
            <a:pPr algn="ctr"/>
            <a:endParaRPr lang="zh-CN" altLang="en-US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0152" y="396641"/>
            <a:ext cx="4861775" cy="1188436"/>
          </a:xfrm>
        </p:spPr>
        <p:txBody>
          <a:bodyPr/>
          <a:lstStyle/>
          <a:p>
            <a:r>
              <a:rPr lang="en-US" altLang="zh-CN" sz="4800" dirty="0">
                <a:sym typeface="+mn-ea"/>
              </a:rPr>
              <a:t>Exercise</a:t>
            </a:r>
            <a:endParaRPr lang="zh-CN" altLang="zh-CN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606671"/>
            <a:ext cx="8229600" cy="1046440"/>
          </a:xfrm>
        </p:spPr>
        <p:txBody>
          <a:bodyPr/>
          <a:lstStyle/>
          <a:p>
            <a:r>
              <a:rPr lang="zh-CN" altLang="en-US" dirty="0"/>
              <a:t> The Changing River is one of </a:t>
            </a:r>
            <a:r>
              <a:rPr lang="zh-CN" altLang="en-US" dirty="0" smtClean="0"/>
              <a:t>        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 </a:t>
            </a:r>
            <a:r>
              <a:rPr lang="zh-CN" altLang="en-US" dirty="0" smtClean="0"/>
              <a:t>（最长的河流）in the world.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94738" y="1600200"/>
            <a:ext cx="28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longest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07772" y="208023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rivers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284890" y="2123420"/>
            <a:ext cx="193183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07772" y="2646640"/>
            <a:ext cx="1143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14400" y="3876541"/>
            <a:ext cx="84034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Mandy is one of                  in the class.</a:t>
            </a: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 my best friends    B.my the best students</a:t>
            </a: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 my best student      D.my better students</a:t>
            </a:r>
          </a:p>
          <a:p>
            <a:pPr algn="ctr"/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863662" y="4288665"/>
            <a:ext cx="1661375" cy="1287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五角星 19"/>
          <p:cNvSpPr/>
          <p:nvPr/>
        </p:nvSpPr>
        <p:spPr>
          <a:xfrm>
            <a:off x="798490" y="4256448"/>
            <a:ext cx="664872" cy="605307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4800" dirty="0" smtClean="0"/>
              <a:t>2. </a:t>
            </a:r>
            <a:r>
              <a:rPr lang="en-US" altLang="zh-CN" sz="4800" dirty="0" smtClean="0">
                <a:effectLst/>
              </a:rPr>
              <a:t>struggle for </a:t>
            </a:r>
            <a:endParaRPr lang="zh-CN" altLang="en-US" sz="4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96414"/>
            <a:ext cx="8229600" cy="4525963"/>
          </a:xfrm>
        </p:spPr>
        <p:txBody>
          <a:bodyPr/>
          <a:lstStyle/>
          <a:p>
            <a:r>
              <a:rPr lang="en-US" altLang="zh-CN" sz="3200" dirty="0"/>
              <a:t>Yuan </a:t>
            </a:r>
            <a:r>
              <a:rPr lang="en-US" altLang="zh-CN" sz="3200" dirty="0">
                <a:solidFill>
                  <a:srgbClr val="FFFF00"/>
                </a:solidFill>
              </a:rPr>
              <a:t>struggled for </a:t>
            </a:r>
            <a:r>
              <a:rPr lang="en-US" altLang="zh-CN" sz="3200" dirty="0"/>
              <a:t>the realization of his goal although he confronted many difficulties</a:t>
            </a:r>
            <a:r>
              <a:rPr lang="en-US" altLang="zh-CN" sz="3200" dirty="0" smtClean="0"/>
              <a:t>.</a:t>
            </a:r>
          </a:p>
          <a:p>
            <a:endParaRPr lang="zh-CN" altLang="zh-CN" sz="3200" dirty="0"/>
          </a:p>
          <a:p>
            <a:r>
              <a:rPr lang="en-US" altLang="zh-CN" sz="3200" dirty="0"/>
              <a:t>Poor people have to </a:t>
            </a:r>
            <a:r>
              <a:rPr lang="en-US" altLang="zh-CN" sz="3200" dirty="0">
                <a:solidFill>
                  <a:srgbClr val="FFFF00"/>
                </a:solidFill>
              </a:rPr>
              <a:t>struggle for </a:t>
            </a:r>
            <a:r>
              <a:rPr lang="en-US" altLang="zh-CN" sz="3200" dirty="0"/>
              <a:t>the living</a:t>
            </a:r>
            <a:r>
              <a:rPr lang="en-US" altLang="zh-CN" sz="3200" dirty="0" smtClean="0"/>
              <a:t>.</a:t>
            </a:r>
          </a:p>
          <a:p>
            <a:endParaRPr lang="zh-CN" altLang="zh-CN" sz="3200" dirty="0"/>
          </a:p>
          <a:p>
            <a:r>
              <a:rPr lang="en-US" altLang="zh-CN" sz="3200" dirty="0"/>
              <a:t>Many people </a:t>
            </a:r>
            <a:r>
              <a:rPr lang="en-US" altLang="zh-CN" sz="3200" dirty="0">
                <a:solidFill>
                  <a:srgbClr val="FFFF00"/>
                </a:solidFill>
              </a:rPr>
              <a:t>struggle for </a:t>
            </a:r>
            <a:r>
              <a:rPr lang="en-US" altLang="zh-CN" sz="3200" dirty="0"/>
              <a:t>woman's equality in many aspects all the time</a:t>
            </a:r>
            <a:r>
              <a:rPr lang="en-US" altLang="zh-CN" sz="3200" dirty="0" smtClean="0"/>
              <a:t>.</a:t>
            </a:r>
            <a:endParaRPr lang="zh-CN" altLang="zh-CN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56647" y="2418012"/>
            <a:ext cx="4436772" cy="89829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为</a:t>
            </a:r>
            <a:r>
              <a:rPr lang="en-US" altLang="zh-CN" dirty="0"/>
              <a:t>...</a:t>
            </a:r>
            <a:r>
              <a:rPr lang="zh-CN" altLang="en-US" dirty="0"/>
              <a:t>而努力奋斗，苦苦挣扎</a:t>
            </a:r>
            <a:br>
              <a:rPr lang="zh-CN" altLang="en-US" dirty="0"/>
            </a:br>
            <a:r>
              <a:rPr lang="zh-CN" altLang="en-US" dirty="0">
                <a:solidFill>
                  <a:schemeClr val="accent5"/>
                </a:solidFill>
              </a:rPr>
              <a:t>（带有艰难的感情色彩）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25380" y="241118"/>
            <a:ext cx="8229600" cy="1041404"/>
          </a:xfrm>
        </p:spPr>
        <p:txBody>
          <a:bodyPr/>
          <a:lstStyle/>
          <a:p>
            <a:pPr algn="ctr"/>
            <a:r>
              <a:rPr lang="en-US" altLang="zh-CN" sz="4800" dirty="0">
                <a:effectLst/>
              </a:rPr>
              <a:t>struggle for</a:t>
            </a:r>
            <a:endParaRPr lang="zh-CN" altLang="en-US" sz="4800" dirty="0">
              <a:solidFill>
                <a:schemeClr val="accent5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28047" y="2260244"/>
            <a:ext cx="4665372" cy="1056067"/>
          </a:xfrm>
          <a:prstGeom prst="roundRect">
            <a:avLst/>
          </a:prstGeom>
          <a:noFill/>
          <a:ln w="111125" cmpd="sng">
            <a:solidFill>
              <a:srgbClr val="92D050">
                <a:alpha val="99000"/>
              </a:srgb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3647940" y="1391993"/>
            <a:ext cx="1503609" cy="7587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3525" y="3585845"/>
            <a:ext cx="7719060" cy="305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1.struggle 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with 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.....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斗争</a:t>
            </a:r>
          </a:p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2.struggle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against 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为反对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...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而抗争，斗争</a:t>
            </a:r>
          </a:p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struggle 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to do sth. 努力做某事 (=make great efforts to do sth.)</a:t>
            </a:r>
          </a:p>
          <a:p>
            <a:pPr algn="ctr"/>
            <a:endParaRPr lang="zh-CN" altLang="en-US" sz="3200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547047"/>
            <a:ext cx="8229600" cy="1041404"/>
          </a:xfrm>
        </p:spPr>
        <p:txBody>
          <a:bodyPr/>
          <a:lstStyle/>
          <a:p>
            <a:r>
              <a:rPr lang="en-US" altLang="zh-CN" sz="4800" dirty="0">
                <a:latin typeface="Adobe 黑体 Std R" charset="0"/>
                <a:ea typeface="Adobe 黑体 Std R" charset="0"/>
                <a:sym typeface="+mn-ea"/>
              </a:rPr>
              <a:t>Exercise</a:t>
            </a:r>
            <a:endParaRPr lang="zh-CN" altLang="zh-CN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楷体" charset="0"/>
              <a:ea typeface="楷体" charset="0"/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/>
              <a:t>1.The black people insist on struggling ____ freedom and equality.</a:t>
            </a:r>
          </a:p>
          <a:p>
            <a:r>
              <a:rPr lang="en-US" altLang="zh-CN" sz="3200"/>
              <a:t>A.for  B.against  C. with  D.in</a:t>
            </a:r>
          </a:p>
          <a:p>
            <a:endParaRPr lang="en-US" altLang="zh-CN" sz="3200"/>
          </a:p>
          <a:p>
            <a:r>
              <a:rPr lang="en-US" altLang="zh-CN" sz="3200"/>
              <a:t>2.It is a significant event to struggle ____ gender discrimination.</a:t>
            </a:r>
          </a:p>
          <a:p>
            <a:r>
              <a:rPr lang="en-US" altLang="zh-CN" sz="3200"/>
              <a:t>A.for  B.with  C.against  D.in</a:t>
            </a:r>
          </a:p>
        </p:txBody>
      </p:sp>
      <p:sp>
        <p:nvSpPr>
          <p:cNvPr id="6" name="笑脸 5"/>
          <p:cNvSpPr/>
          <p:nvPr/>
        </p:nvSpPr>
        <p:spPr>
          <a:xfrm>
            <a:off x="758190" y="2618105"/>
            <a:ext cx="548640" cy="591185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笑脸 6"/>
          <p:cNvSpPr/>
          <p:nvPr/>
        </p:nvSpPr>
        <p:spPr>
          <a:xfrm>
            <a:off x="3237865" y="4904105"/>
            <a:ext cx="620395" cy="562610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 smtClean="0"/>
              <a:t>3.</a:t>
            </a:r>
            <a:r>
              <a:rPr lang="en-US" altLang="zh-CN" sz="4800" dirty="0" smtClean="0">
                <a:effectLst/>
              </a:rPr>
              <a:t> thanks to</a:t>
            </a:r>
            <a:endParaRPr lang="zh-CN" altLang="en-US" sz="48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  <a:sym typeface="+mn-ea"/>
              </a:rPr>
              <a:t>Thanks to </a:t>
            </a:r>
            <a:r>
              <a:rPr lang="en-US" altLang="zh-CN" dirty="0">
                <a:sym typeface="+mn-ea"/>
              </a:rPr>
              <a:t>his research, the UN has more tools in the battle to rid people of hunger.</a:t>
            </a:r>
            <a:endParaRPr lang="en-US" altLang="zh-CN" dirty="0"/>
          </a:p>
          <a:p>
            <a:endParaRPr lang="zh-CN" altLang="zh-CN" dirty="0"/>
          </a:p>
          <a:p>
            <a:r>
              <a:rPr lang="en-US" altLang="zh-CN" dirty="0">
                <a:solidFill>
                  <a:srgbClr val="FFFF00"/>
                </a:solidFill>
              </a:rPr>
              <a:t>Thanks to </a:t>
            </a:r>
            <a:r>
              <a:rPr lang="en-US" altLang="zh-CN" dirty="0"/>
              <a:t>Yuan's cautious research, he finally developed the super hybrid rice successfully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FF00"/>
                </a:solidFill>
                <a:sym typeface="+mn-ea"/>
              </a:rPr>
              <a:t>Thanks to </a:t>
            </a:r>
            <a:r>
              <a:rPr lang="en-US" altLang="zh-CN" dirty="0">
                <a:sym typeface="+mn-ea"/>
              </a:rPr>
              <a:t>Yuan's super hybrid rice, the high output of rice makes people no longer live in hunger.</a:t>
            </a:r>
            <a:endParaRPr lang="zh-CN" altLang="zh-CN" dirty="0"/>
          </a:p>
          <a:p>
            <a:endParaRPr lang="en-US" altLang="zh-CN" dirty="0"/>
          </a:p>
          <a:p>
            <a:pPr marL="0" indent="0" algn="ctr">
              <a:buNone/>
            </a:pPr>
            <a:endParaRPr lang="en-US" altLang="zh-CN" dirty="0" smtClean="0"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FF00"/>
                </a:solidFill>
                <a:sym typeface="+mn-ea"/>
              </a:rPr>
              <a:t>  </a:t>
            </a:r>
            <a:endParaRPr lang="zh-CN" alt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800" dirty="0">
                <a:effectLst/>
              </a:rPr>
              <a:t>thanks to</a:t>
            </a:r>
            <a:endParaRPr lang="zh-CN" altLang="en-US" sz="4800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3271234" y="2120185"/>
            <a:ext cx="2694902" cy="465783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3200" dirty="0">
                <a:latin typeface="MV Boli" charset="0"/>
              </a:rPr>
              <a:t>多亏，由于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371047" y="2041302"/>
            <a:ext cx="2463082" cy="623551"/>
          </a:xfrm>
          <a:prstGeom prst="roundRect">
            <a:avLst/>
          </a:prstGeom>
          <a:noFill/>
          <a:ln w="111125" cmpd="sng">
            <a:solidFill>
              <a:srgbClr val="92D050">
                <a:alpha val="99000"/>
              </a:srgb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3866881" y="1160173"/>
            <a:ext cx="1503609" cy="7587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6855" y="3774887"/>
            <a:ext cx="8686800" cy="205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hanks to VS thanks for</a:t>
            </a:r>
          </a:p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thanks to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4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4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是指感谢的对象</a:t>
            </a:r>
            <a:r>
              <a:rPr lang="en-US" altLang="zh-CN" sz="24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en-US" altLang="zh-CN" sz="2400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to</a:t>
            </a:r>
            <a:r>
              <a:rPr lang="zh-CN" altLang="en-US" sz="24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后面接的名词或代词</a:t>
            </a:r>
            <a:r>
              <a:rPr lang="en-US" altLang="zh-CN" sz="2400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2400" dirty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thanks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for </a:t>
            </a:r>
            <a:r>
              <a:rPr lang="en-US" altLang="zh-CN" sz="2400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400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指</a:t>
            </a:r>
            <a:r>
              <a:rPr lang="zh-CN" altLang="en-US" sz="24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为何而感谢，</a:t>
            </a:r>
            <a:r>
              <a:rPr lang="en-US" altLang="zh-CN" sz="24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for</a:t>
            </a:r>
            <a:r>
              <a:rPr lang="zh-CN" altLang="en-US" sz="2400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后面主要接名词或</a:t>
            </a:r>
            <a:r>
              <a:rPr lang="zh-CN" altLang="en-US" sz="2400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动名词</a:t>
            </a:r>
            <a:r>
              <a:rPr lang="en-US" altLang="zh-CN" sz="2400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2400" dirty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thanks for =thank you for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44 - Grasslands_v8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草原（带视频）</Template>
  <TotalTime>0</TotalTime>
  <Words>741</Words>
  <Application>Microsoft Office PowerPoint</Application>
  <PresentationFormat>全屏显示(4:3)</PresentationFormat>
  <Paragraphs>130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Adobe 黑体 Std R</vt:lpstr>
      <vt:lpstr>黑体</vt:lpstr>
      <vt:lpstr>楷体</vt:lpstr>
      <vt:lpstr>Microsoft YaHei</vt:lpstr>
      <vt:lpstr>Microsoft YaHei</vt:lpstr>
      <vt:lpstr>Arial</vt:lpstr>
      <vt:lpstr>Comic Sans MS</vt:lpstr>
      <vt:lpstr>Franklin Gothic Book</vt:lpstr>
      <vt:lpstr>MV Boli</vt:lpstr>
      <vt:lpstr>Times New Roman</vt:lpstr>
      <vt:lpstr>Wingdings</vt:lpstr>
      <vt:lpstr>44 - Grasslands_v8</vt:lpstr>
      <vt:lpstr>Book4 Unit 2 Working the Land</vt:lpstr>
      <vt:lpstr>1. one of ….</vt:lpstr>
      <vt:lpstr>PowerPoint 演示文稿</vt:lpstr>
      <vt:lpstr>Exercise</vt:lpstr>
      <vt:lpstr>2. struggle for </vt:lpstr>
      <vt:lpstr>struggle for</vt:lpstr>
      <vt:lpstr>Exercise</vt:lpstr>
      <vt:lpstr>3. thanks to</vt:lpstr>
      <vt:lpstr>thanks to</vt:lpstr>
      <vt:lpstr> Exercise</vt:lpstr>
      <vt:lpstr>4. rid of</vt:lpstr>
      <vt:lpstr>rid of</vt:lpstr>
      <vt:lpstr>Exercise</vt:lpstr>
      <vt:lpstr>5. would rather</vt:lpstr>
      <vt:lpstr>would rather do sth.</vt:lpstr>
      <vt:lpstr> Exercise</vt:lpstr>
      <vt:lpstr>PowerPoint 演示文稿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</cp:revision>
  <dcterms:created xsi:type="dcterms:W3CDTF">2016-02-18T12:23:00Z</dcterms:created>
  <dcterms:modified xsi:type="dcterms:W3CDTF">2016-02-25T09:25:57Z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TC027420669991</vt:lpwstr>
  </property>
  <property fmtid="{D5CDD505-2E9C-101B-9397-08002B2CF9AE}" pid="3" name="KSOProductBuildVer">
    <vt:lpwstr>2052-10.1.0.5511</vt:lpwstr>
  </property>
</Properties>
</file>