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5"/>
  </p:notesMasterIdLst>
  <p:sldIdLst>
    <p:sldId id="256" r:id="rId3"/>
    <p:sldId id="262" r:id="rId4"/>
    <p:sldId id="267" r:id="rId5"/>
    <p:sldId id="268" r:id="rId6"/>
    <p:sldId id="269" r:id="rId7"/>
    <p:sldId id="270" r:id="rId8"/>
    <p:sldId id="271" r:id="rId9"/>
    <p:sldId id="275" r:id="rId10"/>
    <p:sldId id="272" r:id="rId11"/>
    <p:sldId id="273" r:id="rId12"/>
    <p:sldId id="274" r:id="rId13"/>
    <p:sldId id="265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1" clrIdx="0">
    <p:extLst>
      <p:ext uri="{19B8F6BF-5375-455C-9EA6-DF929625EA0E}">
        <p15:presenceInfo xmlns:p15="http://schemas.microsoft.com/office/powerpoint/2012/main" xmlns="" userId="As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CC"/>
    <a:srgbClr val="363636"/>
    <a:srgbClr val="2B2B2B"/>
    <a:srgbClr val="2582C6"/>
    <a:srgbClr val="FFFF99"/>
    <a:srgbClr val="020007"/>
    <a:srgbClr val="10101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3" autoAdjust="0"/>
    <p:restoredTop sz="94660"/>
  </p:normalViewPr>
  <p:slideViewPr>
    <p:cSldViewPr snapToGrid="0">
      <p:cViewPr>
        <p:scale>
          <a:sx n="80" d="100"/>
          <a:sy n="80" d="100"/>
        </p:scale>
        <p:origin x="-93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7882F-08D8-440D-B220-27F9296404B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EE59C-3B2D-4513-AC46-7C0CA58BB2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28017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预览及使用此模板前先下载英文</a:t>
            </a:r>
            <a:r>
              <a:rPr lang="en-US" altLang="zh-CN" dirty="0" smtClean="0"/>
              <a:t>Segoe Script</a:t>
            </a:r>
            <a:r>
              <a:rPr lang="zh-CN" altLang="en-US" smtClean="0"/>
              <a:t>、中文新蒂小丸子小学版字体，预览效果会更加美观！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EE59C-3B2D-4513-AC46-7C0CA58BB25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2927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EE59C-3B2D-4513-AC46-7C0CA58BB25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3049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41B0B2-25C2-465E-A81B-CA14DF5CFA1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194516-FBE1-40B2-A8ED-8D98997B7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2457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41B0B2-25C2-465E-A81B-CA14DF5CFA1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194516-FBE1-40B2-A8ED-8D98997B7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82092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2179-7A7F-4507-838F-34E6725D380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9C27-B4C9-4DBD-8EEA-F4860EEA00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98570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2179-7A7F-4507-838F-34E6725D380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9C27-B4C9-4DBD-8EEA-F4860EEA00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36272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2179-7A7F-4507-838F-34E6725D380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9C27-B4C9-4DBD-8EEA-F4860EEA00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29664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2179-7A7F-4507-838F-34E6725D380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9C27-B4C9-4DBD-8EEA-F4860EEA00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20802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2179-7A7F-4507-838F-34E6725D380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9C27-B4C9-4DBD-8EEA-F4860EEA00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02500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2179-7A7F-4507-838F-34E6725D380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9C27-B4C9-4DBD-8EEA-F4860EEA00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682814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2179-7A7F-4507-838F-34E6725D380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9C27-B4C9-4DBD-8EEA-F4860EEA00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6570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2179-7A7F-4507-838F-34E6725D380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9C27-B4C9-4DBD-8EEA-F4860EEA00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1957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618430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2179-7A7F-4507-838F-34E6725D380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9C27-B4C9-4DBD-8EEA-F4860EEA00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08387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2179-7A7F-4507-838F-34E6725D380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9C27-B4C9-4DBD-8EEA-F4860EEA00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42648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2179-7A7F-4507-838F-34E6725D380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9C27-B4C9-4DBD-8EEA-F4860EEA00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650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93619" y="95911"/>
            <a:ext cx="11927745" cy="6673598"/>
            <a:chOff x="93619" y="95911"/>
            <a:chExt cx="11927745" cy="6673598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16200000">
              <a:off x="4691988" y="-4117215"/>
              <a:ext cx="2790000" cy="11463751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4632995" y="-577603"/>
              <a:ext cx="2790000" cy="11463751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16200000">
              <a:off x="4630114" y="-4381590"/>
              <a:ext cx="2913750" cy="1186875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5400000">
              <a:off x="4571120" y="-621742"/>
              <a:ext cx="2913750" cy="118687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46455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41B0B2-25C2-465E-A81B-CA14DF5CFA1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194516-FBE1-40B2-A8ED-8D98997B7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4811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41B0B2-25C2-465E-A81B-CA14DF5CFA1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194516-FBE1-40B2-A8ED-8D98997B7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3586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41B0B2-25C2-465E-A81B-CA14DF5CFA1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194516-FBE1-40B2-A8ED-8D98997B7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9709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41B0B2-25C2-465E-A81B-CA14DF5CFA1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194516-FBE1-40B2-A8ED-8D98997B7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7110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41B0B2-25C2-465E-A81B-CA14DF5CFA1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194516-FBE1-40B2-A8ED-8D98997B7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6341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41B0B2-25C2-465E-A81B-CA14DF5CFA1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194516-FBE1-40B2-A8ED-8D98997B7A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0434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63636"/>
            </a:gs>
            <a:gs pos="37000">
              <a:srgbClr val="2B2B2B"/>
            </a:gs>
            <a:gs pos="86000">
              <a:srgbClr val="101010"/>
            </a:gs>
            <a:gs pos="100000">
              <a:srgbClr val="02000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65" y="94763"/>
            <a:ext cx="12076670" cy="665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128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82179-7A7F-4507-838F-34E6725D380A}" type="datetimeFigureOut">
              <a:rPr lang="zh-CN" altLang="en-US" smtClean="0"/>
              <a:pPr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9C27-B4C9-4DBD-8EEA-F4860EEA00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1125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2869738" y="2189612"/>
            <a:ext cx="6531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zh-CN" altLang="en-US" sz="4800" dirty="0" smtClean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3958" y="600903"/>
            <a:ext cx="1462500" cy="10912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0088315" y="600903"/>
            <a:ext cx="1462500" cy="10912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536900">
            <a:off x="5626040" y="4100352"/>
            <a:ext cx="1248750" cy="9787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322835" y="693142"/>
            <a:ext cx="5902578" cy="8415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3600" b="1" dirty="0" smtClean="0">
                <a:solidFill>
                  <a:schemeClr val="bg1"/>
                </a:solidFill>
                <a:latin typeface="Baskerville Old Face" pitchFamily="18" charset="0"/>
              </a:rPr>
              <a:t>Unit1 Women of Achievement</a:t>
            </a:r>
          </a:p>
        </p:txBody>
      </p:sp>
      <p:sp>
        <p:nvSpPr>
          <p:cNvPr id="11" name="矩形 10"/>
          <p:cNvSpPr/>
          <p:nvPr/>
        </p:nvSpPr>
        <p:spPr>
          <a:xfrm>
            <a:off x="2131803" y="1798080"/>
            <a:ext cx="8472861" cy="2123658"/>
          </a:xfrm>
          <a:prstGeom prst="rect">
            <a:avLst/>
          </a:prstGeom>
          <a:effectLst>
            <a:outerShdw blurRad="50800" dist="38100" dir="21540000" algn="ctr" rotWithShape="0">
              <a:schemeClr val="bg1">
                <a:lumMod val="75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Grammar :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to Use V-</a:t>
            </a:r>
            <a:r>
              <a:rPr lang="en-US" altLang="zh-CN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ing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Form Correctly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6272986" y="5226932"/>
            <a:ext cx="66071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作者</a:t>
            </a:r>
            <a:r>
              <a:rPr lang="zh-CN" altLang="en-US" sz="20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：华南师范大学外国语言文化学院 曾安琪</a:t>
            </a:r>
          </a:p>
          <a:p>
            <a:pPr>
              <a:defRPr/>
            </a:pPr>
            <a:r>
              <a:rPr lang="zh-CN" altLang="en-US" sz="20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            华南师范大学外国语言文化学院 吴宣晓</a:t>
            </a:r>
          </a:p>
          <a:p>
            <a:pPr algn="l">
              <a:defRPr/>
            </a:pPr>
            <a:r>
              <a:rPr lang="en-US" altLang="zh-CN" sz="20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            </a:t>
            </a:r>
            <a:r>
              <a:rPr lang="zh-CN" altLang="en-US" sz="20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河源</a:t>
            </a:r>
            <a:r>
              <a:rPr lang="zh-CN" altLang="en-US" sz="2000" b="1" dirty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市龙川一</a:t>
            </a:r>
            <a:r>
              <a:rPr lang="zh-CN" altLang="en-US" sz="20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中</a:t>
            </a:r>
            <a:r>
              <a:rPr lang="en-US" altLang="zh-CN" sz="2000" b="1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		            </a:t>
            </a:r>
            <a:r>
              <a:rPr lang="zh-CN" altLang="en-US" sz="2000" b="1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黄</a:t>
            </a:r>
            <a:r>
              <a:rPr lang="zh-CN" altLang="en-US" sz="2000" b="1" dirty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伟雄</a:t>
            </a:r>
          </a:p>
          <a:p>
            <a:pPr algn="l">
              <a:defRPr/>
            </a:pPr>
            <a:r>
              <a:rPr lang="zh-CN" altLang="en-US" sz="2000" b="1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            </a:t>
            </a:r>
            <a:endParaRPr lang="zh-CN" altLang="en-US" sz="20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4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96989" y="6017889"/>
            <a:ext cx="76264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www.1ppt.com/jiaoan/ 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www.1ppt.cn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58685" y="706087"/>
            <a:ext cx="2952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4.</a:t>
            </a:r>
            <a:endParaRPr lang="zh-CN" altLang="en-US" sz="9600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203367" y="935910"/>
            <a:ext cx="8553450" cy="769441"/>
          </a:xfrm>
          <a:prstGeom prst="rect">
            <a:avLst/>
          </a:prstGeom>
          <a:noFill/>
          <a:effectLst>
            <a:outerShdw blurRad="50800" dist="50800" dir="21540000" algn="ctr" rotWithShape="0">
              <a:schemeClr val="bg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动词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-</a:t>
            </a:r>
            <a:r>
              <a:rPr lang="en-US" altLang="zh-CN" sz="4400" b="1" dirty="0" err="1" smtClean="0">
                <a:solidFill>
                  <a:schemeClr val="bg1"/>
                </a:solidFill>
              </a:rPr>
              <a:t>ing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的否定形式：</a:t>
            </a: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262744" y="2488329"/>
            <a:ext cx="108936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V-</a:t>
            </a:r>
            <a:r>
              <a:rPr lang="en-US" altLang="zh-CN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ing</a:t>
            </a:r>
            <a:r>
              <a:rPr lang="en-US" altLang="zh-CN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的否定形式：</a:t>
            </a:r>
            <a:r>
              <a:rPr lang="en-US" altLang="zh-CN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not + v-</a:t>
            </a:r>
            <a:r>
              <a:rPr lang="en-US" altLang="zh-CN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ing</a:t>
            </a:r>
            <a:r>
              <a:rPr lang="zh-CN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形式</a:t>
            </a:r>
            <a:endParaRPr lang="zh-CN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5" name="等腰三角形 24"/>
          <p:cNvSpPr/>
          <p:nvPr/>
        </p:nvSpPr>
        <p:spPr>
          <a:xfrm rot="5400000">
            <a:off x="938143" y="2600707"/>
            <a:ext cx="320634" cy="285007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120238" y="3497716"/>
            <a:ext cx="113805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zh-CN" sz="2800" u="sng" dirty="0" smtClean="0">
                <a:solidFill>
                  <a:schemeClr val="bg1"/>
                </a:solidFill>
              </a:rPr>
              <a:t>Not having handed in </a:t>
            </a:r>
            <a:r>
              <a:rPr lang="en-US" altLang="zh-CN" sz="2800" dirty="0" smtClean="0">
                <a:solidFill>
                  <a:schemeClr val="bg1"/>
                </a:solidFill>
              </a:rPr>
              <a:t>his exercise book, he was scolded by the teacher. </a:t>
            </a:r>
            <a:endParaRPr lang="zh-CN" alt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20235" y="4528893"/>
            <a:ext cx="113805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zh-CN" sz="2800" u="sng" dirty="0" smtClean="0">
                <a:solidFill>
                  <a:schemeClr val="bg1"/>
                </a:solidFill>
              </a:rPr>
              <a:t>Not knowing what to do</a:t>
            </a:r>
            <a:r>
              <a:rPr lang="en-US" altLang="zh-CN" sz="2800" dirty="0" smtClean="0">
                <a:solidFill>
                  <a:schemeClr val="bg1"/>
                </a:solidFill>
              </a:rPr>
              <a:t>, Jimmy went to bed early.</a:t>
            </a:r>
            <a:r>
              <a:rPr lang="en-US" altLang="zh-CN" sz="2800" u="sng" dirty="0" smtClean="0">
                <a:solidFill>
                  <a:schemeClr val="bg1"/>
                </a:solidFill>
              </a:rPr>
              <a:t> </a:t>
            </a:r>
            <a:endParaRPr lang="zh-CN" alt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75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4" grpId="0"/>
      <p:bldP spid="25" grpId="0" animBg="1"/>
      <p:bldP spid="26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7241" y="884317"/>
            <a:ext cx="4655561" cy="101573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89" y="1059019"/>
            <a:ext cx="866752" cy="1505411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3329276" y="1046429"/>
            <a:ext cx="4603420" cy="604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FF99"/>
                </a:solidFill>
                <a:latin typeface="Palatino Linotype" pitchFamily="18" charset="0"/>
              </a:rPr>
              <a:t>Have a try!</a:t>
            </a:r>
            <a:endParaRPr lang="zh-CN" altLang="en-US" sz="3200" b="1" dirty="0">
              <a:solidFill>
                <a:srgbClr val="FFFF99"/>
              </a:solidFill>
              <a:latin typeface="Palatino Linotype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58587" y="2448686"/>
            <a:ext cx="5733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</a:rPr>
              <a:t>1. He spit it out, _______ (say) it was awful.</a:t>
            </a:r>
            <a:endParaRPr lang="en-US" altLang="zh-CN" sz="2400" b="1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54629" y="3189034"/>
            <a:ext cx="9674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</a:rPr>
              <a:t>2. ____________ (approach) the city center, we saw a stone statue of about 10 meters in height. </a:t>
            </a:r>
            <a:endParaRPr lang="en-US" altLang="zh-CN" sz="2400" b="1" dirty="0">
              <a:solidFill>
                <a:schemeClr val="bg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70463" y="4298714"/>
            <a:ext cx="9836727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 smtClean="0">
                <a:solidFill>
                  <a:schemeClr val="bg1"/>
                </a:solidFill>
              </a:rPr>
              <a:t>3. — Robert is indeed a wise man.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 smtClean="0">
                <a:solidFill>
                  <a:schemeClr val="bg1"/>
                </a:solidFill>
              </a:rPr>
              <a:t>      — Oh, yes. How often I have regretted __________(not take) his advice!</a:t>
            </a:r>
            <a:endParaRPr lang="en-US" altLang="zh-CN" sz="2400" b="1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58589" y="5556127"/>
            <a:ext cx="9824852" cy="505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 smtClean="0">
                <a:solidFill>
                  <a:schemeClr val="bg1"/>
                </a:solidFill>
              </a:rPr>
              <a:t>4. ____________(fail) to reach them on the phone, we sent an email instead.</a:t>
            </a:r>
            <a:endParaRPr lang="en-US" altLang="zh-CN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6358" y="2434439"/>
            <a:ext cx="1175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saying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56315" y="3170709"/>
            <a:ext cx="1745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Approaching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2069" y="4785772"/>
            <a:ext cx="1888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not taking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32554" y="5605142"/>
            <a:ext cx="2054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Having failed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86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2869738" y="2557737"/>
            <a:ext cx="6531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THANK</a:t>
            </a:r>
          </a:p>
          <a:p>
            <a:pPr algn="ctr"/>
            <a:r>
              <a:rPr kumimoji="1" lang="en-US" altLang="zh-CN" sz="4800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YOU</a:t>
            </a:r>
            <a:endParaRPr kumimoji="1" lang="zh-CN" altLang="en-US" sz="4800" dirty="0" smtClean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883" y="724728"/>
            <a:ext cx="1462500" cy="10912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9878765" y="724728"/>
            <a:ext cx="1462500" cy="10912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132003">
            <a:off x="6809695" y="1698974"/>
            <a:ext cx="1248750" cy="97875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4227" y="2744143"/>
            <a:ext cx="1361250" cy="131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980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7241" y="884317"/>
            <a:ext cx="5359206" cy="116925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89" y="1059019"/>
            <a:ext cx="866752" cy="1505411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3008651" y="1153304"/>
            <a:ext cx="4603420" cy="604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FF99"/>
                </a:solidFill>
                <a:latin typeface="Palatino Linotype" pitchFamily="18" charset="0"/>
              </a:rPr>
              <a:t>Learning Contents:</a:t>
            </a:r>
            <a:endParaRPr lang="zh-CN" altLang="en-US" sz="3200" b="1" dirty="0">
              <a:solidFill>
                <a:srgbClr val="FFFF99"/>
              </a:solidFill>
              <a:latin typeface="Palatino Linotype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729845" y="2919016"/>
            <a:ext cx="10442369" cy="20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</a:rPr>
              <a:t>△动词的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-</a:t>
            </a:r>
            <a:r>
              <a:rPr lang="en-US" altLang="zh-CN" sz="2800" b="1" dirty="0" err="1" smtClean="0">
                <a:solidFill>
                  <a:schemeClr val="bg1"/>
                </a:solidFill>
              </a:rPr>
              <a:t>ing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形式的特征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r>
              <a:rPr lang="zh-CN" altLang="en-US" sz="2800" b="1" dirty="0" smtClean="0">
                <a:solidFill>
                  <a:schemeClr val="bg1"/>
                </a:solidFill>
              </a:rPr>
              <a:t>△动词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-</a:t>
            </a:r>
            <a:r>
              <a:rPr lang="en-US" altLang="zh-CN" sz="2800" b="1" dirty="0" err="1" smtClean="0">
                <a:solidFill>
                  <a:schemeClr val="bg1"/>
                </a:solidFill>
              </a:rPr>
              <a:t>ing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的构成形式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r>
              <a:rPr lang="zh-CN" altLang="en-US" sz="2800" b="1" dirty="0" smtClean="0">
                <a:solidFill>
                  <a:schemeClr val="bg1"/>
                </a:solidFill>
              </a:rPr>
              <a:t>△动词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-</a:t>
            </a:r>
            <a:r>
              <a:rPr lang="en-US" altLang="zh-CN" sz="2800" b="1" dirty="0" err="1" smtClean="0">
                <a:solidFill>
                  <a:schemeClr val="bg1"/>
                </a:solidFill>
              </a:rPr>
              <a:t>ing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在句中可作哪些句子成分</a:t>
            </a:r>
          </a:p>
          <a:p>
            <a:pPr>
              <a:lnSpc>
                <a:spcPct val="115000"/>
              </a:lnSpc>
            </a:pPr>
            <a:r>
              <a:rPr lang="zh-CN" altLang="en-US" sz="2800" b="1" dirty="0" smtClean="0">
                <a:solidFill>
                  <a:schemeClr val="bg1"/>
                </a:solidFill>
              </a:rPr>
              <a:t>△动词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-</a:t>
            </a:r>
            <a:r>
              <a:rPr lang="en-US" altLang="zh-CN" sz="2800" b="1" dirty="0" err="1" smtClean="0">
                <a:solidFill>
                  <a:schemeClr val="bg1"/>
                </a:solidFill>
              </a:rPr>
              <a:t>ing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的否定形式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86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96989" y="6017889"/>
            <a:ext cx="76264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www.1ppt.com/jiaoan/ 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www.1ppt.cn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58685" y="706087"/>
            <a:ext cx="2952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1.</a:t>
            </a:r>
            <a:endParaRPr lang="zh-CN" altLang="en-US" sz="9600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203367" y="935910"/>
            <a:ext cx="8553450" cy="769441"/>
          </a:xfrm>
          <a:prstGeom prst="rect">
            <a:avLst/>
          </a:prstGeom>
          <a:noFill/>
          <a:effectLst>
            <a:outerShdw blurRad="50800" dist="50800" dir="21540000" algn="ctr" rotWithShape="0">
              <a:schemeClr val="bg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动词的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-</a:t>
            </a:r>
            <a:r>
              <a:rPr lang="en-US" altLang="zh-CN" sz="4400" b="1" dirty="0" err="1" smtClean="0">
                <a:solidFill>
                  <a:schemeClr val="bg1"/>
                </a:solidFill>
              </a:rPr>
              <a:t>ing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形式的特征：</a:t>
            </a: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46059" y="2191577"/>
            <a:ext cx="11483441" cy="152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</a:pPr>
            <a:r>
              <a:rPr lang="zh-CN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⑴具有动词的特征：有时态和语态的变化</a:t>
            </a:r>
            <a:r>
              <a:rPr lang="en-US" altLang="zh-CN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,</a:t>
            </a:r>
            <a:r>
              <a:rPr lang="zh-CN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可带状语、宾语等</a:t>
            </a:r>
            <a:endParaRPr lang="en-US" altLang="zh-CN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endParaRPr lang="en-US" altLang="zh-CN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endParaRPr lang="en-US" altLang="zh-CN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61704" y="3305851"/>
            <a:ext cx="743791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zh-CN" sz="2400" dirty="0" smtClean="0">
                <a:solidFill>
                  <a:schemeClr val="bg1"/>
                </a:solidFill>
              </a:rPr>
              <a:t>I heard of his </a:t>
            </a:r>
            <a:r>
              <a:rPr lang="en-US" altLang="zh-CN" sz="2400" u="sng" dirty="0" smtClean="0">
                <a:solidFill>
                  <a:schemeClr val="bg1"/>
                </a:solidFill>
              </a:rPr>
              <a:t>having been chosen </a:t>
            </a:r>
            <a:r>
              <a:rPr lang="en-US" altLang="zh-CN" sz="2400" dirty="0" smtClean="0">
                <a:solidFill>
                  <a:schemeClr val="bg1"/>
                </a:solidFill>
              </a:rPr>
              <a:t>to be coach of the team.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zh-CN" altLang="en-US" sz="2400" dirty="0" smtClean="0">
                <a:solidFill>
                  <a:schemeClr val="bg1"/>
                </a:solidFill>
              </a:rPr>
              <a:t>我听说他被选为球队的教练。</a:t>
            </a:r>
            <a:endParaRPr lang="en-US" altLang="zh-CN" sz="2400" dirty="0" smtClean="0">
              <a:solidFill>
                <a:schemeClr val="bg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69622" y="4505176"/>
            <a:ext cx="10739253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zh-CN" sz="2400" u="sng" dirty="0" smtClean="0">
                <a:solidFill>
                  <a:schemeClr val="bg1"/>
                </a:solidFill>
              </a:rPr>
              <a:t>Walking in the street yesterday afternoon, </a:t>
            </a:r>
            <a:r>
              <a:rPr lang="en-US" altLang="zh-CN" sz="2400" dirty="0" smtClean="0">
                <a:solidFill>
                  <a:schemeClr val="bg1"/>
                </a:solidFill>
              </a:rPr>
              <a:t>he came across Mr. Smith.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zh-CN" altLang="en-US" sz="2400" dirty="0" smtClean="0">
                <a:solidFill>
                  <a:schemeClr val="bg1"/>
                </a:solidFill>
              </a:rPr>
              <a:t>  昨天他在街上散步时，遇到了史密斯先生。</a:t>
            </a:r>
          </a:p>
        </p:txBody>
      </p:sp>
    </p:spTree>
    <p:extLst>
      <p:ext uri="{BB962C8B-B14F-4D97-AF65-F5344CB8AC3E}">
        <p14:creationId xmlns:p14="http://schemas.microsoft.com/office/powerpoint/2010/main" xmlns="" val="418075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96989" y="6017889"/>
            <a:ext cx="76264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www.1ppt.com/jiaoan/ 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www.1ppt.cn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58685" y="706087"/>
            <a:ext cx="2952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1.</a:t>
            </a:r>
            <a:endParaRPr lang="zh-CN" altLang="en-US" sz="9600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203367" y="935910"/>
            <a:ext cx="8553450" cy="769441"/>
          </a:xfrm>
          <a:prstGeom prst="rect">
            <a:avLst/>
          </a:prstGeom>
          <a:noFill/>
          <a:effectLst>
            <a:outerShdw blurRad="50800" dist="50800" dir="21540000" algn="ctr" rotWithShape="0">
              <a:schemeClr val="bg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动词的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-</a:t>
            </a:r>
            <a:r>
              <a:rPr lang="en-US" altLang="zh-CN" sz="4400" b="1" dirty="0" err="1" smtClean="0">
                <a:solidFill>
                  <a:schemeClr val="bg1"/>
                </a:solidFill>
              </a:rPr>
              <a:t>ing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形式的特征：</a:t>
            </a: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59809" y="2286577"/>
            <a:ext cx="11483441" cy="196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</a:pPr>
            <a:r>
              <a:rPr lang="zh-CN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⑵当分词与其逻辑主语有动宾关系时</a:t>
            </a:r>
            <a:r>
              <a:rPr lang="en-US" altLang="zh-CN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, </a:t>
            </a:r>
            <a:r>
              <a:rPr lang="zh-CN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用</a:t>
            </a:r>
            <a:r>
              <a:rPr lang="en-US" altLang="zh-CN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______</a:t>
            </a:r>
            <a:r>
              <a:rPr lang="zh-CN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语态</a:t>
            </a:r>
          </a:p>
          <a:p>
            <a:pPr marL="457200" indent="-457200">
              <a:lnSpc>
                <a:spcPct val="90000"/>
              </a:lnSpc>
            </a:pPr>
            <a:endParaRPr lang="en-US" altLang="zh-CN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endParaRPr lang="en-US" altLang="zh-CN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endParaRPr lang="en-US" altLang="zh-CN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16084" y="3596687"/>
            <a:ext cx="693914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zh-CN" sz="2400" dirty="0" smtClean="0">
                <a:solidFill>
                  <a:schemeClr val="bg1"/>
                </a:solidFill>
              </a:rPr>
              <a:t>The question </a:t>
            </a:r>
            <a:r>
              <a:rPr lang="en-US" altLang="zh-CN" sz="2400" u="sng" dirty="0" smtClean="0">
                <a:solidFill>
                  <a:schemeClr val="bg1"/>
                </a:solidFill>
              </a:rPr>
              <a:t>being discussed </a:t>
            </a:r>
            <a:r>
              <a:rPr lang="en-US" altLang="zh-CN" sz="2400" dirty="0" smtClean="0">
                <a:solidFill>
                  <a:schemeClr val="bg1"/>
                </a:solidFill>
              </a:rPr>
              <a:t>now is very important.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zh-CN" altLang="en-US" sz="2400" dirty="0" smtClean="0">
                <a:solidFill>
                  <a:schemeClr val="bg1"/>
                </a:solidFill>
              </a:rPr>
              <a:t>现在正在讨论的问题很重要。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39593" y="2208813"/>
            <a:ext cx="18050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b="1" dirty="0" smtClean="0">
                <a:solidFill>
                  <a:srgbClr val="C00000"/>
                </a:solidFill>
              </a:rPr>
              <a:t>被动</a:t>
            </a:r>
            <a:endParaRPr lang="zh-CN" altLang="en-US" sz="3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75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96989" y="6017889"/>
            <a:ext cx="76264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www.1ppt.com/jiaoan/ 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www.1ppt.cn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58685" y="706087"/>
            <a:ext cx="2952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2.</a:t>
            </a:r>
            <a:endParaRPr lang="zh-CN" altLang="en-US" sz="9600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203367" y="935910"/>
            <a:ext cx="8553450" cy="769441"/>
          </a:xfrm>
          <a:prstGeom prst="rect">
            <a:avLst/>
          </a:prstGeom>
          <a:noFill/>
          <a:effectLst>
            <a:outerShdw blurRad="50800" dist="50800" dir="21540000" algn="ctr" rotWithShape="0">
              <a:schemeClr val="bg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动词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-</a:t>
            </a:r>
            <a:r>
              <a:rPr lang="en-US" altLang="zh-CN" sz="4400" b="1" dirty="0" err="1" smtClean="0">
                <a:solidFill>
                  <a:schemeClr val="bg1"/>
                </a:solidFill>
              </a:rPr>
              <a:t>ing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的构成形式（以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do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为例）：</a:t>
            </a: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itchFamily="18" charset="0"/>
            </a:endParaRPr>
          </a:p>
        </p:txBody>
      </p:sp>
      <p:graphicFrame>
        <p:nvGraphicFramePr>
          <p:cNvPr id="12" name="Group 29"/>
          <p:cNvGraphicFramePr>
            <a:graphicFrameLocks noGrp="1"/>
          </p:cNvGraphicFramePr>
          <p:nvPr/>
        </p:nvGraphicFramePr>
        <p:xfrm>
          <a:off x="2031939" y="2099727"/>
          <a:ext cx="8713787" cy="3784601"/>
        </p:xfrm>
        <a:graphic>
          <a:graphicData uri="http://schemas.openxmlformats.org/drawingml/2006/table">
            <a:tbl>
              <a:tblPr/>
              <a:tblGrid>
                <a:gridCol w="1584325"/>
                <a:gridCol w="2232025"/>
                <a:gridCol w="2376487"/>
                <a:gridCol w="252095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32561" y="3443844"/>
            <a:ext cx="1258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</a:rPr>
              <a:t>一般式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22609" y="2244438"/>
            <a:ext cx="1591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</a:rPr>
              <a:t>主动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38298" y="2256312"/>
            <a:ext cx="1769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</a:rPr>
              <a:t>被动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50234" y="2268186"/>
            <a:ext cx="2968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</a:rPr>
              <a:t>发生的时间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08815" y="4952016"/>
            <a:ext cx="1318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</a:rPr>
              <a:t>完成式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61361" y="3420094"/>
            <a:ext cx="1710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doing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56414" y="3420096"/>
            <a:ext cx="2921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being done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24604" y="3479470"/>
            <a:ext cx="2351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</a:rPr>
              <a:t>与谓语同时发生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69481" y="4928257"/>
            <a:ext cx="277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having done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61414" y="4714505"/>
            <a:ext cx="2470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having been done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60229" y="5035138"/>
            <a:ext cx="2517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</a:rPr>
              <a:t>发生在谓语之前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75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96989" y="6017889"/>
            <a:ext cx="76264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www.1ppt.com/jiaoan/ 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www.1ppt.cn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58685" y="706087"/>
            <a:ext cx="2952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2.</a:t>
            </a:r>
            <a:endParaRPr lang="zh-CN" altLang="en-US" sz="9600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203367" y="935910"/>
            <a:ext cx="8553450" cy="769441"/>
          </a:xfrm>
          <a:prstGeom prst="rect">
            <a:avLst/>
          </a:prstGeom>
          <a:noFill/>
          <a:effectLst>
            <a:outerShdw blurRad="50800" dist="50800" dir="21540000" algn="ctr" rotWithShape="0">
              <a:schemeClr val="bg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动词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-</a:t>
            </a:r>
            <a:r>
              <a:rPr lang="en-US" altLang="zh-CN" sz="4400" b="1" dirty="0" err="1" smtClean="0">
                <a:solidFill>
                  <a:schemeClr val="bg1"/>
                </a:solidFill>
              </a:rPr>
              <a:t>ing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的构成形式</a:t>
            </a: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81692" y="2238939"/>
            <a:ext cx="108936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V-</a:t>
            </a:r>
            <a:r>
              <a:rPr lang="en-US" altLang="zh-CN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ing</a:t>
            </a:r>
            <a:r>
              <a:rPr lang="en-US" altLang="zh-CN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的一般式表示的动作 和谓语动词所表示的动作同时进行</a:t>
            </a:r>
            <a:endParaRPr lang="zh-CN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5" name="等腰三角形 24"/>
          <p:cNvSpPr/>
          <p:nvPr/>
        </p:nvSpPr>
        <p:spPr>
          <a:xfrm rot="5400000">
            <a:off x="676894" y="2375066"/>
            <a:ext cx="320634" cy="285007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801092" y="3390833"/>
            <a:ext cx="65472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zh-CN" sz="2400" b="1" u="sng" dirty="0" smtClean="0">
                <a:solidFill>
                  <a:schemeClr val="bg1"/>
                </a:solidFill>
              </a:rPr>
              <a:t>Being a student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, he is interested in books. (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主动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)</a:t>
            </a:r>
          </a:p>
          <a:p>
            <a:pPr>
              <a:buFontTx/>
              <a:buNone/>
            </a:pPr>
            <a:r>
              <a:rPr lang="zh-CN" altLang="en-US" sz="2400" b="1" dirty="0" smtClean="0">
                <a:solidFill>
                  <a:schemeClr val="bg1"/>
                </a:solidFill>
              </a:rPr>
              <a:t>作为一个学生，他对书本很感兴趣 。</a:t>
            </a:r>
          </a:p>
        </p:txBody>
      </p:sp>
      <p:sp>
        <p:nvSpPr>
          <p:cNvPr id="27" name="矩形 26"/>
          <p:cNvSpPr/>
          <p:nvPr/>
        </p:nvSpPr>
        <p:spPr>
          <a:xfrm>
            <a:off x="1777342" y="4689253"/>
            <a:ext cx="70222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zh-CN" sz="2400" b="1" dirty="0" smtClean="0">
                <a:solidFill>
                  <a:schemeClr val="bg1"/>
                </a:solidFill>
              </a:rPr>
              <a:t>The question </a:t>
            </a:r>
            <a:r>
              <a:rPr lang="en-US" altLang="zh-CN" sz="2400" b="1" u="sng" dirty="0" smtClean="0">
                <a:solidFill>
                  <a:schemeClr val="bg1"/>
                </a:solidFill>
              </a:rPr>
              <a:t>being discussed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 is very important. (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被动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)</a:t>
            </a:r>
          </a:p>
          <a:p>
            <a:pPr>
              <a:buFontTx/>
              <a:buNone/>
            </a:pPr>
            <a:r>
              <a:rPr lang="zh-CN" altLang="en-US" sz="2400" b="1" dirty="0" smtClean="0">
                <a:solidFill>
                  <a:schemeClr val="bg1"/>
                </a:solidFill>
              </a:rPr>
              <a:t>正在被讨论的问题很重要。</a:t>
            </a:r>
            <a:endParaRPr lang="en-US" altLang="zh-CN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75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4" grpId="0"/>
      <p:bldP spid="25" grpId="0" animBg="1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96989" y="6017889"/>
            <a:ext cx="76264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www.1ppt.com/jiaoan/ 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www.1ppt.cn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58685" y="706087"/>
            <a:ext cx="2952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2.</a:t>
            </a:r>
            <a:endParaRPr lang="zh-CN" altLang="en-US" sz="9600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203367" y="935910"/>
            <a:ext cx="8553450" cy="769441"/>
          </a:xfrm>
          <a:prstGeom prst="rect">
            <a:avLst/>
          </a:prstGeom>
          <a:noFill/>
          <a:effectLst>
            <a:outerShdw blurRad="50800" dist="50800" dir="21540000" algn="ctr" rotWithShape="0">
              <a:schemeClr val="bg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动词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-</a:t>
            </a:r>
            <a:r>
              <a:rPr lang="en-US" altLang="zh-CN" sz="4400" b="1" dirty="0" err="1" smtClean="0">
                <a:solidFill>
                  <a:schemeClr val="bg1"/>
                </a:solidFill>
              </a:rPr>
              <a:t>ing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的构成形式</a:t>
            </a: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81692" y="2238939"/>
            <a:ext cx="108936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V-</a:t>
            </a:r>
            <a:r>
              <a:rPr lang="en-US" altLang="zh-CN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ing</a:t>
            </a:r>
            <a:r>
              <a:rPr lang="en-US" altLang="zh-CN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的完成式表示的动作 在谓语动词所表示的动作之前发生</a:t>
            </a:r>
            <a:endParaRPr lang="zh-CN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5" name="等腰三角形 24"/>
          <p:cNvSpPr/>
          <p:nvPr/>
        </p:nvSpPr>
        <p:spPr>
          <a:xfrm rot="5400000">
            <a:off x="676894" y="2375066"/>
            <a:ext cx="320634" cy="285007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337952" y="3295829"/>
            <a:ext cx="10204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zh-CN" sz="2400" b="1" dirty="0" smtClean="0">
                <a:solidFill>
                  <a:schemeClr val="bg1"/>
                </a:solidFill>
              </a:rPr>
              <a:t>Not </a:t>
            </a:r>
            <a:r>
              <a:rPr lang="en-US" altLang="zh-CN" sz="2400" b="1" u="sng" dirty="0" smtClean="0">
                <a:solidFill>
                  <a:schemeClr val="bg1"/>
                </a:solidFill>
              </a:rPr>
              <a:t>having studied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 his lessons very hard, he failed the examinations. (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主动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)</a:t>
            </a:r>
          </a:p>
          <a:p>
            <a:pPr>
              <a:buFontTx/>
              <a:buNone/>
            </a:pPr>
            <a:r>
              <a:rPr lang="zh-CN" altLang="en-US" sz="2400" b="1" dirty="0" smtClean="0">
                <a:solidFill>
                  <a:schemeClr val="bg1"/>
                </a:solidFill>
              </a:rPr>
              <a:t>因为没有努力学习功课，他考试不及格。</a:t>
            </a:r>
          </a:p>
        </p:txBody>
      </p:sp>
      <p:sp>
        <p:nvSpPr>
          <p:cNvPr id="27" name="矩形 26"/>
          <p:cNvSpPr/>
          <p:nvPr/>
        </p:nvSpPr>
        <p:spPr>
          <a:xfrm>
            <a:off x="1361715" y="4724878"/>
            <a:ext cx="93379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zh-CN" sz="2400" b="1" u="sng" dirty="0" smtClean="0">
                <a:solidFill>
                  <a:schemeClr val="bg1"/>
                </a:solidFill>
              </a:rPr>
              <a:t>Having been criticized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 by the teacher, he gave up smoking.(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被动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)</a:t>
            </a:r>
          </a:p>
          <a:p>
            <a:pPr>
              <a:buFontTx/>
              <a:buNone/>
            </a:pPr>
            <a:r>
              <a:rPr lang="zh-CN" altLang="en-US" sz="2400" b="1" dirty="0" smtClean="0">
                <a:solidFill>
                  <a:schemeClr val="bg1"/>
                </a:solidFill>
              </a:rPr>
              <a:t>被老师批评以后，他把烟戒了。</a:t>
            </a:r>
          </a:p>
        </p:txBody>
      </p:sp>
    </p:spTree>
    <p:extLst>
      <p:ext uri="{BB962C8B-B14F-4D97-AF65-F5344CB8AC3E}">
        <p14:creationId xmlns:p14="http://schemas.microsoft.com/office/powerpoint/2010/main" xmlns="" val="418075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4" grpId="0"/>
      <p:bldP spid="25" grpId="0" animBg="1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96989" y="6017889"/>
            <a:ext cx="76264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www.1ppt.com/jiaoan/ 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www.1ppt.cn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58685" y="706087"/>
            <a:ext cx="2952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3.</a:t>
            </a:r>
            <a:endParaRPr lang="zh-CN" altLang="en-US" sz="9600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203366" y="935910"/>
            <a:ext cx="9375075" cy="769441"/>
          </a:xfrm>
          <a:prstGeom prst="rect">
            <a:avLst/>
          </a:prstGeom>
          <a:noFill/>
          <a:effectLst>
            <a:outerShdw blurRad="50800" dist="50800" dir="21540000" algn="ctr" rotWithShape="0">
              <a:schemeClr val="bg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动词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-</a:t>
            </a:r>
            <a:r>
              <a:rPr lang="en-US" altLang="zh-CN" sz="4400" b="1" dirty="0" err="1" smtClean="0">
                <a:solidFill>
                  <a:schemeClr val="bg1"/>
                </a:solidFill>
              </a:rPr>
              <a:t>ing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在句中可作哪些句子成分？</a:t>
            </a: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81692" y="1799564"/>
            <a:ext cx="108936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动词的</a:t>
            </a:r>
            <a:r>
              <a:rPr lang="en-US" altLang="zh-CN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-</a:t>
            </a:r>
            <a:r>
              <a:rPr lang="en-US" altLang="zh-CN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ing</a:t>
            </a:r>
            <a:r>
              <a:rPr lang="zh-CN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形式具有动词的特征</a:t>
            </a:r>
            <a:r>
              <a:rPr lang="en-US" altLang="zh-CN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, </a:t>
            </a:r>
            <a:r>
              <a:rPr lang="zh-CN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同时又具有名词、形容词和副词的特征</a:t>
            </a:r>
            <a:r>
              <a:rPr lang="en-US" altLang="zh-CN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, </a:t>
            </a:r>
            <a:r>
              <a:rPr lang="zh-CN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因此</a:t>
            </a:r>
            <a:r>
              <a:rPr lang="en-US" altLang="zh-CN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, </a:t>
            </a:r>
            <a:r>
              <a:rPr lang="zh-CN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它在句中可以</a:t>
            </a:r>
            <a:endParaRPr lang="zh-CN" alt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857008" y="4232417"/>
            <a:ext cx="5343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zh-CN" sz="2800" b="1" dirty="0" smtClean="0">
                <a:solidFill>
                  <a:schemeClr val="bg1"/>
                </a:solidFill>
              </a:rPr>
              <a:t>The problem is quite </a:t>
            </a:r>
            <a:r>
              <a:rPr lang="en-US" altLang="zh-CN" sz="2800" b="1" u="sng" dirty="0" smtClean="0">
                <a:solidFill>
                  <a:schemeClr val="bg1"/>
                </a:solidFill>
              </a:rPr>
              <a:t>puzzling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.</a:t>
            </a:r>
            <a:endParaRPr lang="zh-CN" alt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297888" y="5275872"/>
            <a:ext cx="12528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zh-CN" altLang="en-US" sz="2400" b="1" dirty="0" smtClean="0">
                <a:solidFill>
                  <a:schemeClr val="bg1"/>
                </a:solidFill>
              </a:rPr>
              <a:t>作宾语</a:t>
            </a:r>
          </a:p>
        </p:txBody>
      </p:sp>
      <p:sp>
        <p:nvSpPr>
          <p:cNvPr id="26" name="矩形 25"/>
          <p:cNvSpPr/>
          <p:nvPr/>
        </p:nvSpPr>
        <p:spPr>
          <a:xfrm>
            <a:off x="1110355" y="3319646"/>
            <a:ext cx="12528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zh-CN" altLang="en-US" sz="2400" b="1" dirty="0" smtClean="0">
                <a:solidFill>
                  <a:schemeClr val="bg1"/>
                </a:solidFill>
              </a:rPr>
              <a:t>作主语</a:t>
            </a:r>
          </a:p>
        </p:txBody>
      </p:sp>
      <p:sp>
        <p:nvSpPr>
          <p:cNvPr id="18" name="矩形 17"/>
          <p:cNvSpPr/>
          <p:nvPr/>
        </p:nvSpPr>
        <p:spPr>
          <a:xfrm>
            <a:off x="2656093" y="3196833"/>
            <a:ext cx="4222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800" b="1" u="sng" dirty="0" smtClean="0">
                <a:solidFill>
                  <a:schemeClr val="bg1"/>
                </a:solidFill>
              </a:rPr>
              <a:t>Saying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 is easier than doing.</a:t>
            </a:r>
            <a:endParaRPr lang="zh-CN" alt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897042" y="4229984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作表语</a:t>
            </a:r>
            <a:endParaRPr lang="zh-CN" altLang="en-US" sz="2400" dirty="0"/>
          </a:p>
        </p:txBody>
      </p:sp>
      <p:sp>
        <p:nvSpPr>
          <p:cNvPr id="21" name="任意多边形 19"/>
          <p:cNvSpPr>
            <a:spLocks noChangeArrowheads="1"/>
          </p:cNvSpPr>
          <p:nvPr/>
        </p:nvSpPr>
        <p:spPr bwMode="auto">
          <a:xfrm>
            <a:off x="925478" y="2843481"/>
            <a:ext cx="1461461" cy="1443510"/>
          </a:xfrm>
          <a:custGeom>
            <a:avLst/>
            <a:gdLst>
              <a:gd name="T0" fmla="*/ 0 w 2008628"/>
              <a:gd name="T1" fmla="*/ 873753 h 1747506"/>
              <a:gd name="T2" fmla="*/ 436877 w 2008628"/>
              <a:gd name="T3" fmla="*/ 0 h 1747506"/>
              <a:gd name="T4" fmla="*/ 1571752 w 2008628"/>
              <a:gd name="T5" fmla="*/ 0 h 1747506"/>
              <a:gd name="T6" fmla="*/ 2008628 w 2008628"/>
              <a:gd name="T7" fmla="*/ 873753 h 1747506"/>
              <a:gd name="T8" fmla="*/ 1571752 w 2008628"/>
              <a:gd name="T9" fmla="*/ 1747506 h 1747506"/>
              <a:gd name="T10" fmla="*/ 436877 w 2008628"/>
              <a:gd name="T11" fmla="*/ 1747506 h 1747506"/>
              <a:gd name="T12" fmla="*/ 0 w 2008628"/>
              <a:gd name="T13" fmla="*/ 873753 h 1747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08628"/>
              <a:gd name="T22" fmla="*/ 0 h 1747506"/>
              <a:gd name="T23" fmla="*/ 2008628 w 2008628"/>
              <a:gd name="T24" fmla="*/ 1747506 h 1747506"/>
              <a:gd name="connsiteX0" fmla="*/ 1108269 w 2112581"/>
              <a:gd name="connsiteY0" fmla="*/ 0 h 1747506"/>
              <a:gd name="connsiteX1" fmla="*/ 2112582 w 2112581"/>
              <a:gd name="connsiteY1" fmla="*/ 380083 h 1747506"/>
              <a:gd name="connsiteX2" fmla="*/ 2112582 w 2112581"/>
              <a:gd name="connsiteY2" fmla="*/ 1367424 h 1747506"/>
              <a:gd name="connsiteX3" fmla="*/ 1108269 w 2112581"/>
              <a:gd name="connsiteY3" fmla="*/ 1747506 h 1747506"/>
              <a:gd name="connsiteX4" fmla="*/ 103956 w 2112581"/>
              <a:gd name="connsiteY4" fmla="*/ 1367424 h 1747506"/>
              <a:gd name="connsiteX5" fmla="*/ 0 w 2112581"/>
              <a:gd name="connsiteY5" fmla="*/ 399759 h 1747506"/>
              <a:gd name="connsiteX6" fmla="*/ 1108269 w 2112581"/>
              <a:gd name="connsiteY6" fmla="*/ 0 h 1747506"/>
              <a:gd name="connsiteX0" fmla="*/ 1108269 w 2112582"/>
              <a:gd name="connsiteY0" fmla="*/ 0 h 1688478"/>
              <a:gd name="connsiteX1" fmla="*/ 2112582 w 2112582"/>
              <a:gd name="connsiteY1" fmla="*/ 380083 h 1688478"/>
              <a:gd name="connsiteX2" fmla="*/ 2112582 w 2112582"/>
              <a:gd name="connsiteY2" fmla="*/ 1367424 h 1688478"/>
              <a:gd name="connsiteX3" fmla="*/ 1160247 w 2112582"/>
              <a:gd name="connsiteY3" fmla="*/ 1688478 h 1688478"/>
              <a:gd name="connsiteX4" fmla="*/ 103956 w 2112582"/>
              <a:gd name="connsiteY4" fmla="*/ 1367424 h 1688478"/>
              <a:gd name="connsiteX5" fmla="*/ 0 w 2112582"/>
              <a:gd name="connsiteY5" fmla="*/ 399759 h 1688478"/>
              <a:gd name="connsiteX6" fmla="*/ 1108269 w 2112582"/>
              <a:gd name="connsiteY6" fmla="*/ 0 h 168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2582" h="1688478">
                <a:moveTo>
                  <a:pt x="1108269" y="0"/>
                </a:moveTo>
                <a:lnTo>
                  <a:pt x="2112582" y="380083"/>
                </a:lnTo>
                <a:lnTo>
                  <a:pt x="2112582" y="1367424"/>
                </a:lnTo>
                <a:lnTo>
                  <a:pt x="1160247" y="1688478"/>
                </a:lnTo>
                <a:lnTo>
                  <a:pt x="103956" y="1367424"/>
                </a:lnTo>
                <a:lnTo>
                  <a:pt x="0" y="399759"/>
                </a:lnTo>
                <a:lnTo>
                  <a:pt x="1108269" y="0"/>
                </a:lnTo>
                <a:close/>
              </a:path>
            </a:pathLst>
          </a:custGeom>
          <a:noFill/>
          <a:ln w="12700" cap="flat" cmpd="sng">
            <a:solidFill>
              <a:srgbClr val="FFFF99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94240" tIns="434931" rIns="394240" bIns="434931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endParaRPr lang="zh-CN" altLang="zh-CN" sz="3200">
              <a:solidFill>
                <a:srgbClr val="FFFFFF"/>
              </a:solidFill>
            </a:endParaRPr>
          </a:p>
        </p:txBody>
      </p:sp>
      <p:sp>
        <p:nvSpPr>
          <p:cNvPr id="22" name="任意多边形 21"/>
          <p:cNvSpPr>
            <a:spLocks noChangeArrowheads="1"/>
          </p:cNvSpPr>
          <p:nvPr/>
        </p:nvSpPr>
        <p:spPr bwMode="auto">
          <a:xfrm>
            <a:off x="9681363" y="3601277"/>
            <a:ext cx="1529476" cy="1634747"/>
          </a:xfrm>
          <a:custGeom>
            <a:avLst/>
            <a:gdLst>
              <a:gd name="T0" fmla="*/ 0 w 2008628"/>
              <a:gd name="T1" fmla="*/ 873753 h 1747506"/>
              <a:gd name="T2" fmla="*/ 436877 w 2008628"/>
              <a:gd name="T3" fmla="*/ 0 h 1747506"/>
              <a:gd name="T4" fmla="*/ 1571752 w 2008628"/>
              <a:gd name="T5" fmla="*/ 0 h 1747506"/>
              <a:gd name="T6" fmla="*/ 2008628 w 2008628"/>
              <a:gd name="T7" fmla="*/ 873753 h 1747506"/>
              <a:gd name="T8" fmla="*/ 1571752 w 2008628"/>
              <a:gd name="T9" fmla="*/ 1747506 h 1747506"/>
              <a:gd name="T10" fmla="*/ 436877 w 2008628"/>
              <a:gd name="T11" fmla="*/ 1747506 h 1747506"/>
              <a:gd name="T12" fmla="*/ 0 w 2008628"/>
              <a:gd name="T13" fmla="*/ 873753 h 1747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08628"/>
              <a:gd name="T22" fmla="*/ 0 h 1747506"/>
              <a:gd name="T23" fmla="*/ 2008628 w 2008628"/>
              <a:gd name="T24" fmla="*/ 1747506 h 1747506"/>
              <a:gd name="connsiteX0" fmla="*/ 1004313 w 2086592"/>
              <a:gd name="connsiteY0" fmla="*/ 0 h 1747506"/>
              <a:gd name="connsiteX1" fmla="*/ 2086593 w 2086592"/>
              <a:gd name="connsiteY1" fmla="*/ 380083 h 1747506"/>
              <a:gd name="connsiteX2" fmla="*/ 2008626 w 2086592"/>
              <a:gd name="connsiteY2" fmla="*/ 1367424 h 1747506"/>
              <a:gd name="connsiteX3" fmla="*/ 1004313 w 2086592"/>
              <a:gd name="connsiteY3" fmla="*/ 1747506 h 1747506"/>
              <a:gd name="connsiteX4" fmla="*/ 0 w 2086592"/>
              <a:gd name="connsiteY4" fmla="*/ 1367424 h 1747506"/>
              <a:gd name="connsiteX5" fmla="*/ 0 w 2086592"/>
              <a:gd name="connsiteY5" fmla="*/ 380083 h 1747506"/>
              <a:gd name="connsiteX6" fmla="*/ 1004313 w 2086592"/>
              <a:gd name="connsiteY6" fmla="*/ 0 h 1747506"/>
              <a:gd name="connsiteX0" fmla="*/ 1004313 w 2086593"/>
              <a:gd name="connsiteY0" fmla="*/ 0 h 1688478"/>
              <a:gd name="connsiteX1" fmla="*/ 2086593 w 2086593"/>
              <a:gd name="connsiteY1" fmla="*/ 321055 h 1688478"/>
              <a:gd name="connsiteX2" fmla="*/ 2008626 w 2086593"/>
              <a:gd name="connsiteY2" fmla="*/ 1308396 h 1688478"/>
              <a:gd name="connsiteX3" fmla="*/ 1004313 w 2086593"/>
              <a:gd name="connsiteY3" fmla="*/ 1688478 h 1688478"/>
              <a:gd name="connsiteX4" fmla="*/ 0 w 2086593"/>
              <a:gd name="connsiteY4" fmla="*/ 1308396 h 1688478"/>
              <a:gd name="connsiteX5" fmla="*/ 0 w 2086593"/>
              <a:gd name="connsiteY5" fmla="*/ 321055 h 1688478"/>
              <a:gd name="connsiteX6" fmla="*/ 1004313 w 2086593"/>
              <a:gd name="connsiteY6" fmla="*/ 0 h 168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6593" h="1688478">
                <a:moveTo>
                  <a:pt x="1004313" y="0"/>
                </a:moveTo>
                <a:lnTo>
                  <a:pt x="2086593" y="321055"/>
                </a:lnTo>
                <a:lnTo>
                  <a:pt x="2008626" y="1308396"/>
                </a:lnTo>
                <a:lnTo>
                  <a:pt x="1004313" y="1688478"/>
                </a:lnTo>
                <a:lnTo>
                  <a:pt x="0" y="1308396"/>
                </a:lnTo>
                <a:lnTo>
                  <a:pt x="0" y="321055"/>
                </a:lnTo>
                <a:lnTo>
                  <a:pt x="1004313" y="0"/>
                </a:lnTo>
                <a:close/>
              </a:path>
            </a:pathLst>
          </a:custGeom>
          <a:noFill/>
          <a:ln w="12700" cap="flat" cmpd="sng">
            <a:solidFill>
              <a:srgbClr val="FFFFFF"/>
            </a:solidFill>
            <a:miter lim="800000"/>
            <a:headEnd/>
            <a:tailEnd/>
          </a:ln>
        </p:spPr>
        <p:txBody>
          <a:bodyPr lIns="272320" tIns="313011" rIns="272320" bIns="313011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endParaRPr lang="zh-CN" altLang="zh-CN" sz="3600">
              <a:solidFill>
                <a:srgbClr val="FFFFFF"/>
              </a:solidFill>
            </a:endParaRPr>
          </a:p>
        </p:txBody>
      </p:sp>
      <p:sp>
        <p:nvSpPr>
          <p:cNvPr id="23" name="任意多边形 22"/>
          <p:cNvSpPr>
            <a:spLocks noChangeArrowheads="1"/>
          </p:cNvSpPr>
          <p:nvPr/>
        </p:nvSpPr>
        <p:spPr bwMode="auto">
          <a:xfrm>
            <a:off x="2108542" y="4647700"/>
            <a:ext cx="1472326" cy="1615697"/>
          </a:xfrm>
          <a:custGeom>
            <a:avLst/>
            <a:gdLst>
              <a:gd name="T0" fmla="*/ 0 w 2008628"/>
              <a:gd name="T1" fmla="*/ 873753 h 1747506"/>
              <a:gd name="T2" fmla="*/ 436877 w 2008628"/>
              <a:gd name="T3" fmla="*/ 0 h 1747506"/>
              <a:gd name="T4" fmla="*/ 1571752 w 2008628"/>
              <a:gd name="T5" fmla="*/ 0 h 1747506"/>
              <a:gd name="T6" fmla="*/ 2008628 w 2008628"/>
              <a:gd name="T7" fmla="*/ 873753 h 1747506"/>
              <a:gd name="T8" fmla="*/ 1571752 w 2008628"/>
              <a:gd name="T9" fmla="*/ 1747506 h 1747506"/>
              <a:gd name="T10" fmla="*/ 436877 w 2008628"/>
              <a:gd name="T11" fmla="*/ 1747506 h 1747506"/>
              <a:gd name="T12" fmla="*/ 0 w 2008628"/>
              <a:gd name="T13" fmla="*/ 873753 h 1747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08628"/>
              <a:gd name="T22" fmla="*/ 0 h 1747506"/>
              <a:gd name="T23" fmla="*/ 2008628 w 2008628"/>
              <a:gd name="T24" fmla="*/ 1747506 h 1747506"/>
              <a:gd name="connsiteX0" fmla="*/ 1004313 w 2008625"/>
              <a:gd name="connsiteY0" fmla="*/ 0 h 1668801"/>
              <a:gd name="connsiteX1" fmla="*/ 2008626 w 2008625"/>
              <a:gd name="connsiteY1" fmla="*/ 380083 h 1668801"/>
              <a:gd name="connsiteX2" fmla="*/ 2008626 w 2008625"/>
              <a:gd name="connsiteY2" fmla="*/ 1367424 h 1668801"/>
              <a:gd name="connsiteX3" fmla="*/ 1004314 w 2008625"/>
              <a:gd name="connsiteY3" fmla="*/ 1668801 h 1668801"/>
              <a:gd name="connsiteX4" fmla="*/ 0 w 2008625"/>
              <a:gd name="connsiteY4" fmla="*/ 1367424 h 1668801"/>
              <a:gd name="connsiteX5" fmla="*/ 0 w 2008625"/>
              <a:gd name="connsiteY5" fmla="*/ 380083 h 1668801"/>
              <a:gd name="connsiteX6" fmla="*/ 1004313 w 2008625"/>
              <a:gd name="connsiteY6" fmla="*/ 0 h 1668801"/>
              <a:gd name="connsiteX0" fmla="*/ 1004313 w 2008626"/>
              <a:gd name="connsiteY0" fmla="*/ 0 h 1668801"/>
              <a:gd name="connsiteX1" fmla="*/ 2008626 w 2008626"/>
              <a:gd name="connsiteY1" fmla="*/ 380083 h 1668801"/>
              <a:gd name="connsiteX2" fmla="*/ 1956648 w 2008626"/>
              <a:gd name="connsiteY2" fmla="*/ 1367424 h 1668801"/>
              <a:gd name="connsiteX3" fmla="*/ 1004314 w 2008626"/>
              <a:gd name="connsiteY3" fmla="*/ 1668801 h 1668801"/>
              <a:gd name="connsiteX4" fmla="*/ 0 w 2008626"/>
              <a:gd name="connsiteY4" fmla="*/ 1367424 h 1668801"/>
              <a:gd name="connsiteX5" fmla="*/ 0 w 2008626"/>
              <a:gd name="connsiteY5" fmla="*/ 380083 h 1668801"/>
              <a:gd name="connsiteX6" fmla="*/ 1004313 w 2008626"/>
              <a:gd name="connsiteY6" fmla="*/ 0 h 166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8626" h="1668801">
                <a:moveTo>
                  <a:pt x="1004313" y="0"/>
                </a:moveTo>
                <a:lnTo>
                  <a:pt x="2008626" y="380083"/>
                </a:lnTo>
                <a:lnTo>
                  <a:pt x="1956648" y="1367424"/>
                </a:lnTo>
                <a:lnTo>
                  <a:pt x="1004314" y="1668801"/>
                </a:lnTo>
                <a:lnTo>
                  <a:pt x="0" y="1367424"/>
                </a:lnTo>
                <a:lnTo>
                  <a:pt x="0" y="380083"/>
                </a:lnTo>
                <a:lnTo>
                  <a:pt x="1004313" y="0"/>
                </a:lnTo>
                <a:close/>
              </a:path>
            </a:pathLst>
          </a:custGeom>
          <a:noFill/>
          <a:ln w="12700" cap="flat" cmpd="sng">
            <a:solidFill>
              <a:srgbClr val="2582C6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94240" tIns="434931" rIns="394240" bIns="434931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endParaRPr lang="zh-CN" altLang="zh-CN" sz="3200">
              <a:solidFill>
                <a:srgbClr val="FFFFFF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956527" y="5346267"/>
            <a:ext cx="5460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</a:rPr>
              <a:t>I suggest </a:t>
            </a:r>
            <a:r>
              <a:rPr lang="en-US" altLang="zh-CN" sz="2800" b="1" u="sng" dirty="0" smtClean="0">
                <a:solidFill>
                  <a:schemeClr val="bg1"/>
                </a:solidFill>
              </a:rPr>
              <a:t>doing it in a different way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.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8075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4" grpId="0"/>
      <p:bldP spid="27" grpId="0"/>
      <p:bldP spid="10" grpId="0"/>
      <p:bldP spid="26" grpId="0"/>
      <p:bldP spid="18" grpId="0"/>
      <p:bldP spid="20" grpId="0"/>
      <p:bldP spid="21" grpId="0" animBg="1"/>
      <p:bldP spid="22" grpId="0" animBg="1"/>
      <p:bldP spid="23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96989" y="6017889"/>
            <a:ext cx="76264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www.1ppt.com/jiaoan/ 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www.1ppt.cn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58685" y="706087"/>
            <a:ext cx="2952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3.</a:t>
            </a:r>
            <a:endParaRPr lang="zh-CN" altLang="en-US" sz="9600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203366" y="935910"/>
            <a:ext cx="9375075" cy="769441"/>
          </a:xfrm>
          <a:prstGeom prst="rect">
            <a:avLst/>
          </a:prstGeom>
          <a:noFill/>
          <a:effectLst>
            <a:outerShdw blurRad="50800" dist="50800" dir="21540000" algn="ctr" rotWithShape="0">
              <a:schemeClr val="bg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动词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-</a:t>
            </a:r>
            <a:r>
              <a:rPr lang="en-US" altLang="zh-CN" sz="4400" b="1" dirty="0" err="1" smtClean="0">
                <a:solidFill>
                  <a:schemeClr val="bg1"/>
                </a:solidFill>
              </a:rPr>
              <a:t>ing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在句中可作哪些句子成分？</a:t>
            </a: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itchFamily="18" charset="0"/>
            </a:endParaRPr>
          </a:p>
        </p:txBody>
      </p:sp>
      <p:sp>
        <p:nvSpPr>
          <p:cNvPr id="12" name="左大括号 11"/>
          <p:cNvSpPr/>
          <p:nvPr/>
        </p:nvSpPr>
        <p:spPr>
          <a:xfrm>
            <a:off x="2719451" y="2660143"/>
            <a:ext cx="166253" cy="379995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968838" y="2470137"/>
            <a:ext cx="3526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u="sng" dirty="0" smtClean="0">
                <a:solidFill>
                  <a:schemeClr val="bg1"/>
                </a:solidFill>
              </a:rPr>
              <a:t>reading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 room, </a:t>
            </a:r>
            <a:r>
              <a:rPr lang="en-US" altLang="zh-CN" sz="2000" b="1" u="sng" dirty="0" smtClean="0">
                <a:solidFill>
                  <a:schemeClr val="bg1"/>
                </a:solidFill>
              </a:rPr>
              <a:t>swimming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 pool 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56961" y="2814524"/>
            <a:ext cx="7018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</a:rPr>
              <a:t>They lived in a house </a:t>
            </a:r>
            <a:r>
              <a:rPr lang="en-US" altLang="zh-CN" sz="2000" b="1" u="sng" dirty="0" smtClean="0">
                <a:solidFill>
                  <a:schemeClr val="bg1"/>
                </a:solidFill>
              </a:rPr>
              <a:t>facing south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. (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相当于一个定语从句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)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309749" y="3954558"/>
            <a:ext cx="9337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zh-CN" sz="2400" b="1" u="sng" dirty="0" smtClean="0">
                <a:solidFill>
                  <a:schemeClr val="bg1"/>
                </a:solidFill>
              </a:rPr>
              <a:t>Seeing those pictures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, she remembered her childhood.</a:t>
            </a:r>
            <a:endParaRPr lang="zh-CN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732813" y="5235513"/>
            <a:ext cx="933796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b="1" dirty="0" smtClean="0">
                <a:solidFill>
                  <a:schemeClr val="bg1"/>
                </a:solidFill>
              </a:rPr>
              <a:t>The boss kept the workers </a:t>
            </a:r>
            <a:r>
              <a:rPr lang="en-US" altLang="zh-CN" sz="2400" b="1" u="sng" dirty="0" smtClean="0">
                <a:solidFill>
                  <a:schemeClr val="bg1"/>
                </a:solidFill>
              </a:rPr>
              <a:t>working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 the whole night.</a:t>
            </a:r>
            <a:endParaRPr lang="zh-CN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17" name="任意多边形 19"/>
          <p:cNvSpPr>
            <a:spLocks noChangeArrowheads="1"/>
          </p:cNvSpPr>
          <p:nvPr/>
        </p:nvSpPr>
        <p:spPr bwMode="auto">
          <a:xfrm>
            <a:off x="925478" y="2107231"/>
            <a:ext cx="1461461" cy="1443510"/>
          </a:xfrm>
          <a:custGeom>
            <a:avLst/>
            <a:gdLst>
              <a:gd name="T0" fmla="*/ 0 w 2008628"/>
              <a:gd name="T1" fmla="*/ 873753 h 1747506"/>
              <a:gd name="T2" fmla="*/ 436877 w 2008628"/>
              <a:gd name="T3" fmla="*/ 0 h 1747506"/>
              <a:gd name="T4" fmla="*/ 1571752 w 2008628"/>
              <a:gd name="T5" fmla="*/ 0 h 1747506"/>
              <a:gd name="T6" fmla="*/ 2008628 w 2008628"/>
              <a:gd name="T7" fmla="*/ 873753 h 1747506"/>
              <a:gd name="T8" fmla="*/ 1571752 w 2008628"/>
              <a:gd name="T9" fmla="*/ 1747506 h 1747506"/>
              <a:gd name="T10" fmla="*/ 436877 w 2008628"/>
              <a:gd name="T11" fmla="*/ 1747506 h 1747506"/>
              <a:gd name="T12" fmla="*/ 0 w 2008628"/>
              <a:gd name="T13" fmla="*/ 873753 h 1747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08628"/>
              <a:gd name="T22" fmla="*/ 0 h 1747506"/>
              <a:gd name="T23" fmla="*/ 2008628 w 2008628"/>
              <a:gd name="T24" fmla="*/ 1747506 h 1747506"/>
              <a:gd name="connsiteX0" fmla="*/ 1108269 w 2112581"/>
              <a:gd name="connsiteY0" fmla="*/ 0 h 1747506"/>
              <a:gd name="connsiteX1" fmla="*/ 2112582 w 2112581"/>
              <a:gd name="connsiteY1" fmla="*/ 380083 h 1747506"/>
              <a:gd name="connsiteX2" fmla="*/ 2112582 w 2112581"/>
              <a:gd name="connsiteY2" fmla="*/ 1367424 h 1747506"/>
              <a:gd name="connsiteX3" fmla="*/ 1108269 w 2112581"/>
              <a:gd name="connsiteY3" fmla="*/ 1747506 h 1747506"/>
              <a:gd name="connsiteX4" fmla="*/ 103956 w 2112581"/>
              <a:gd name="connsiteY4" fmla="*/ 1367424 h 1747506"/>
              <a:gd name="connsiteX5" fmla="*/ 0 w 2112581"/>
              <a:gd name="connsiteY5" fmla="*/ 399759 h 1747506"/>
              <a:gd name="connsiteX6" fmla="*/ 1108269 w 2112581"/>
              <a:gd name="connsiteY6" fmla="*/ 0 h 1747506"/>
              <a:gd name="connsiteX0" fmla="*/ 1108269 w 2112582"/>
              <a:gd name="connsiteY0" fmla="*/ 0 h 1688478"/>
              <a:gd name="connsiteX1" fmla="*/ 2112582 w 2112582"/>
              <a:gd name="connsiteY1" fmla="*/ 380083 h 1688478"/>
              <a:gd name="connsiteX2" fmla="*/ 2112582 w 2112582"/>
              <a:gd name="connsiteY2" fmla="*/ 1367424 h 1688478"/>
              <a:gd name="connsiteX3" fmla="*/ 1160247 w 2112582"/>
              <a:gd name="connsiteY3" fmla="*/ 1688478 h 1688478"/>
              <a:gd name="connsiteX4" fmla="*/ 103956 w 2112582"/>
              <a:gd name="connsiteY4" fmla="*/ 1367424 h 1688478"/>
              <a:gd name="connsiteX5" fmla="*/ 0 w 2112582"/>
              <a:gd name="connsiteY5" fmla="*/ 399759 h 1688478"/>
              <a:gd name="connsiteX6" fmla="*/ 1108269 w 2112582"/>
              <a:gd name="connsiteY6" fmla="*/ 0 h 168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2582" h="1688478">
                <a:moveTo>
                  <a:pt x="1108269" y="0"/>
                </a:moveTo>
                <a:lnTo>
                  <a:pt x="2112582" y="380083"/>
                </a:lnTo>
                <a:lnTo>
                  <a:pt x="2112582" y="1367424"/>
                </a:lnTo>
                <a:lnTo>
                  <a:pt x="1160247" y="1688478"/>
                </a:lnTo>
                <a:lnTo>
                  <a:pt x="103956" y="1367424"/>
                </a:lnTo>
                <a:lnTo>
                  <a:pt x="0" y="399759"/>
                </a:lnTo>
                <a:lnTo>
                  <a:pt x="1108269" y="0"/>
                </a:lnTo>
                <a:close/>
              </a:path>
            </a:pathLst>
          </a:custGeom>
          <a:noFill/>
          <a:ln w="12700" cap="flat" cmpd="sng">
            <a:solidFill>
              <a:srgbClr val="00B05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94240" tIns="434931" rIns="394240" bIns="434931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endParaRPr lang="zh-CN" altLang="zh-CN" sz="3200">
              <a:solidFill>
                <a:srgbClr val="FFFFFF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142390" y="2579334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2400" b="1" dirty="0" smtClean="0">
                <a:solidFill>
                  <a:schemeClr val="bg1"/>
                </a:solidFill>
              </a:rPr>
              <a:t>作定语</a:t>
            </a:r>
          </a:p>
        </p:txBody>
      </p:sp>
      <p:sp>
        <p:nvSpPr>
          <p:cNvPr id="19" name="任意多边形 19"/>
          <p:cNvSpPr>
            <a:spLocks noChangeArrowheads="1"/>
          </p:cNvSpPr>
          <p:nvPr/>
        </p:nvSpPr>
        <p:spPr bwMode="auto">
          <a:xfrm>
            <a:off x="9663729" y="3364033"/>
            <a:ext cx="1461461" cy="1443510"/>
          </a:xfrm>
          <a:custGeom>
            <a:avLst/>
            <a:gdLst>
              <a:gd name="T0" fmla="*/ 0 w 2008628"/>
              <a:gd name="T1" fmla="*/ 873753 h 1747506"/>
              <a:gd name="T2" fmla="*/ 436877 w 2008628"/>
              <a:gd name="T3" fmla="*/ 0 h 1747506"/>
              <a:gd name="T4" fmla="*/ 1571752 w 2008628"/>
              <a:gd name="T5" fmla="*/ 0 h 1747506"/>
              <a:gd name="T6" fmla="*/ 2008628 w 2008628"/>
              <a:gd name="T7" fmla="*/ 873753 h 1747506"/>
              <a:gd name="T8" fmla="*/ 1571752 w 2008628"/>
              <a:gd name="T9" fmla="*/ 1747506 h 1747506"/>
              <a:gd name="T10" fmla="*/ 436877 w 2008628"/>
              <a:gd name="T11" fmla="*/ 1747506 h 1747506"/>
              <a:gd name="T12" fmla="*/ 0 w 2008628"/>
              <a:gd name="T13" fmla="*/ 873753 h 1747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08628"/>
              <a:gd name="T22" fmla="*/ 0 h 1747506"/>
              <a:gd name="T23" fmla="*/ 2008628 w 2008628"/>
              <a:gd name="T24" fmla="*/ 1747506 h 1747506"/>
              <a:gd name="connsiteX0" fmla="*/ 1108269 w 2112581"/>
              <a:gd name="connsiteY0" fmla="*/ 0 h 1747506"/>
              <a:gd name="connsiteX1" fmla="*/ 2112582 w 2112581"/>
              <a:gd name="connsiteY1" fmla="*/ 380083 h 1747506"/>
              <a:gd name="connsiteX2" fmla="*/ 2112582 w 2112581"/>
              <a:gd name="connsiteY2" fmla="*/ 1367424 h 1747506"/>
              <a:gd name="connsiteX3" fmla="*/ 1108269 w 2112581"/>
              <a:gd name="connsiteY3" fmla="*/ 1747506 h 1747506"/>
              <a:gd name="connsiteX4" fmla="*/ 103956 w 2112581"/>
              <a:gd name="connsiteY4" fmla="*/ 1367424 h 1747506"/>
              <a:gd name="connsiteX5" fmla="*/ 0 w 2112581"/>
              <a:gd name="connsiteY5" fmla="*/ 399759 h 1747506"/>
              <a:gd name="connsiteX6" fmla="*/ 1108269 w 2112581"/>
              <a:gd name="connsiteY6" fmla="*/ 0 h 1747506"/>
              <a:gd name="connsiteX0" fmla="*/ 1108269 w 2112582"/>
              <a:gd name="connsiteY0" fmla="*/ 0 h 1688478"/>
              <a:gd name="connsiteX1" fmla="*/ 2112582 w 2112582"/>
              <a:gd name="connsiteY1" fmla="*/ 380083 h 1688478"/>
              <a:gd name="connsiteX2" fmla="*/ 2112582 w 2112582"/>
              <a:gd name="connsiteY2" fmla="*/ 1367424 h 1688478"/>
              <a:gd name="connsiteX3" fmla="*/ 1160247 w 2112582"/>
              <a:gd name="connsiteY3" fmla="*/ 1688478 h 1688478"/>
              <a:gd name="connsiteX4" fmla="*/ 103956 w 2112582"/>
              <a:gd name="connsiteY4" fmla="*/ 1367424 h 1688478"/>
              <a:gd name="connsiteX5" fmla="*/ 0 w 2112582"/>
              <a:gd name="connsiteY5" fmla="*/ 399759 h 1688478"/>
              <a:gd name="connsiteX6" fmla="*/ 1108269 w 2112582"/>
              <a:gd name="connsiteY6" fmla="*/ 0 h 168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2582" h="1688478">
                <a:moveTo>
                  <a:pt x="1108269" y="0"/>
                </a:moveTo>
                <a:lnTo>
                  <a:pt x="2112582" y="380083"/>
                </a:lnTo>
                <a:lnTo>
                  <a:pt x="2112582" y="1367424"/>
                </a:lnTo>
                <a:lnTo>
                  <a:pt x="1160247" y="1688478"/>
                </a:lnTo>
                <a:lnTo>
                  <a:pt x="103956" y="1367424"/>
                </a:lnTo>
                <a:lnTo>
                  <a:pt x="0" y="399759"/>
                </a:lnTo>
                <a:lnTo>
                  <a:pt x="1108269" y="0"/>
                </a:lnTo>
                <a:close/>
              </a:path>
            </a:pathLst>
          </a:custGeom>
          <a:noFill/>
          <a:ln w="12700" cap="flat" cmpd="sng">
            <a:solidFill>
              <a:srgbClr val="7030A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94240" tIns="434931" rIns="394240" bIns="434931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endParaRPr lang="zh-CN" altLang="zh-CN" sz="3200">
              <a:solidFill>
                <a:srgbClr val="FFFFFF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894499" y="3897474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作状语</a:t>
            </a:r>
            <a:endParaRPr lang="zh-CN" altLang="en-US" sz="2400" dirty="0"/>
          </a:p>
        </p:txBody>
      </p:sp>
      <p:sp>
        <p:nvSpPr>
          <p:cNvPr id="21" name="任意多边形 19"/>
          <p:cNvSpPr>
            <a:spLocks noChangeArrowheads="1"/>
          </p:cNvSpPr>
          <p:nvPr/>
        </p:nvSpPr>
        <p:spPr bwMode="auto">
          <a:xfrm>
            <a:off x="1265896" y="4583875"/>
            <a:ext cx="1691061" cy="1563599"/>
          </a:xfrm>
          <a:custGeom>
            <a:avLst/>
            <a:gdLst>
              <a:gd name="T0" fmla="*/ 0 w 2008628"/>
              <a:gd name="T1" fmla="*/ 873753 h 1747506"/>
              <a:gd name="T2" fmla="*/ 436877 w 2008628"/>
              <a:gd name="T3" fmla="*/ 0 h 1747506"/>
              <a:gd name="T4" fmla="*/ 1571752 w 2008628"/>
              <a:gd name="T5" fmla="*/ 0 h 1747506"/>
              <a:gd name="T6" fmla="*/ 2008628 w 2008628"/>
              <a:gd name="T7" fmla="*/ 873753 h 1747506"/>
              <a:gd name="T8" fmla="*/ 1571752 w 2008628"/>
              <a:gd name="T9" fmla="*/ 1747506 h 1747506"/>
              <a:gd name="T10" fmla="*/ 436877 w 2008628"/>
              <a:gd name="T11" fmla="*/ 1747506 h 1747506"/>
              <a:gd name="T12" fmla="*/ 0 w 2008628"/>
              <a:gd name="T13" fmla="*/ 873753 h 1747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08628"/>
              <a:gd name="T22" fmla="*/ 0 h 1747506"/>
              <a:gd name="T23" fmla="*/ 2008628 w 2008628"/>
              <a:gd name="T24" fmla="*/ 1747506 h 1747506"/>
              <a:gd name="connsiteX0" fmla="*/ 1108269 w 2112581"/>
              <a:gd name="connsiteY0" fmla="*/ 0 h 1747506"/>
              <a:gd name="connsiteX1" fmla="*/ 2112582 w 2112581"/>
              <a:gd name="connsiteY1" fmla="*/ 380083 h 1747506"/>
              <a:gd name="connsiteX2" fmla="*/ 2112582 w 2112581"/>
              <a:gd name="connsiteY2" fmla="*/ 1367424 h 1747506"/>
              <a:gd name="connsiteX3" fmla="*/ 1108269 w 2112581"/>
              <a:gd name="connsiteY3" fmla="*/ 1747506 h 1747506"/>
              <a:gd name="connsiteX4" fmla="*/ 103956 w 2112581"/>
              <a:gd name="connsiteY4" fmla="*/ 1367424 h 1747506"/>
              <a:gd name="connsiteX5" fmla="*/ 0 w 2112581"/>
              <a:gd name="connsiteY5" fmla="*/ 399759 h 1747506"/>
              <a:gd name="connsiteX6" fmla="*/ 1108269 w 2112581"/>
              <a:gd name="connsiteY6" fmla="*/ 0 h 1747506"/>
              <a:gd name="connsiteX0" fmla="*/ 1108269 w 2112582"/>
              <a:gd name="connsiteY0" fmla="*/ 0 h 1688478"/>
              <a:gd name="connsiteX1" fmla="*/ 2112582 w 2112582"/>
              <a:gd name="connsiteY1" fmla="*/ 380083 h 1688478"/>
              <a:gd name="connsiteX2" fmla="*/ 2112582 w 2112582"/>
              <a:gd name="connsiteY2" fmla="*/ 1367424 h 1688478"/>
              <a:gd name="connsiteX3" fmla="*/ 1160247 w 2112582"/>
              <a:gd name="connsiteY3" fmla="*/ 1688478 h 1688478"/>
              <a:gd name="connsiteX4" fmla="*/ 103956 w 2112582"/>
              <a:gd name="connsiteY4" fmla="*/ 1367424 h 1688478"/>
              <a:gd name="connsiteX5" fmla="*/ 0 w 2112582"/>
              <a:gd name="connsiteY5" fmla="*/ 399759 h 1688478"/>
              <a:gd name="connsiteX6" fmla="*/ 1108269 w 2112582"/>
              <a:gd name="connsiteY6" fmla="*/ 0 h 168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2582" h="1688478">
                <a:moveTo>
                  <a:pt x="1108269" y="0"/>
                </a:moveTo>
                <a:lnTo>
                  <a:pt x="2112582" y="380083"/>
                </a:lnTo>
                <a:lnTo>
                  <a:pt x="2112582" y="1367424"/>
                </a:lnTo>
                <a:lnTo>
                  <a:pt x="1160247" y="1688478"/>
                </a:lnTo>
                <a:lnTo>
                  <a:pt x="103956" y="1367424"/>
                </a:lnTo>
                <a:lnTo>
                  <a:pt x="0" y="399759"/>
                </a:lnTo>
                <a:lnTo>
                  <a:pt x="1108269" y="0"/>
                </a:lnTo>
                <a:close/>
              </a:path>
            </a:pathLst>
          </a:custGeom>
          <a:noFill/>
          <a:ln w="12700" cap="flat" cmpd="sng">
            <a:solidFill>
              <a:srgbClr val="FF66CC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394240" tIns="434931" rIns="394240" bIns="434931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endParaRPr lang="zh-CN" altLang="zh-CN" sz="3200">
              <a:solidFill>
                <a:srgbClr val="FFFFFF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328128" y="5215637"/>
            <a:ext cx="157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</a:rPr>
              <a:t>作宾语补足语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8075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  <p:bldP spid="13" grpId="0"/>
      <p:bldP spid="14" grpId="0"/>
      <p:bldP spid="15" grpId="0"/>
      <p:bldP spid="16" grpId="1"/>
      <p:bldP spid="17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第一PPT模板网：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1292</Words>
  <Application>Microsoft Office PowerPoint</Application>
  <PresentationFormat>自定义</PresentationFormat>
  <Paragraphs>163</Paragraphs>
  <Slides>12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第一PPT模板网：www.1ppt.com</vt:lpstr>
      <vt:lpstr>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www.1ppt.com</dc:creator>
  <dc:description>第一PPT模板网：www.1ppt.com</dc:description>
  <cp:lastModifiedBy>juyou</cp:lastModifiedBy>
  <cp:revision>75</cp:revision>
  <dcterms:created xsi:type="dcterms:W3CDTF">2015-08-19T07:17:53Z</dcterms:created>
  <dcterms:modified xsi:type="dcterms:W3CDTF">2016-02-24T12:47:13Z</dcterms:modified>
</cp:coreProperties>
</file>