
<file path=[Content_Types].xml><?xml version="1.0" encoding="utf-8"?>
<Types xmlns="http://schemas.openxmlformats.org/package/2006/content-types">
  <Default Extension="jpeg" ContentType="image/jpe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1" r:id="rId3"/>
    <p:sldId id="259" r:id="rId4"/>
    <p:sldId id="318" r:id="rId5"/>
    <p:sldId id="273" r:id="rId6"/>
    <p:sldId id="310" r:id="rId7"/>
    <p:sldId id="319" r:id="rId8"/>
    <p:sldId id="311" r:id="rId9"/>
    <p:sldId id="262" r:id="rId10"/>
    <p:sldId id="293" r:id="rId11"/>
    <p:sldId id="264" r:id="rId13"/>
    <p:sldId id="312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D5D5"/>
    <a:srgbClr val="111111"/>
    <a:srgbClr val="F8F8F8"/>
    <a:srgbClr val="1259A1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-106" y="-86"/>
      </p:cViewPr>
      <p:guideLst>
        <p:guide orient="horz" pos="2206"/>
        <p:guide pos="39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标题幻灯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2442468" y="4033030"/>
            <a:ext cx="5458780" cy="467211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 smtClean="0"/>
              <a:t>单击此处添加您的副标题</a:t>
            </a:r>
            <a:endParaRPr lang="zh-CN" altLang="en-US" dirty="0" smtClean="0"/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2457451" y="1581151"/>
            <a:ext cx="5448300" cy="2317198"/>
          </a:xfrm>
        </p:spPr>
        <p:txBody>
          <a:bodyPr>
            <a:normAutofit/>
          </a:bodyPr>
          <a:lstStyle>
            <a:lvl1pPr algn="l">
              <a:defRPr sz="5400" baseline="0">
                <a:solidFill>
                  <a:schemeClr val="tx1"/>
                </a:solidFill>
                <a:effectLst/>
                <a:latin typeface="+mj-lt"/>
              </a:defRPr>
            </a:lvl1pPr>
          </a:lstStyle>
          <a:p>
            <a:r>
              <a:rPr lang="zh-CN" altLang="en-US" dirty="0" smtClean="0"/>
              <a:t>单击此处添加您的标题文字</a:t>
            </a:r>
            <a:endParaRPr lang="zh-CN" altLang="en-US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48219-42E5-4773-BCBC-1C9105904A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C97B-BE14-424C-BC40-0C6823A40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48219-42E5-4773-BCBC-1C9105904A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C97B-BE14-424C-BC40-0C6823A40756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800" y="363600"/>
            <a:ext cx="10515600" cy="581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 hasCustomPrompt="1"/>
          </p:nvPr>
        </p:nvSpPr>
        <p:spPr>
          <a:xfrm>
            <a:off x="4611600" y="1962000"/>
            <a:ext cx="7088400" cy="4154400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 sz="2400">
                <a:latin typeface="+mn-lt"/>
              </a:defRPr>
            </a:lvl1pPr>
            <a:lvl2pPr marL="357505" indent="0">
              <a:buFont typeface="Wingdings" pitchFamily="2" charset="2"/>
              <a:buNone/>
              <a:defRPr sz="2000">
                <a:latin typeface="+mn-lt"/>
              </a:defRPr>
            </a:lvl2pPr>
            <a:lvl3pPr marL="712470" indent="0">
              <a:buFont typeface="Wingdings" pitchFamily="2" charset="2"/>
              <a:buNone/>
              <a:defRPr sz="1800"/>
            </a:lvl3pPr>
            <a:lvl4pPr marL="992505" indent="0">
              <a:buFont typeface="Wingdings" pitchFamily="2" charset="2"/>
              <a:buNone/>
              <a:defRPr sz="1800"/>
            </a:lvl4pPr>
            <a:lvl5pPr marL="1333500" indent="0">
              <a:buFont typeface="Wingdings" pitchFamily="2" charset="2"/>
              <a:buNone/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48219-42E5-4773-BCBC-1C9105904A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C97B-BE14-424C-BC40-0C6823A40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577600" y="2884719"/>
            <a:ext cx="7290000" cy="770400"/>
          </a:xfrm>
        </p:spPr>
        <p:txBody>
          <a:bodyPr anchor="ctr" anchorCtr="0">
            <a:normAutofit/>
          </a:bodyPr>
          <a:lstStyle>
            <a:lvl1pPr algn="ctr">
              <a:defRPr sz="4400" b="1">
                <a:solidFill>
                  <a:schemeClr val="tx1"/>
                </a:solidFill>
                <a:effectLst/>
                <a:latin typeface="+mj-lt"/>
              </a:defRPr>
            </a:lvl1pPr>
          </a:lstStyle>
          <a:p>
            <a:r>
              <a:rPr lang="zh-CN" altLang="en-US" dirty="0" smtClean="0"/>
              <a:t>此处添加您的标题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48219-42E5-4773-BCBC-1C9105904A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C97B-BE14-424C-BC40-0C6823A40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 hasCustomPrompt="1"/>
          </p:nvPr>
        </p:nvSpPr>
        <p:spPr>
          <a:xfrm>
            <a:off x="4611600" y="1962000"/>
            <a:ext cx="7088400" cy="2059200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 sz="2400">
                <a:latin typeface="+mn-lt"/>
              </a:defRPr>
            </a:lvl1pPr>
            <a:lvl2pPr marL="278130" indent="0" defTabSz="-635">
              <a:buFont typeface="Wingdings" pitchFamily="2" charset="2"/>
              <a:buNone/>
              <a:defRPr sz="2000">
                <a:latin typeface="+mn-lt"/>
              </a:defRPr>
            </a:lvl2pPr>
            <a:lvl3pPr marL="712470" indent="0">
              <a:buFont typeface="Wingdings" pitchFamily="2" charset="2"/>
              <a:buNone/>
              <a:defRPr sz="1800"/>
            </a:lvl3pPr>
            <a:lvl4pPr marL="991870" indent="0">
              <a:buFont typeface="Wingdings" pitchFamily="2" charset="2"/>
              <a:buNone/>
              <a:defRPr sz="1800"/>
            </a:lvl4pPr>
            <a:lvl5pPr marL="1347470" indent="0">
              <a:buFont typeface="Wingdings" pitchFamily="2" charset="2"/>
              <a:buNone/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KSO_BC2"/>
          <p:cNvSpPr>
            <a:spLocks noGrp="1"/>
          </p:cNvSpPr>
          <p:nvPr>
            <p:ph sz="half" idx="2" hasCustomPrompt="1"/>
          </p:nvPr>
        </p:nvSpPr>
        <p:spPr>
          <a:xfrm>
            <a:off x="4611600" y="4150800"/>
            <a:ext cx="7088400" cy="2059200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 sz="2400">
                <a:latin typeface="+mn-lt"/>
              </a:defRPr>
            </a:lvl1pPr>
            <a:lvl2pPr marL="370205" indent="0" defTabSz="-635">
              <a:buFont typeface="Wingdings" pitchFamily="2" charset="2"/>
              <a:buNone/>
              <a:defRPr sz="2000">
                <a:latin typeface="+mn-lt"/>
              </a:defRPr>
            </a:lvl2pPr>
            <a:lvl3pPr marL="712470" indent="0">
              <a:buFont typeface="Wingdings" pitchFamily="2" charset="2"/>
              <a:buNone/>
              <a:defRPr sz="1800"/>
            </a:lvl3pPr>
            <a:lvl4pPr marL="991870" indent="0">
              <a:buFont typeface="Wingdings" pitchFamily="2" charset="2"/>
              <a:buNone/>
              <a:defRPr sz="1800"/>
            </a:lvl4pPr>
            <a:lvl5pPr marL="1347470" indent="0">
              <a:buFont typeface="Wingdings" pitchFamily="2" charset="2"/>
              <a:buNone/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48219-42E5-4773-BCBC-1C9105904A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C97B-BE14-424C-BC40-0C6823A40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838800" y="16933"/>
            <a:ext cx="10785600" cy="774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83" y="1376363"/>
            <a:ext cx="5157787" cy="823912"/>
          </a:xfrm>
        </p:spPr>
        <p:txBody>
          <a:bodyPr anchor="b">
            <a:normAutofit/>
          </a:bodyPr>
          <a:lstStyle>
            <a:lvl1pPr marL="0" indent="0" algn="l">
              <a:buNone/>
              <a:defRPr sz="2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KSO_BC1"/>
          <p:cNvSpPr>
            <a:spLocks noGrp="1"/>
          </p:cNvSpPr>
          <p:nvPr>
            <p:ph sz="half" idx="2" hasCustomPrompt="1"/>
          </p:nvPr>
        </p:nvSpPr>
        <p:spPr>
          <a:xfrm>
            <a:off x="838183" y="2200275"/>
            <a:ext cx="5157787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7" y="1376363"/>
            <a:ext cx="5183188" cy="823912"/>
          </a:xfrm>
        </p:spPr>
        <p:txBody>
          <a:bodyPr anchor="b">
            <a:normAutofit/>
          </a:bodyPr>
          <a:lstStyle>
            <a:lvl1pPr marL="0" indent="0" algn="l">
              <a:buNone/>
              <a:defRPr sz="2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6" name="KSO_BC2"/>
          <p:cNvSpPr>
            <a:spLocks noGrp="1"/>
          </p:cNvSpPr>
          <p:nvPr>
            <p:ph sz="quarter" idx="4" hasCustomPrompt="1"/>
          </p:nvPr>
        </p:nvSpPr>
        <p:spPr>
          <a:xfrm>
            <a:off x="6170597" y="2200275"/>
            <a:ext cx="5183188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48219-42E5-4773-BCBC-1C9105904A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C97B-BE14-424C-BC40-0C6823A40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hasCustomPrompt="1"/>
          </p:nvPr>
        </p:nvSpPr>
        <p:spPr>
          <a:xfrm>
            <a:off x="2458800" y="1580400"/>
            <a:ext cx="5446800" cy="2318400"/>
          </a:xfrm>
        </p:spPr>
        <p:txBody>
          <a:bodyPr>
            <a:noAutofit/>
          </a:bodyPr>
          <a:lstStyle>
            <a:lvl1pPr>
              <a:defRPr sz="7200">
                <a:latin typeface="+mj-lt"/>
              </a:defRPr>
            </a:lvl1pPr>
          </a:lstStyle>
          <a:p>
            <a:r>
              <a:rPr lang="zh-CN" altLang="en-US" dirty="0" smtClean="0"/>
              <a:t>编辑标题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48219-42E5-4773-BCBC-1C9105904A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C97B-BE14-424C-BC40-0C6823A40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48219-42E5-4773-BCBC-1C9105904A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C97B-BE14-424C-BC40-0C6823A40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838800" y="457200"/>
            <a:ext cx="4165200" cy="1602000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pic" idx="1"/>
          </p:nvPr>
        </p:nvSpPr>
        <p:spPr>
          <a:xfrm>
            <a:off x="5184000" y="457199"/>
            <a:ext cx="6170400" cy="540360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838800" y="2059200"/>
            <a:ext cx="4165200" cy="3812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48219-42E5-4773-BCBC-1C9105904A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C97B-BE14-424C-BC40-0C6823A40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&#10;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0" y="365127"/>
            <a:ext cx="1182511" cy="5811839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1" y="365127"/>
            <a:ext cx="9165368" cy="5811839"/>
          </a:xfrm>
        </p:spPr>
        <p:txBody>
          <a:bodyPr vert="eaVer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48219-42E5-4773-BCBC-1C9105904A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7C97B-BE14-424C-BC40-0C6823A40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4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838200" y="0"/>
            <a:ext cx="10785830" cy="7747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8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EC948219-42E5-4773-BCBC-1C9105904A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8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800"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3747C97B-BE14-424C-BC40-0C6823A40756}" type="slidenum">
              <a:rPr lang="zh-CN" altLang="en-US" smtClean="0"/>
            </a:fld>
            <a:endParaRPr lang="zh-CN" altLang="en-US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838200" y="1041401"/>
            <a:ext cx="10785830" cy="5032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0" i="0" kern="1200" baseline="0">
          <a:solidFill>
            <a:srgbClr val="FFFFFF"/>
          </a:solidFill>
          <a:effectLst/>
          <a:latin typeface="+mj-ea"/>
          <a:ea typeface="+mj-ea"/>
          <a:cs typeface="+mj-cs"/>
        </a:defRPr>
      </a:lvl1pPr>
    </p:titleStyle>
    <p:bodyStyle>
      <a:lvl1pPr marL="267970" indent="-267970" algn="just" defTabSz="685800" rtl="0" eaLnBrk="1" latinLnBrk="0" hangingPunct="1">
        <a:lnSpc>
          <a:spcPct val="120000"/>
        </a:lnSpc>
        <a:spcBef>
          <a:spcPts val="1350"/>
        </a:spcBef>
        <a:spcAft>
          <a:spcPts val="0"/>
        </a:spcAft>
        <a:buClr>
          <a:schemeClr val="accent1"/>
        </a:buClr>
        <a:buSzPct val="80000"/>
        <a:buFont typeface="Wingdings" pitchFamily="2" charset="2"/>
        <a:buChar char=""/>
        <a:defRPr sz="2400" kern="1200" baseline="0">
          <a:solidFill>
            <a:schemeClr val="accent1"/>
          </a:solidFill>
          <a:latin typeface="+mj-ea"/>
          <a:ea typeface="+mj-ea"/>
          <a:cs typeface="+mn-cs"/>
        </a:defRPr>
      </a:lvl1pPr>
      <a:lvl2pPr marL="621030" indent="-263525" algn="just" defTabSz="685800" rtl="0" eaLnBrk="1" latinLnBrk="0" hangingPunct="1">
        <a:lnSpc>
          <a:spcPct val="120000"/>
        </a:lnSpc>
        <a:spcBef>
          <a:spcPts val="0"/>
        </a:spcBef>
        <a:spcAft>
          <a:spcPts val="450"/>
        </a:spcAft>
        <a:buClr>
          <a:schemeClr val="accent1"/>
        </a:buClr>
        <a:buSzPct val="80000"/>
        <a:buFont typeface="Wingdings" pitchFamily="2" charset="2"/>
        <a:buChar char=""/>
        <a:defRPr sz="2000" kern="1200" baseline="0">
          <a:solidFill>
            <a:schemeClr val="accent1"/>
          </a:solidFill>
          <a:latin typeface="+mn-ea"/>
          <a:ea typeface="+mn-ea"/>
          <a:cs typeface="+mn-cs"/>
        </a:defRPr>
      </a:lvl2pPr>
      <a:lvl3pPr marL="898525" indent="-186055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SzPct val="80000"/>
        <a:buFont typeface="Wingdings" pitchFamily="2" charset="2"/>
        <a:buChar char="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200150" indent="-20828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SzPct val="80000"/>
        <a:buFont typeface="Wingdings" pitchFamily="2" charset="2"/>
        <a:buChar char="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441450" indent="-9398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SzPct val="80000"/>
        <a:buFont typeface="Wingdings" pitchFamily="2" charset="2"/>
        <a:buChar char="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8.xml"/><Relationship Id="rId2" Type="http://schemas.openxmlformats.org/officeDocument/2006/relationships/image" Target="../media/image13.jpeg"/><Relationship Id="rId1" Type="http://schemas.openxmlformats.org/officeDocument/2006/relationships/tags" Target="../tags/tag2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image" Target="../media/image5.emf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8.xml"/><Relationship Id="rId7" Type="http://schemas.openxmlformats.org/officeDocument/2006/relationships/image" Target="../media/image11.jpeg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.xml"/><Relationship Id="rId3" Type="http://schemas.openxmlformats.org/officeDocument/2006/relationships/tags" Target="../tags/tag10.xml"/><Relationship Id="rId2" Type="http://schemas.openxmlformats.org/officeDocument/2006/relationships/image" Target="../media/image5.emf"/><Relationship Id="rId1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0" Type="http://schemas.openxmlformats.org/officeDocument/2006/relationships/slideLayout" Target="../slideLayouts/slideLayout8.xml"/><Relationship Id="rId1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 idx="4294967295"/>
            <p:custDataLst>
              <p:tags r:id="rId1"/>
            </p:custDataLst>
          </p:nvPr>
        </p:nvSpPr>
        <p:spPr>
          <a:xfrm>
            <a:off x="0" y="1461248"/>
            <a:ext cx="12176760" cy="3281082"/>
          </a:xfrm>
          <a:solidFill>
            <a:srgbClr val="1259A1">
              <a:alpha val="37000"/>
            </a:srgb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zh-CN" altLang="en-US" sz="4400" dirty="0" smtClean="0">
                <a:latin typeface="微软雅黑" charset="0"/>
                <a:ea typeface="微软雅黑" charset="0"/>
                <a:cs typeface="Arial" pitchFamily="34" charset="0"/>
              </a:rPr>
              <a:t>Unit 2  Poems</a:t>
            </a:r>
            <a:br>
              <a:rPr lang="en-US" altLang="zh-CN" sz="4400" dirty="0" smtClean="0">
                <a:latin typeface="微软雅黑" charset="0"/>
                <a:ea typeface="微软雅黑" charset="0"/>
                <a:cs typeface="Arial" pitchFamily="34" charset="0"/>
              </a:rPr>
            </a:br>
            <a:endParaRPr lang="zh-CN" altLang="en-US" sz="4400" dirty="0" smtClean="0">
              <a:latin typeface="微软雅黑" charset="0"/>
              <a:ea typeface="微软雅黑" charset="0"/>
              <a:cs typeface="Arial" pitchFamily="34" charset="0"/>
            </a:endParaRPr>
          </a:p>
          <a:p>
            <a:pPr algn="ctr"/>
            <a:r>
              <a:rPr lang="en-US" altLang="zh-CN" sz="4000" b="1" dirty="0" smtClean="0">
                <a:latin typeface="微软雅黑" charset="0"/>
                <a:ea typeface="微软雅黑" charset="0"/>
                <a:cs typeface="Arial" pitchFamily="34" charset="0"/>
              </a:rPr>
              <a:t>Reading  </a:t>
            </a:r>
            <a:r>
              <a:rPr lang="en-US" altLang="zh-CN" sz="4000" b="1" dirty="0" smtClean="0"/>
              <a:t>A Few Simple </a:t>
            </a:r>
            <a:r>
              <a:rPr lang="en-US" altLang="zh-CN" sz="4000" b="1" dirty="0" smtClean="0">
                <a:solidFill>
                  <a:srgbClr val="FF0000"/>
                </a:solidFill>
              </a:rPr>
              <a:t>Forms</a:t>
            </a:r>
            <a:r>
              <a:rPr lang="en-US" altLang="zh-CN" sz="4000" b="1" dirty="0" smtClean="0"/>
              <a:t> of English </a:t>
            </a:r>
            <a:r>
              <a:rPr lang="en-US" altLang="zh-CN" sz="4000" b="1" dirty="0" smtClean="0">
                <a:solidFill>
                  <a:srgbClr val="FF0000"/>
                </a:solidFill>
              </a:rPr>
              <a:t>Poems</a:t>
            </a:r>
            <a:br>
              <a:rPr lang="en-US" altLang="zh-CN" sz="4000" b="1" dirty="0" smtClean="0">
                <a:solidFill>
                  <a:srgbClr val="FF0000"/>
                </a:solidFill>
              </a:rPr>
            </a:br>
            <a:br>
              <a:rPr lang="en-US" altLang="zh-CN" sz="4000" b="1" dirty="0" smtClean="0">
                <a:solidFill>
                  <a:srgbClr val="FF0000"/>
                </a:solidFill>
              </a:rPr>
            </a:br>
            <a:r>
              <a:rPr lang="en-US" altLang="zh-CN" sz="4000" b="1" dirty="0" smtClean="0">
                <a:solidFill>
                  <a:schemeClr val="tx1"/>
                </a:solidFill>
              </a:rPr>
              <a:t>the </a:t>
            </a:r>
            <a:r>
              <a:rPr lang="en-US" altLang="zh-CN" sz="4000" b="1" dirty="0" smtClean="0">
                <a:solidFill>
                  <a:srgbClr val="FF0000"/>
                </a:solidFill>
              </a:rPr>
              <a:t>first </a:t>
            </a:r>
            <a:r>
              <a:rPr lang="en-US" altLang="zh-CN" sz="4000" b="1" dirty="0" smtClean="0">
                <a:solidFill>
                  <a:schemeClr val="tx1"/>
                </a:solidFill>
              </a:rPr>
              <a:t>paragraph</a:t>
            </a:r>
            <a:r>
              <a:rPr lang="en-US" altLang="zh-CN" sz="4000" b="1" dirty="0" smtClean="0">
                <a:solidFill>
                  <a:srgbClr val="FF0000"/>
                </a:solidFill>
              </a:rPr>
              <a:t> </a:t>
            </a:r>
            <a:br>
              <a:rPr lang="zh-CN" altLang="zh-CN" sz="4000" b="1" dirty="0" smtClean="0">
                <a:solidFill>
                  <a:srgbClr val="FF0000"/>
                </a:solidFill>
              </a:rPr>
            </a:br>
            <a:endParaRPr lang="zh-CN" altLang="en-US" sz="4000" b="1" dirty="0" smtClean="0">
              <a:latin typeface="微软雅黑" charset="0"/>
              <a:ea typeface="微软雅黑" charset="0"/>
            </a:endParaRPr>
          </a:p>
        </p:txBody>
      </p:sp>
      <p:sp>
        <p:nvSpPr>
          <p:cNvPr id="7" name="副标题 6"/>
          <p:cNvSpPr>
            <a:spLocks noGrp="1"/>
          </p:cNvSpPr>
          <p:nvPr>
            <p:ph type="subTitle" idx="4294967295"/>
            <p:custDataLst>
              <p:tags r:id="rId2"/>
            </p:custDataLst>
          </p:nvPr>
        </p:nvSpPr>
        <p:spPr>
          <a:xfrm>
            <a:off x="8046720" y="5053965"/>
            <a:ext cx="5459095" cy="46736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/>
              <a:t>制作人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5525135" y="5182870"/>
            <a:ext cx="6576060" cy="15163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b="1" dirty="0" smtClean="0">
                <a:latin typeface="Arial" pitchFamily="34" charset="0"/>
                <a:ea typeface="微软雅黑" pitchFamily="34" charset="-122"/>
              </a:rPr>
              <a:t>人教版高中英语</a:t>
            </a:r>
            <a:r>
              <a:rPr lang="en-US" altLang="zh-CN" sz="2400" b="1" dirty="0" smtClean="0">
                <a:latin typeface="Arial" pitchFamily="34" charset="0"/>
                <a:ea typeface="微软雅黑" pitchFamily="34" charset="-122"/>
              </a:rPr>
              <a:t>B6U2 Poems</a:t>
            </a:r>
            <a:endParaRPr lang="en-US" altLang="zh-CN" sz="2400" b="1" dirty="0" smtClean="0">
              <a:latin typeface="Arial" pitchFamily="34" charset="0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 smtClean="0">
                <a:latin typeface="Arial" pitchFamily="34" charset="0"/>
                <a:ea typeface="微软雅黑" pitchFamily="34" charset="-122"/>
              </a:rPr>
              <a:t>河源市龙川一中 邱丽英老师</a:t>
            </a:r>
            <a:endParaRPr lang="zh-CN" altLang="en-US" sz="2400" b="1" dirty="0" smtClean="0">
              <a:latin typeface="Arial" pitchFamily="34" charset="0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 smtClean="0">
                <a:latin typeface="Arial" pitchFamily="34" charset="0"/>
                <a:ea typeface="微软雅黑" pitchFamily="34" charset="-122"/>
              </a:rPr>
              <a:t>华南师范大学外国语言文化学院 陈淑娴杜紫清</a:t>
            </a:r>
            <a:endParaRPr lang="zh-CN" altLang="en-US" sz="2400" b="1" dirty="0" smtClean="0">
              <a:latin typeface="Arial" pitchFamily="34" charset="0"/>
              <a:ea typeface="微软雅黑" pitchFamily="34" charset="-122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838200" y="58800"/>
            <a:ext cx="10515600" cy="6651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pPr eaLnBrk="1" hangingPunct="1"/>
            <a:r>
              <a:rPr lang="en-US" altLang="zh-CN" dirty="0" smtClean="0"/>
              <a:t>写作句型仿写</a:t>
            </a:r>
            <a:endParaRPr dirty="0"/>
          </a:p>
        </p:txBody>
      </p:sp>
      <p:sp>
        <p:nvSpPr>
          <p:cNvPr id="3" name="矩形 2"/>
          <p:cNvSpPr/>
          <p:nvPr/>
        </p:nvSpPr>
        <p:spPr>
          <a:xfrm>
            <a:off x="396618" y="1740876"/>
            <a:ext cx="11588400" cy="490695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zh-CN" altLang="en-US" sz="3600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软雅黑" charset="0"/>
              <a:ea typeface="微软雅黑" charset="0"/>
              <a:sym typeface="+mn-ea"/>
            </a:endParaRPr>
          </a:p>
          <a:p>
            <a:pPr algn="l"/>
            <a:endParaRPr lang="zh-CN" altLang="en-US" sz="3600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软雅黑" charset="0"/>
              <a:ea typeface="微软雅黑" charset="0"/>
              <a:sym typeface="+mn-ea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325145" y="1603255"/>
            <a:ext cx="11205551" cy="4912816"/>
            <a:chOff x="440" y="-1085"/>
            <a:chExt cx="17289" cy="7760"/>
          </a:xfrm>
        </p:grpSpPr>
        <p:sp>
          <p:nvSpPr>
            <p:cNvPr id="14" name="Rectangle 9"/>
            <p:cNvSpPr/>
            <p:nvPr/>
          </p:nvSpPr>
          <p:spPr>
            <a:xfrm>
              <a:off x="440" y="-490"/>
              <a:ext cx="11816" cy="3354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ctr">
              <a:spAutoFit/>
            </a:bodyPr>
            <a:lstStyle/>
            <a:p>
              <a:pPr indent="268605" eaLnBrk="0" hangingPunct="0"/>
              <a:r>
                <a:rPr sz="4400" b="1" dirty="0" smtClean="0">
                  <a:ln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软雅黑" charset="0"/>
                  <a:ea typeface="微软雅黑" charset="0"/>
                </a:rPr>
                <a:t>例句</a:t>
              </a:r>
              <a:r>
                <a:rPr lang="en-US" sz="4400" b="1" dirty="0" smtClean="0">
                  <a:ln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软雅黑" charset="0"/>
                  <a:ea typeface="微软雅黑" charset="0"/>
                </a:rPr>
                <a:t> </a:t>
              </a:r>
              <a:r>
                <a:rPr lang="zh-CN" altLang="en-US" sz="4400" b="1" dirty="0" smtClean="0">
                  <a:ln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国庆节期间</a:t>
              </a:r>
              <a:r>
                <a:rPr lang="en-US" altLang="zh-CN" sz="4400" b="1" dirty="0" smtClean="0">
                  <a:ln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, </a:t>
              </a:r>
              <a:r>
                <a:rPr lang="zh-CN" altLang="en-US" sz="4400" b="1" dirty="0" smtClean="0">
                  <a:ln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一些人出行旅游</a:t>
              </a:r>
              <a:r>
                <a:rPr lang="en-US" altLang="zh-CN" sz="4400" b="1" dirty="0" smtClean="0">
                  <a:ln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, </a:t>
              </a:r>
              <a:r>
                <a:rPr lang="zh-CN" altLang="en-US" sz="4400" b="1" dirty="0" smtClean="0">
                  <a:ln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另一些人则呆在家里。</a:t>
              </a:r>
              <a:endParaRPr lang="zh-CN" altLang="en-US" sz="44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charset="0"/>
                <a:ea typeface="微软雅黑" charset="0"/>
              </a:endParaRPr>
            </a:p>
            <a:p>
              <a:pPr lvl="0" indent="268605" eaLnBrk="0" hangingPunct="0"/>
              <a:endParaRPr sz="4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charset="0"/>
                <a:ea typeface="微软雅黑" charset="0"/>
              </a:endParaRPr>
            </a:p>
          </p:txBody>
        </p:sp>
        <p:pic>
          <p:nvPicPr>
            <p:cNvPr id="21" name="图片 20" descr="8496048-People-dancing-singing-and-playing-musical-instruments-Musician--Stock-Photo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262" y="-1085"/>
              <a:ext cx="5467" cy="7760"/>
            </a:xfrm>
            <a:prstGeom prst="rect">
              <a:avLst/>
            </a:prstGeom>
          </p:spPr>
        </p:pic>
      </p:grpSp>
      <p:sp>
        <p:nvSpPr>
          <p:cNvPr id="5" name="文本框 4"/>
          <p:cNvSpPr txBox="1"/>
          <p:nvPr/>
        </p:nvSpPr>
        <p:spPr>
          <a:xfrm>
            <a:off x="261620" y="830580"/>
            <a:ext cx="10391775" cy="808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hangingPunct="0"/>
            <a:r>
              <a:rPr lang="en-US" altLang="zh-CN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ea typeface="宋体" pitchFamily="2" charset="-122"/>
                <a:sym typeface="+mn-ea"/>
              </a:rPr>
              <a:t>2. Some...; others... </a:t>
            </a:r>
            <a:r>
              <a:rPr lang="zh-CN" alt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微软雅黑" charset="0"/>
                <a:ea typeface="微软雅黑" charset="0"/>
                <a:sym typeface="+mn-ea"/>
              </a:rPr>
              <a:t>有些</a:t>
            </a:r>
            <a:r>
              <a:rPr lang="en-US" altLang="zh-CN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微软雅黑" charset="0"/>
                <a:ea typeface="微软雅黑" charset="0"/>
                <a:sym typeface="+mn-ea"/>
              </a:rPr>
              <a:t>……; </a:t>
            </a:r>
            <a:r>
              <a:rPr lang="zh-CN" alt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微软雅黑" charset="0"/>
                <a:ea typeface="微软雅黑" charset="0"/>
                <a:sym typeface="+mn-ea"/>
              </a:rPr>
              <a:t>有些</a:t>
            </a:r>
            <a:r>
              <a:rPr lang="en-US" altLang="zh-CN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微软雅黑" charset="0"/>
                <a:ea typeface="微软雅黑" charset="0"/>
                <a:sym typeface="+mn-ea"/>
              </a:rPr>
              <a:t>……</a:t>
            </a:r>
            <a:endParaRPr lang="zh-CN" altLang="en-US" sz="4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latin typeface="微软雅黑" charset="0"/>
              <a:ea typeface="微软雅黑" charset="0"/>
              <a:sym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8409" y="3587262"/>
            <a:ext cx="739433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6700">
              <a:lnSpc>
                <a:spcPct val="115000"/>
              </a:lnSpc>
            </a:pPr>
            <a:r>
              <a:rPr lang="en-US" altLang="zh-CN" sz="40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During the National Day, _________________________; _________ prefer to ______________.</a:t>
            </a:r>
            <a:endParaRPr lang="en-US" altLang="zh-CN" sz="4000" b="1" dirty="0" smtClean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33045" y="4202723"/>
            <a:ext cx="6019597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  <a:ea typeface="EU-DY" pitchFamily="65" charset="-122"/>
              </a:rPr>
              <a:t>some go on a journey</a:t>
            </a:r>
            <a:endParaRPr lang="en-US" altLang="zh-CN" sz="4400" b="1" dirty="0">
              <a:solidFill>
                <a:srgbClr val="FF0000"/>
              </a:solidFill>
              <a:ea typeface="EU-DY" pitchFamily="65" charset="-122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609600" y="4926623"/>
            <a:ext cx="2068195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800" b="1" dirty="0">
                <a:solidFill>
                  <a:srgbClr val="FF0000"/>
                </a:solidFill>
                <a:ea typeface="EU-DY" pitchFamily="65" charset="-122"/>
              </a:rPr>
              <a:t>others</a:t>
            </a:r>
            <a:endParaRPr lang="en-US" altLang="zh-CN" sz="4800" b="1" dirty="0">
              <a:solidFill>
                <a:srgbClr val="FF0000"/>
              </a:solidFill>
              <a:ea typeface="EU-DY" pitchFamily="65" charset="-122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583223" y="5653455"/>
            <a:ext cx="3793026" cy="13234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  <a:ea typeface="EU-DY" pitchFamily="65" charset="-122"/>
              </a:rPr>
              <a:t>stay at home </a:t>
            </a:r>
            <a:endParaRPr lang="en-US" altLang="zh-CN" sz="4400" b="1" dirty="0" smtClean="0">
              <a:solidFill>
                <a:srgbClr val="FF0000"/>
              </a:solidFill>
              <a:ea typeface="EU-DY" pitchFamily="65" charset="-122"/>
            </a:endParaRPr>
          </a:p>
          <a:p>
            <a:endParaRPr lang="en-US" altLang="zh-CN" sz="3600" b="1" dirty="0">
              <a:solidFill>
                <a:srgbClr val="0000FF"/>
              </a:solidFill>
              <a:ea typeface="EU-DY" pitchFamily="65" charset="-122"/>
            </a:endParaRP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800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Thank you.</a:t>
            </a:r>
            <a:endParaRPr lang="en-US" altLang="zh-CN" sz="800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图片 8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0563"/>
            <a:ext cx="4330700" cy="376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矩形 7"/>
          <p:cNvSpPr/>
          <p:nvPr/>
        </p:nvSpPr>
        <p:spPr>
          <a:xfrm>
            <a:off x="341194" y="1037229"/>
            <a:ext cx="11586949" cy="5078313"/>
          </a:xfrm>
          <a:prstGeom prst="rect">
            <a:avLst/>
          </a:prstGeom>
          <a:solidFill>
            <a:srgbClr val="F8F8F8">
              <a:alpha val="89000"/>
            </a:srgbClr>
          </a:solidFill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0" hangingPunct="0">
              <a:lnSpc>
                <a:spcPct val="150000"/>
              </a:lnSpc>
            </a:pPr>
            <a:r>
              <a:rPr lang="en-US" altLang="zh-CN" sz="36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There are various reasons why people write poetry. Some poems tell a story or describe something in a way that will give the reader a strong impression. Others try to convey certain emotions. Poets use many different forms of poetry to express themselves. In this text, however, we will look at a few of the simple forms.</a:t>
            </a:r>
            <a:endParaRPr lang="en-US" altLang="zh-CN" sz="3600" dirty="0"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椭圆 48"/>
          <p:cNvSpPr/>
          <p:nvPr/>
        </p:nvSpPr>
        <p:spPr>
          <a:xfrm>
            <a:off x="10598196" y="210061"/>
            <a:ext cx="1064526" cy="106426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27000"/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4000" dirty="0" smtClean="0">
                <a:solidFill>
                  <a:schemeClr val="tx1"/>
                </a:solidFill>
                <a:latin typeface="Agency FB" pitchFamily="34" charset="0"/>
              </a:rPr>
              <a:t>35</a:t>
            </a:r>
            <a:endParaRPr lang="en-US" altLang="zh-CN" sz="4000" dirty="0" smtClean="0">
              <a:solidFill>
                <a:schemeClr val="tx1"/>
              </a:solidFill>
              <a:latin typeface="Agency FB" pitchFamily="34" charset="0"/>
            </a:endParaRPr>
          </a:p>
        </p:txBody>
      </p:sp>
      <p:sp>
        <p:nvSpPr>
          <p:cNvPr id="50" name="标题 49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838200" y="15240"/>
            <a:ext cx="10785830" cy="774700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阅读</a:t>
            </a:r>
            <a:r>
              <a:rPr lang="zh-CN" altLang="en-US" dirty="0" smtClean="0"/>
              <a:t>文章第一段</a:t>
            </a:r>
            <a:r>
              <a:rPr lang="en-US" altLang="zh-CN" dirty="0" smtClean="0"/>
              <a:t>并找出文中词块</a:t>
            </a:r>
            <a:endParaRPr dirty="0"/>
          </a:p>
        </p:txBody>
      </p:sp>
    </p:spTree>
    <p:custDataLst>
      <p:tags r:id="rId4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" dur="35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3498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2" animBg="1"/>
      <p:bldP spid="49" grpId="3" bldLvl="0" animBg="1"/>
      <p:bldP spid="49" grpId="4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40469" y="1036585"/>
            <a:ext cx="11588400" cy="5079600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4"/>
          <p:cNvSpPr txBox="1"/>
          <p:nvPr>
            <p:custDataLst>
              <p:tags r:id="rId1"/>
            </p:custDataLst>
          </p:nvPr>
        </p:nvSpPr>
        <p:spPr>
          <a:xfrm>
            <a:off x="173990" y="-42545"/>
            <a:ext cx="11078210" cy="98615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defTabSz="914400" eaLnBrk="1" latinLnBrk="0" hangingPunct="1">
              <a:lnSpc>
                <a:spcPct val="90000"/>
              </a:lnSpc>
              <a:buNone/>
              <a:defRPr sz="2800">
                <a:solidFill>
                  <a:srgbClr val="F8F8F8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1" hangingPunct="1"/>
            <a:r>
              <a:rPr lang="en-US" sz="440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微软雅黑" charset="0"/>
                <a:ea typeface="微软雅黑" charset="0"/>
              </a:rPr>
              <a:t> </a:t>
            </a:r>
            <a:r>
              <a:rPr lang="en-US" sz="44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微软雅黑" charset="0"/>
                <a:ea typeface="微软雅黑" charset="0"/>
              </a:rPr>
              <a:t>Lexical Chunk</a:t>
            </a:r>
            <a:r>
              <a:rPr lang="en-US" sz="4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effectLst/>
                <a:latin typeface="微软雅黑" charset="0"/>
                <a:ea typeface="微软雅黑" charset="0"/>
              </a:rPr>
              <a:t>s</a:t>
            </a:r>
            <a:endParaRPr lang="en-US" sz="44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  <a:effectLst/>
              <a:latin typeface="微软雅黑" charset="0"/>
              <a:ea typeface="微软雅黑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9524" y="1518247"/>
            <a:ext cx="7054983" cy="6400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dirty="0"/>
              <a:t>There are various reasons why</a:t>
            </a:r>
            <a:endParaRPr lang="zh-CN" altLang="en-US" sz="3600" dirty="0"/>
          </a:p>
        </p:txBody>
      </p:sp>
      <p:sp>
        <p:nvSpPr>
          <p:cNvPr id="4" name="文本框 3"/>
          <p:cNvSpPr txBox="1"/>
          <p:nvPr/>
        </p:nvSpPr>
        <p:spPr>
          <a:xfrm>
            <a:off x="6911204" y="1518247"/>
            <a:ext cx="5900709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dirty="0">
                <a:latin typeface="微软雅黑" charset="0"/>
                <a:ea typeface="微软雅黑" charset="0"/>
              </a:rPr>
              <a:t>有各种各样的.......理由</a:t>
            </a:r>
            <a:endParaRPr lang="zh-CN" altLang="en-US" sz="3600" dirty="0">
              <a:latin typeface="微软雅黑" charset="0"/>
              <a:ea typeface="微软雅黑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69524" y="2200773"/>
            <a:ext cx="6067788" cy="644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dirty="0"/>
              <a:t>in a way that</a:t>
            </a:r>
            <a:endParaRPr lang="zh-CN" altLang="en-US" sz="3600" dirty="0"/>
          </a:p>
        </p:txBody>
      </p:sp>
      <p:sp>
        <p:nvSpPr>
          <p:cNvPr id="6" name="文本框 5"/>
          <p:cNvSpPr txBox="1"/>
          <p:nvPr/>
        </p:nvSpPr>
        <p:spPr>
          <a:xfrm>
            <a:off x="6911204" y="2200773"/>
            <a:ext cx="5232400" cy="6457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>
                <a:latin typeface="微软雅黑" charset="0"/>
                <a:ea typeface="微软雅黑" charset="0"/>
              </a:rPr>
              <a:t>以......的方式</a:t>
            </a:r>
            <a:endParaRPr lang="zh-CN" altLang="en-US" sz="3600">
              <a:latin typeface="微软雅黑" charset="0"/>
              <a:ea typeface="微软雅黑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69524" y="2881493"/>
            <a:ext cx="6067788" cy="6457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dirty="0"/>
              <a:t>a strong impression</a:t>
            </a:r>
            <a:endParaRPr lang="zh-CN" altLang="en-US" sz="3600" dirty="0"/>
          </a:p>
        </p:txBody>
      </p:sp>
      <p:sp>
        <p:nvSpPr>
          <p:cNvPr id="8" name="文本框 7"/>
          <p:cNvSpPr txBox="1"/>
          <p:nvPr/>
        </p:nvSpPr>
        <p:spPr>
          <a:xfrm>
            <a:off x="6911204" y="2881493"/>
            <a:ext cx="5920472" cy="6457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>
                <a:latin typeface="微软雅黑" charset="0"/>
                <a:ea typeface="微软雅黑" charset="0"/>
              </a:rPr>
              <a:t>强烈印象</a:t>
            </a:r>
            <a:endParaRPr lang="zh-CN" altLang="en-US" sz="3600">
              <a:latin typeface="微软雅黑" charset="0"/>
              <a:ea typeface="微软雅黑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69524" y="3563483"/>
            <a:ext cx="6067788" cy="6457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dirty="0"/>
              <a:t>convey certain emotions</a:t>
            </a:r>
            <a:endParaRPr lang="zh-CN" altLang="en-US" sz="3600" dirty="0"/>
          </a:p>
        </p:txBody>
      </p:sp>
      <p:sp>
        <p:nvSpPr>
          <p:cNvPr id="10" name="文本框 9"/>
          <p:cNvSpPr txBox="1"/>
          <p:nvPr/>
        </p:nvSpPr>
        <p:spPr>
          <a:xfrm>
            <a:off x="6911204" y="3563483"/>
            <a:ext cx="5770462" cy="6457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>
                <a:latin typeface="微软雅黑" charset="0"/>
                <a:ea typeface="微软雅黑" charset="0"/>
              </a:rPr>
              <a:t>传达某种感情</a:t>
            </a:r>
            <a:endParaRPr lang="zh-CN" altLang="en-US" sz="3600">
              <a:latin typeface="微软雅黑" charset="0"/>
              <a:ea typeface="微软雅黑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69524" y="4245473"/>
            <a:ext cx="7258888" cy="6457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/>
              <a:t>many different forms of poetry</a:t>
            </a:r>
            <a:endParaRPr lang="zh-CN" altLang="en-US" sz="3600"/>
          </a:p>
        </p:txBody>
      </p:sp>
      <p:sp>
        <p:nvSpPr>
          <p:cNvPr id="12" name="文本框 11"/>
          <p:cNvSpPr txBox="1"/>
          <p:nvPr/>
        </p:nvSpPr>
        <p:spPr>
          <a:xfrm>
            <a:off x="6911204" y="4245473"/>
            <a:ext cx="5845017" cy="6457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>
                <a:latin typeface="微软雅黑" charset="0"/>
                <a:ea typeface="微软雅黑" charset="0"/>
              </a:rPr>
              <a:t>许多不同格式的诗</a:t>
            </a:r>
            <a:endParaRPr lang="zh-CN" altLang="en-US" sz="3600">
              <a:latin typeface="微软雅黑" charset="0"/>
              <a:ea typeface="微软雅黑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69524" y="4927463"/>
            <a:ext cx="6067788" cy="6457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dirty="0"/>
              <a:t>express oneself </a:t>
            </a:r>
            <a:endParaRPr lang="zh-CN" altLang="en-US" sz="3600" dirty="0"/>
          </a:p>
        </p:txBody>
      </p:sp>
      <p:sp>
        <p:nvSpPr>
          <p:cNvPr id="14" name="文本框 13"/>
          <p:cNvSpPr txBox="1"/>
          <p:nvPr/>
        </p:nvSpPr>
        <p:spPr>
          <a:xfrm>
            <a:off x="6911204" y="4927463"/>
            <a:ext cx="5696803" cy="6788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>
                <a:latin typeface="微软雅黑" charset="0"/>
                <a:ea typeface="微软雅黑" charset="0"/>
              </a:rPr>
              <a:t>表达自己的情感</a:t>
            </a:r>
            <a:endParaRPr lang="zh-CN" altLang="en-US" sz="3600">
              <a:latin typeface="微软雅黑" charset="0"/>
              <a:ea typeface="微软雅黑" charset="0"/>
            </a:endParaRPr>
          </a:p>
        </p:txBody>
      </p:sp>
      <p:pic>
        <p:nvPicPr>
          <p:cNvPr id="21" name="图片 20" descr="表达情感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1070" y="918845"/>
            <a:ext cx="6522720" cy="4006215"/>
          </a:xfrm>
          <a:prstGeom prst="rect">
            <a:avLst/>
          </a:prstGeom>
        </p:spPr>
      </p:pic>
      <p:pic>
        <p:nvPicPr>
          <p:cNvPr id="16" name="图片 15" descr="D:\KMU\壮士手下留情！\kmu\be7e2f82-bed7-4b1a-bf20-55f6c1230bb0.jpgbe7e2f82-bed7-4b1a-bf20-55f6c1230bb0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225800" y="2319655"/>
            <a:ext cx="4792980" cy="2397125"/>
          </a:xfrm>
          <a:prstGeom prst="rect">
            <a:avLst/>
          </a:prstGeom>
        </p:spPr>
      </p:pic>
      <p:pic>
        <p:nvPicPr>
          <p:cNvPr id="17" name="图片 16" descr="不同方式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5715" y="2784475"/>
            <a:ext cx="4307205" cy="3348990"/>
          </a:xfrm>
          <a:prstGeom prst="rect">
            <a:avLst/>
          </a:prstGeom>
        </p:spPr>
      </p:pic>
      <p:pic>
        <p:nvPicPr>
          <p:cNvPr id="19" name="图片 18" descr="D:\KMU\壮士手下留情！\kmu\e867595b91742edb7ee128143a56b609.jpge867595b91742edb7ee128143a56b609"/>
          <p:cNvPicPr>
            <a:picLocks noChangeAspect="1"/>
          </p:cNvPicPr>
          <p:nvPr/>
        </p:nvPicPr>
        <p:blipFill>
          <a:blip r:embed="rId5" cstate="print"/>
          <a:srcRect b="52578"/>
          <a:stretch>
            <a:fillRect/>
          </a:stretch>
        </p:blipFill>
        <p:spPr>
          <a:xfrm>
            <a:off x="2764155" y="972185"/>
            <a:ext cx="5128895" cy="2552065"/>
          </a:xfrm>
          <a:prstGeom prst="rect">
            <a:avLst/>
          </a:prstGeom>
        </p:spPr>
      </p:pic>
      <p:pic>
        <p:nvPicPr>
          <p:cNvPr id="18" name="图片 17" descr="强烈印象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978900" y="3477260"/>
            <a:ext cx="2610485" cy="2610485"/>
          </a:xfrm>
          <a:prstGeom prst="rect">
            <a:avLst/>
          </a:prstGeom>
        </p:spPr>
      </p:pic>
      <p:pic>
        <p:nvPicPr>
          <p:cNvPr id="20" name="图片 19" descr="D:\KMU\壮士手下留情！\kmu\6-Types-Poetry-Forms-For-Kids.jpg6-Types-Poetry-Forms-For-Kids"/>
          <p:cNvPicPr>
            <a:picLocks noChangeAspect="1"/>
          </p:cNvPicPr>
          <p:nvPr/>
        </p:nvPicPr>
        <p:blipFill>
          <a:blip r:embed="rId7" cstate="print"/>
          <a:srcRect b="28074"/>
          <a:stretch>
            <a:fillRect/>
          </a:stretch>
        </p:blipFill>
        <p:spPr>
          <a:xfrm>
            <a:off x="5774055" y="246380"/>
            <a:ext cx="3928110" cy="4025900"/>
          </a:xfrm>
          <a:prstGeom prst="rect">
            <a:avLst/>
          </a:prstGeom>
        </p:spPr>
      </p:pic>
    </p:spTree>
    <p:custDataLst>
      <p:tags r:id="rId8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8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0563"/>
            <a:ext cx="4330700" cy="376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矩形 7"/>
          <p:cNvSpPr/>
          <p:nvPr/>
        </p:nvSpPr>
        <p:spPr>
          <a:xfrm>
            <a:off x="341194" y="1037229"/>
            <a:ext cx="11586949" cy="5078313"/>
          </a:xfrm>
          <a:prstGeom prst="rect">
            <a:avLst/>
          </a:prstGeom>
          <a:solidFill>
            <a:srgbClr val="F8F8F8">
              <a:alpha val="68000"/>
            </a:srgbClr>
          </a:solidFill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0" hangingPunct="0">
              <a:lnSpc>
                <a:spcPct val="150000"/>
              </a:lnSpc>
            </a:pPr>
            <a:r>
              <a:rPr lang="en-US" altLang="zh-CN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There are various reasons why </a:t>
            </a:r>
            <a:r>
              <a:rPr lang="en-US" altLang="zh-CN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people write poetry. Some poems tell a story or describe something </a:t>
            </a:r>
            <a:r>
              <a:rPr lang="en-US" altLang="zh-CN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 a way </a:t>
            </a:r>
            <a:r>
              <a:rPr lang="en-US" altLang="zh-CN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that will give the reader </a:t>
            </a:r>
            <a:r>
              <a:rPr lang="en-US" altLang="zh-CN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strong impression</a:t>
            </a:r>
            <a:r>
              <a:rPr lang="en-US" altLang="zh-CN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Others try to </a:t>
            </a:r>
            <a:r>
              <a:rPr lang="en-US" altLang="zh-CN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convey certain emotions</a:t>
            </a:r>
            <a:r>
              <a:rPr lang="en-US" altLang="zh-CN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Poets use </a:t>
            </a:r>
            <a:r>
              <a:rPr lang="en-US" altLang="zh-CN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many different forms of poetry </a:t>
            </a:r>
            <a:r>
              <a:rPr lang="en-US" altLang="zh-CN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altLang="zh-CN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express themselves</a:t>
            </a:r>
            <a:r>
              <a:rPr lang="en-US" altLang="zh-CN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In this text, however, we will look at a few of the simple forms.</a:t>
            </a:r>
            <a:endParaRPr lang="en-US" altLang="zh-CN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99428" y="1353234"/>
            <a:ext cx="6268720" cy="450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文本框 1"/>
          <p:cNvSpPr txBox="1"/>
          <p:nvPr/>
        </p:nvSpPr>
        <p:spPr>
          <a:xfrm>
            <a:off x="364527" y="1277705"/>
            <a:ext cx="6297930" cy="518160"/>
          </a:xfrm>
          <a:prstGeom prst="rect">
            <a:avLst/>
          </a:prstGeom>
          <a:solidFill>
            <a:srgbClr val="F8F8F8">
              <a:alpha val="87059"/>
            </a:srgbClr>
          </a:solidFill>
          <a:ln>
            <a:solidFill>
              <a:srgbClr val="1259A1">
                <a:alpha val="96863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有各种各样</a:t>
            </a:r>
            <a:r>
              <a:rPr lang="zh-CN" altLang="en-US" sz="2800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的理由</a:t>
            </a:r>
            <a:endParaRPr lang="zh-CN" altLang="en-US" sz="2800" dirty="0" smtClean="0">
              <a:solidFill>
                <a:schemeClr val="bg1"/>
              </a:solidFill>
              <a:latin typeface="黑体" pitchFamily="49" charset="-122"/>
              <a:ea typeface="黑体" pitchFamily="49" charset="-122"/>
              <a:sym typeface="+mn-ea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0057737" y="2180204"/>
            <a:ext cx="1869743" cy="423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文本框 2"/>
          <p:cNvSpPr txBox="1"/>
          <p:nvPr/>
        </p:nvSpPr>
        <p:spPr>
          <a:xfrm>
            <a:off x="10019314" y="2128392"/>
            <a:ext cx="2047165" cy="523220"/>
          </a:xfrm>
          <a:prstGeom prst="rect">
            <a:avLst/>
          </a:prstGeom>
          <a:solidFill>
            <a:srgbClr val="F8F8F8">
              <a:alpha val="87059"/>
            </a:srgbClr>
          </a:solidFill>
          <a:ln>
            <a:solidFill>
              <a:srgbClr val="1259A1">
                <a:alpha val="96863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以.</a:t>
            </a:r>
            <a:r>
              <a:rPr lang="en-US" altLang="zh-CN" sz="2800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.</a:t>
            </a:r>
            <a:r>
              <a:rPr lang="zh-CN" altLang="en-US" sz="2800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的方式</a:t>
            </a:r>
            <a:endParaRPr lang="zh-CN" altLang="en-US" sz="2800" dirty="0" smtClean="0">
              <a:solidFill>
                <a:schemeClr val="bg1"/>
              </a:solidFill>
              <a:latin typeface="黑体" pitchFamily="49" charset="-122"/>
              <a:ea typeface="黑体" pitchFamily="49" charset="-122"/>
              <a:sym typeface="+mn-ea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977957" y="3844386"/>
            <a:ext cx="4817660" cy="354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5254849" y="2935381"/>
            <a:ext cx="3943985" cy="526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文本框 4"/>
          <p:cNvSpPr txBox="1"/>
          <p:nvPr/>
        </p:nvSpPr>
        <p:spPr>
          <a:xfrm>
            <a:off x="5208762" y="2946174"/>
            <a:ext cx="3982426" cy="523220"/>
          </a:xfrm>
          <a:prstGeom prst="rect">
            <a:avLst/>
          </a:prstGeom>
          <a:solidFill>
            <a:srgbClr val="F8F8F8">
              <a:alpha val="87059"/>
            </a:srgbClr>
          </a:solidFill>
          <a:ln>
            <a:solidFill>
              <a:srgbClr val="1259A1">
                <a:alpha val="96863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强烈印象</a:t>
            </a:r>
            <a:endParaRPr lang="zh-CN" altLang="en-US" sz="2800" dirty="0">
              <a:solidFill>
                <a:schemeClr val="bg1"/>
              </a:solidFill>
              <a:latin typeface="黑体" pitchFamily="49" charset="-122"/>
              <a:ea typeface="黑体" pitchFamily="49" charset="-122"/>
              <a:sym typeface="+mn-ea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8230804" y="3794078"/>
            <a:ext cx="2852382" cy="423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文本框 5"/>
          <p:cNvSpPr txBox="1"/>
          <p:nvPr/>
        </p:nvSpPr>
        <p:spPr>
          <a:xfrm>
            <a:off x="950259" y="3778505"/>
            <a:ext cx="4927335" cy="523220"/>
          </a:xfrm>
          <a:prstGeom prst="rect">
            <a:avLst/>
          </a:prstGeom>
          <a:solidFill>
            <a:srgbClr val="F8F8F8">
              <a:alpha val="87059"/>
            </a:srgbClr>
          </a:solidFill>
          <a:ln>
            <a:solidFill>
              <a:srgbClr val="1259A1">
                <a:alpha val="96863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传达某种感情</a:t>
            </a:r>
            <a:endParaRPr lang="zh-CN" altLang="en-US" sz="2800" dirty="0">
              <a:solidFill>
                <a:schemeClr val="bg1"/>
              </a:solidFill>
              <a:latin typeface="黑体" pitchFamily="49" charset="-122"/>
              <a:ea typeface="黑体" pitchFamily="49" charset="-122"/>
              <a:sym typeface="+mn-ea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423481" y="4612542"/>
            <a:ext cx="3002508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TextBox 11"/>
          <p:cNvSpPr txBox="1"/>
          <p:nvPr/>
        </p:nvSpPr>
        <p:spPr>
          <a:xfrm>
            <a:off x="8225721" y="3758312"/>
            <a:ext cx="2961563" cy="523220"/>
          </a:xfrm>
          <a:prstGeom prst="rect">
            <a:avLst/>
          </a:prstGeom>
          <a:solidFill>
            <a:srgbClr val="F8F8F8">
              <a:alpha val="87059"/>
            </a:srgbClr>
          </a:solidFill>
          <a:ln>
            <a:solidFill>
              <a:srgbClr val="1259A1">
                <a:alpha val="96863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许多不同</a:t>
            </a:r>
            <a:endParaRPr lang="zh-CN" altLang="en-US" sz="2800" dirty="0" smtClean="0">
              <a:solidFill>
                <a:schemeClr val="bg1"/>
              </a:solidFill>
              <a:latin typeface="黑体" pitchFamily="49" charset="-122"/>
              <a:ea typeface="黑体" pitchFamily="49" charset="-122"/>
              <a:sym typeface="+mn-ea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4128300" y="4638740"/>
            <a:ext cx="3916908" cy="436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文本框 6"/>
          <p:cNvSpPr txBox="1"/>
          <p:nvPr/>
        </p:nvSpPr>
        <p:spPr>
          <a:xfrm>
            <a:off x="382552" y="4592647"/>
            <a:ext cx="3090658" cy="523220"/>
          </a:xfrm>
          <a:prstGeom prst="rect">
            <a:avLst/>
          </a:prstGeom>
          <a:solidFill>
            <a:srgbClr val="F8F8F8">
              <a:alpha val="87059"/>
            </a:srgbClr>
          </a:solidFill>
          <a:ln>
            <a:solidFill>
              <a:srgbClr val="1259A1">
                <a:alpha val="96863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格式</a:t>
            </a:r>
            <a:r>
              <a:rPr lang="zh-CN" altLang="en-US" sz="28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的诗</a:t>
            </a:r>
            <a:endParaRPr lang="zh-CN" altLang="en-US" sz="2800" dirty="0">
              <a:solidFill>
                <a:schemeClr val="bg1"/>
              </a:solidFill>
              <a:latin typeface="黑体" pitchFamily="49" charset="-122"/>
              <a:ea typeface="黑体" pitchFamily="49" charset="-122"/>
              <a:sym typeface="+mn-ea"/>
            </a:endParaRPr>
          </a:p>
        </p:txBody>
      </p:sp>
      <p:sp>
        <p:nvSpPr>
          <p:cNvPr id="39" name="文本框 7"/>
          <p:cNvSpPr txBox="1"/>
          <p:nvPr/>
        </p:nvSpPr>
        <p:spPr>
          <a:xfrm>
            <a:off x="4137734" y="4583365"/>
            <a:ext cx="4012565" cy="518160"/>
          </a:xfrm>
          <a:prstGeom prst="rect">
            <a:avLst/>
          </a:prstGeom>
          <a:solidFill>
            <a:srgbClr val="F8F8F8">
              <a:alpha val="87059"/>
            </a:srgbClr>
          </a:solidFill>
          <a:ln>
            <a:solidFill>
              <a:srgbClr val="1259A1">
                <a:alpha val="96863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表达自己的情感</a:t>
            </a:r>
            <a:endParaRPr lang="zh-CN" altLang="en-US" sz="2800" dirty="0">
              <a:solidFill>
                <a:schemeClr val="bg1"/>
              </a:solidFill>
              <a:latin typeface="黑体" pitchFamily="49" charset="-122"/>
              <a:ea typeface="黑体" pitchFamily="49" charset="-122"/>
              <a:sym typeface="+mn-ea"/>
            </a:endParaRPr>
          </a:p>
        </p:txBody>
      </p:sp>
      <p:sp>
        <p:nvSpPr>
          <p:cNvPr id="40" name="椭圆 39"/>
          <p:cNvSpPr/>
          <p:nvPr/>
        </p:nvSpPr>
        <p:spPr>
          <a:xfrm>
            <a:off x="10425476" y="250701"/>
            <a:ext cx="1064526" cy="106426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27000"/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gency FB" pitchFamily="34" charset="0"/>
              </a:rPr>
              <a:t>20</a:t>
            </a:r>
            <a:endParaRPr lang="en-US" sz="4000" dirty="0" smtClean="0">
              <a:solidFill>
                <a:schemeClr val="tx1"/>
              </a:solidFill>
              <a:latin typeface="Agency FB" pitchFamily="34" charset="0"/>
            </a:endParaRPr>
          </a:p>
        </p:txBody>
      </p:sp>
      <p:sp>
        <p:nvSpPr>
          <p:cNvPr id="45" name="标题 44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Reading and find out the </a:t>
            </a:r>
            <a:endParaRPr dirty="0"/>
          </a:p>
        </p:txBody>
      </p:sp>
    </p:spTree>
    <p:custDataLst>
      <p:tags r:id="rId4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" dur="2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21" grpId="0" bldLvl="0" animBg="1"/>
      <p:bldP spid="28" grpId="0" bldLvl="0" animBg="1"/>
      <p:bldP spid="29" grpId="0" bldLvl="0" animBg="1"/>
      <p:bldP spid="30" grpId="0" bldLvl="0" animBg="1"/>
      <p:bldP spid="31" grpId="0" bldLvl="0" animBg="1"/>
      <p:bldP spid="32" grpId="0" bldLvl="0" animBg="1"/>
      <p:bldP spid="33" grpId="0" bldLvl="0" animBg="1"/>
      <p:bldP spid="34" grpId="0" bldLvl="0" animBg="1"/>
      <p:bldP spid="35" grpId="0" bldLvl="0" animBg="1"/>
      <p:bldP spid="36" grpId="0" bldLvl="0" animBg="1"/>
      <p:bldP spid="37" grpId="0" bldLvl="0" animBg="1"/>
      <p:bldP spid="38" grpId="0" bldLvl="0" animBg="1"/>
      <p:bldP spid="39" grpId="0" bldLvl="0" animBg="1"/>
      <p:bldP spid="40" grpId="0" animBg="1"/>
      <p:bldP spid="40" grpId="2" animBg="1"/>
      <p:bldP spid="40" grpId="3" bldLvl="0" animBg="1"/>
      <p:bldP spid="40" grpId="4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内容占位符 2"/>
          <p:cNvSpPr>
            <a:spLocks noGrp="1"/>
          </p:cNvSpPr>
          <p:nvPr>
            <p:ph idx="1"/>
          </p:nvPr>
        </p:nvSpPr>
        <p:spPr>
          <a:xfrm>
            <a:off x="103505" y="1003935"/>
            <a:ext cx="12070715" cy="5479415"/>
          </a:xfrm>
        </p:spPr>
        <p:txBody>
          <a:bodyPr wrap="square" lIns="91440" tIns="45720" rIns="91440" bIns="45720" anchor="t"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convey certain emotions</a:t>
            </a:r>
            <a:endParaRPr lang="zh-CN" altLang="en-US" sz="3600" b="1" dirty="0" smtClean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lvl="0" eaLnBrk="1" hangingPunct="1">
              <a:buFont typeface="Wingdings" pitchFamily="2" charset="2"/>
              <a:buNone/>
            </a:pPr>
            <a:r>
              <a:rPr lang="zh-CN" altLang="en-US" sz="3600" b="1" dirty="0" smtClean="0">
                <a:solidFill>
                  <a:schemeClr val="bg1"/>
                </a:solidFill>
                <a:latin typeface="+mj-lt"/>
                <a:ea typeface="微软雅黑" charset="0"/>
                <a:cs typeface="Times New Roman" pitchFamily="18" charset="0"/>
              </a:rPr>
              <a:t> </a:t>
            </a:r>
            <a:r>
              <a:rPr lang="zh-CN" altLang="en-US" sz="3600" b="1" dirty="0">
                <a:solidFill>
                  <a:schemeClr val="bg1"/>
                </a:solidFill>
                <a:latin typeface="+mj-lt"/>
                <a:ea typeface="+mn-ea"/>
                <a:cs typeface="Times New Roman" pitchFamily="18" charset="0"/>
              </a:rPr>
              <a:t>根</a:t>
            </a:r>
            <a:r>
              <a:rPr lang="zh-CN" altLang="en-US" sz="3600" b="1" dirty="0" smtClean="0">
                <a:solidFill>
                  <a:schemeClr val="bg1"/>
                </a:solidFill>
                <a:latin typeface="+mj-lt"/>
                <a:ea typeface="+mn-ea"/>
                <a:cs typeface="Times New Roman" pitchFamily="18" charset="0"/>
              </a:rPr>
              <a:t>据汉</a:t>
            </a:r>
            <a:r>
              <a:rPr lang="zh-CN" altLang="en-US" sz="3600" b="1" dirty="0">
                <a:solidFill>
                  <a:schemeClr val="bg1"/>
                </a:solidFill>
                <a:latin typeface="+mj-lt"/>
                <a:ea typeface="+mn-ea"/>
                <a:cs typeface="Times New Roman" pitchFamily="18" charset="0"/>
              </a:rPr>
              <a:t>语提示完成句子。</a:t>
            </a:r>
            <a:endParaRPr lang="zh-CN" altLang="en-US" sz="3600" b="1" dirty="0">
              <a:solidFill>
                <a:schemeClr val="bg1"/>
              </a:solidFill>
              <a:latin typeface="+mj-lt"/>
              <a:ea typeface="+mn-ea"/>
              <a:cs typeface="Times New Roman" pitchFamily="18" charset="0"/>
            </a:endParaRPr>
          </a:p>
          <a:p>
            <a:pPr marL="742950" indent="-742950">
              <a:buAutoNum type="arabicParenR"/>
            </a:pPr>
            <a:r>
              <a:rPr lang="zh-CN" altLang="zh-CN" sz="3600" dirty="0" smtClean="0">
                <a:latin typeface="+mj-lt"/>
              </a:rPr>
              <a:t>我的情感难以言表。</a:t>
            </a:r>
            <a:endParaRPr lang="en-US" altLang="zh-CN" sz="3600" dirty="0" smtClean="0">
              <a:latin typeface="+mj-lt"/>
            </a:endParaRPr>
          </a:p>
          <a:p>
            <a:pPr marL="742950" indent="-742950"/>
            <a:r>
              <a:rPr lang="en-US" altLang="zh-CN" sz="3600" dirty="0" smtClean="0">
                <a:latin typeface="+mj-lt"/>
              </a:rPr>
              <a:t>  I can't___________________________. </a:t>
            </a:r>
            <a:endParaRPr lang="en-US" altLang="zh-CN" sz="3600" dirty="0" smtClean="0">
              <a:latin typeface="+mj-lt"/>
            </a:endParaRPr>
          </a:p>
          <a:p>
            <a:pPr marL="742950" indent="-742950"/>
            <a:endParaRPr lang="zh-CN" altLang="zh-CN" sz="3600" dirty="0" smtClean="0">
              <a:latin typeface="+mj-lt"/>
            </a:endParaRPr>
          </a:p>
          <a:p>
            <a:r>
              <a:rPr lang="en-US" altLang="zh-CN" sz="3600" dirty="0" smtClean="0">
                <a:latin typeface="+mj-lt"/>
              </a:rPr>
              <a:t>2)</a:t>
            </a:r>
            <a:r>
              <a:rPr lang="zh-CN" altLang="en-US" sz="3600" dirty="0" smtClean="0">
                <a:latin typeface="+mj-lt"/>
              </a:rPr>
              <a:t>他向他的老师表达了</a:t>
            </a:r>
            <a:r>
              <a:rPr lang="zh-CN" altLang="zh-CN" sz="3600" dirty="0" smtClean="0">
                <a:latin typeface="+mj-lt"/>
              </a:rPr>
              <a:t>他的</a:t>
            </a:r>
            <a:r>
              <a:rPr lang="zh-CN" altLang="en-US" sz="3600" dirty="0" smtClean="0">
                <a:latin typeface="+mj-lt"/>
              </a:rPr>
              <a:t>谢意</a:t>
            </a:r>
            <a:r>
              <a:rPr lang="zh-CN" altLang="zh-CN" sz="3600" dirty="0" smtClean="0">
                <a:latin typeface="+mj-lt"/>
              </a:rPr>
              <a:t>。</a:t>
            </a:r>
            <a:endParaRPr lang="en-US" altLang="zh-CN" sz="3600" dirty="0" smtClean="0">
              <a:latin typeface="+mj-lt"/>
            </a:endParaRPr>
          </a:p>
          <a:p>
            <a:r>
              <a:rPr lang="en-US" altLang="zh-CN" sz="3600" dirty="0" smtClean="0">
                <a:latin typeface="+mj-lt"/>
              </a:rPr>
              <a:t>He ____________________________.</a:t>
            </a:r>
            <a:endParaRPr lang="en-US" altLang="zh-CN" sz="3600" dirty="0" smtClean="0">
              <a:latin typeface="+mj-lt"/>
            </a:endParaRPr>
          </a:p>
          <a:p>
            <a:r>
              <a:rPr lang="en-US" altLang="zh-CN" sz="3600" dirty="0" smtClean="0">
                <a:latin typeface="+mj-lt"/>
              </a:rPr>
              <a:t>  </a:t>
            </a:r>
            <a:endParaRPr lang="zh-CN" altLang="zh-CN" sz="3600" dirty="0" smtClean="0">
              <a:latin typeface="+mj-lt"/>
            </a:endParaRPr>
          </a:p>
          <a:p>
            <a:pPr marR="0" lvl="0" algn="l" defTabSz="914400" rtl="0" eaLnBrk="1" fontAlgn="base" latinLnBrk="0" hangingPunct="1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defRPr/>
            </a:pPr>
            <a:endParaRPr lang="en-US" altLang="zh-CN" sz="4000" b="1" kern="0" noProof="0" dirty="0" smtClean="0">
              <a:ln>
                <a:noFill/>
              </a:ln>
              <a:solidFill>
                <a:schemeClr val="bg1"/>
              </a:solidFill>
              <a:uLnTx/>
              <a:uFillTx/>
              <a:latin typeface="微软雅黑" charset="0"/>
              <a:ea typeface="微软雅黑" charset="0"/>
              <a:cs typeface="Times New Roman" pitchFamily="18" charset="0"/>
              <a:sym typeface="+mn-ea"/>
            </a:endParaRPr>
          </a:p>
        </p:txBody>
      </p:sp>
      <p:sp>
        <p:nvSpPr>
          <p:cNvPr id="4" name="文本框 4"/>
          <p:cNvSpPr txBox="1"/>
          <p:nvPr>
            <p:custDataLst>
              <p:tags r:id="rId1"/>
            </p:custDataLst>
          </p:nvPr>
        </p:nvSpPr>
        <p:spPr>
          <a:xfrm>
            <a:off x="1149350" y="97790"/>
            <a:ext cx="10102850" cy="69659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5000"/>
          </a:bodyPr>
          <a:lstStyle>
            <a:lvl1pPr defTabSz="914400" eaLnBrk="1" latinLnBrk="0" hangingPunct="1">
              <a:lnSpc>
                <a:spcPct val="90000"/>
              </a:lnSpc>
              <a:buNone/>
              <a:defRPr sz="2800">
                <a:solidFill>
                  <a:srgbClr val="F8F8F8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400" dirty="0" smtClean="0">
                <a:solidFill>
                  <a:srgbClr val="FFFF00"/>
                </a:solidFill>
                <a:latin typeface="微软雅黑" charset="0"/>
                <a:ea typeface="微软雅黑" charset="0"/>
              </a:rPr>
              <a:t>Key </a:t>
            </a:r>
            <a:r>
              <a:rPr lang="en-US" altLang="zh-CN" sz="4400" dirty="0" smtClean="0">
                <a:ln w="6600">
                  <a:solidFill>
                    <a:srgbClr val="FEBD3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rgbClr val="FEBD30"/>
                  </a:outerShdw>
                </a:effectLst>
                <a:latin typeface="微软雅黑" charset="0"/>
                <a:ea typeface="微软雅黑" charset="0"/>
              </a:rPr>
              <a:t>Lexical Chunk</a:t>
            </a:r>
            <a:r>
              <a:rPr lang="en-US" altLang="zh-CN" sz="4400" dirty="0" smtClean="0">
                <a:ln w="22225">
                  <a:solidFill>
                    <a:srgbClr val="FEBD30"/>
                  </a:solidFill>
                  <a:prstDash val="solid"/>
                </a:ln>
                <a:solidFill>
                  <a:srgbClr val="FFFF00"/>
                </a:solidFill>
                <a:latin typeface="微软雅黑" charset="0"/>
                <a:ea typeface="微软雅黑" charset="0"/>
              </a:rPr>
              <a:t>s</a:t>
            </a:r>
            <a:endParaRPr lang="zh-CN" altLang="en-US" sz="4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7685" y="4835769"/>
            <a:ext cx="7992206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600" dirty="0" smtClean="0">
                <a:solidFill>
                  <a:srgbClr val="FF0000"/>
                </a:solidFill>
              </a:rPr>
              <a:t>conveyed his thanks to his teacher</a:t>
            </a:r>
            <a:endParaRPr lang="zh-CN" altLang="en-US" sz="3600" dirty="0" smtClean="0">
              <a:latin typeface="Arial" pitchFamily="34" charset="0"/>
              <a:ea typeface="微软雅黑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41230" y="2919045"/>
            <a:ext cx="6154617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600" dirty="0" smtClean="0">
                <a:solidFill>
                  <a:srgbClr val="FF0000"/>
                </a:solidFill>
              </a:rPr>
              <a:t>convey my feelings in words</a:t>
            </a:r>
            <a:endParaRPr lang="zh-CN" altLang="en-US" sz="3600" dirty="0" smtClean="0">
              <a:latin typeface="Arial" pitchFamily="34" charset="0"/>
              <a:ea typeface="微软雅黑" pitchFamily="34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62918" y="977154"/>
            <a:ext cx="3496235" cy="732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600" dirty="0" smtClean="0">
                <a:solidFill>
                  <a:schemeClr val="bg1"/>
                </a:solidFill>
                <a:ea typeface="黑体" pitchFamily="49" charset="-122"/>
                <a:cs typeface="Times New Roman" pitchFamily="18" charset="0"/>
                <a:sym typeface="+mn-ea"/>
              </a:rPr>
              <a:t>传达某种感情</a:t>
            </a:r>
            <a:endParaRPr lang="zh-CN" altLang="en-US" sz="3600" dirty="0" smtClean="0">
              <a:latin typeface="Arial" pitchFamily="34" charset="0"/>
              <a:ea typeface="微软雅黑" pitchFamily="34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85412" y="3056965"/>
            <a:ext cx="2590801" cy="880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4400" b="1" dirty="0" smtClean="0">
                <a:solidFill>
                  <a:srgbClr val="7030A0"/>
                </a:solidFill>
                <a:latin typeface="Arial" pitchFamily="34" charset="0"/>
                <a:ea typeface="微软雅黑" pitchFamily="34" charset="-122"/>
              </a:rPr>
              <a:t>express</a:t>
            </a:r>
            <a:endParaRPr lang="zh-CN" altLang="en-US" sz="4400" b="1" dirty="0" smtClean="0">
              <a:solidFill>
                <a:srgbClr val="7030A0"/>
              </a:solidFill>
              <a:latin typeface="Arial" pitchFamily="34" charset="0"/>
              <a:ea typeface="微软雅黑" pitchFamily="34" charset="-122"/>
            </a:endParaRPr>
          </a:p>
        </p:txBody>
      </p:sp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内容占位符 2"/>
          <p:cNvSpPr>
            <a:spLocks noGrp="1"/>
          </p:cNvSpPr>
          <p:nvPr>
            <p:ph idx="1"/>
          </p:nvPr>
        </p:nvSpPr>
        <p:spPr>
          <a:xfrm>
            <a:off x="508000" y="914401"/>
            <a:ext cx="10972800" cy="5714999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3600" b="1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zh-CN" altLang="en-US" sz="3600" b="1" dirty="0" smtClean="0">
                <a:latin typeface="Times New Roman" pitchFamily="18" charset="0"/>
                <a:cs typeface="Times New Roman" pitchFamily="18" charset="0"/>
              </a:rPr>
              <a:t>我们应该立即把必需品从城里运送到地震灾区。</a:t>
            </a:r>
            <a:endParaRPr lang="en-US" altLang="zh-CN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4600" b="1" dirty="0" smtClean="0">
                <a:latin typeface="+mj-lt"/>
                <a:cs typeface="Times New Roman" pitchFamily="18" charset="0"/>
              </a:rPr>
              <a:t>  </a:t>
            </a:r>
            <a:r>
              <a:rPr lang="en-US" altLang="zh-CN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 should</a:t>
            </a:r>
            <a:endParaRPr lang="en-US" altLang="zh-CN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____________________________________</a:t>
            </a:r>
            <a:endParaRPr lang="en-US" altLang="zh-CN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earthquake-hit areas immediately.</a:t>
            </a:r>
            <a:endParaRPr lang="zh-CN" altLang="zh-CN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36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zh-CN" altLang="en-US" sz="3600" b="1" dirty="0" smtClean="0">
                <a:latin typeface="+mj-lt"/>
                <a:cs typeface="Times New Roman" pitchFamily="18" charset="0"/>
              </a:rPr>
              <a:t>我们希望旅客们被安全送往机场。</a:t>
            </a:r>
            <a:endParaRPr lang="en-US" altLang="zh-CN" sz="3600" b="1" dirty="0" smtClean="0">
              <a:latin typeface="+mj-lt"/>
              <a:cs typeface="Times New Roman" pitchFamily="18" charset="0"/>
            </a:endParaRPr>
          </a:p>
          <a:p>
            <a:r>
              <a:rPr lang="en-US" altLang="zh-CN" sz="3900" b="1" dirty="0" smtClean="0">
                <a:latin typeface="Times New Roman" pitchFamily="18" charset="0"/>
                <a:cs typeface="Times New Roman" pitchFamily="18" charset="0"/>
              </a:rPr>
              <a:t>We hope that</a:t>
            </a:r>
            <a:endParaRPr lang="en-US" altLang="zh-CN" sz="39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3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_____________________________________________</a:t>
            </a:r>
            <a:r>
              <a:rPr lang="en-US" altLang="zh-CN" sz="4000" b="1" dirty="0" smtClean="0">
                <a:latin typeface="+mj-lt"/>
                <a:cs typeface="Times New Roman" pitchFamily="18" charset="0"/>
              </a:rPr>
              <a:t>.</a:t>
            </a:r>
            <a:endParaRPr lang="en-US" altLang="zh-CN" sz="3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endParaRPr lang="zh-CN" alt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412982" y="5356661"/>
            <a:ext cx="11210192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600" b="1" dirty="0" smtClean="0">
                <a:solidFill>
                  <a:srgbClr val="FF0000"/>
                </a:solidFill>
              </a:rPr>
              <a:t>passengers will be  </a:t>
            </a:r>
            <a:r>
              <a:rPr lang="en-US" altLang="zh-CN" sz="3600" b="1" dirty="0" smtClean="0">
                <a:solidFill>
                  <a:srgbClr val="FF0000"/>
                </a:solidFill>
                <a:cs typeface="Times New Roman" pitchFamily="18" charset="0"/>
              </a:rPr>
              <a:t>conveyed to the airport safely</a:t>
            </a:r>
            <a:endParaRPr lang="zh-CN" altLang="en-US" sz="3600" dirty="0" smtClean="0">
              <a:solidFill>
                <a:srgbClr val="FF0000"/>
              </a:solidFill>
              <a:latin typeface="Arial" pitchFamily="34" charset="0"/>
              <a:ea typeface="微软雅黑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71517" y="2152080"/>
            <a:ext cx="8717280" cy="640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convey the necessities from the city to </a:t>
            </a:r>
            <a:endParaRPr lang="zh-CN" altLang="en-US" sz="36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788893" y="3551067"/>
            <a:ext cx="3080552" cy="972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4400" b="1" dirty="0" smtClean="0">
                <a:solidFill>
                  <a:srgbClr val="7030A0"/>
                </a:solidFill>
                <a:latin typeface="Arial" pitchFamily="34" charset="0"/>
                <a:ea typeface="微软雅黑" pitchFamily="34" charset="-122"/>
              </a:rPr>
              <a:t>transport</a:t>
            </a:r>
            <a:endParaRPr lang="zh-CN" altLang="en-US" sz="4400" b="1" dirty="0" smtClean="0">
              <a:solidFill>
                <a:srgbClr val="7030A0"/>
              </a:solidFill>
              <a:latin typeface="Arial" pitchFamily="34" charset="0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556986" y="96403"/>
            <a:ext cx="11078029" cy="69668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5000"/>
          </a:bodyPr>
          <a:lstStyle>
            <a:lvl1pPr defTabSz="914400" eaLnBrk="1" latinLnBrk="0" hangingPunct="1">
              <a:lnSpc>
                <a:spcPct val="90000"/>
              </a:lnSpc>
              <a:buNone/>
              <a:defRPr sz="2800">
                <a:solidFill>
                  <a:srgbClr val="F8F8F8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1" hangingPunct="1"/>
            <a:r>
              <a:rPr lang="zh-CN" altLang="en-US" sz="4400" dirty="0" smtClean="0">
                <a:latin typeface="微软雅黑" charset="0"/>
                <a:ea typeface="微软雅黑" charset="0"/>
              </a:rPr>
              <a:t>归纳总结</a:t>
            </a:r>
            <a:endParaRPr lang="zh-CN" altLang="en-US" sz="4400" dirty="0" smtClean="0">
              <a:latin typeface="微软雅黑" charset="0"/>
              <a:ea typeface="微软雅黑" charset="0"/>
            </a:endParaRPr>
          </a:p>
        </p:txBody>
      </p:sp>
      <p:sp>
        <p:nvSpPr>
          <p:cNvPr id="6" name="椭圆 5"/>
          <p:cNvSpPr/>
          <p:nvPr>
            <p:custDataLst>
              <p:tags r:id="rId2"/>
            </p:custDataLst>
          </p:nvPr>
        </p:nvSpPr>
        <p:spPr>
          <a:xfrm>
            <a:off x="4502247" y="712177"/>
            <a:ext cx="3169919" cy="309585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52400" dist="50800" dir="2700000" algn="tl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altLang="zh-CN" sz="4800" b="1" dirty="0">
                <a:latin typeface="Times New Roman" pitchFamily="18" charset="0"/>
                <a:ea typeface="Times New Roman" pitchFamily="18" charset="0"/>
                <a:sym typeface="+mn-ea"/>
              </a:rPr>
              <a:t>convey</a:t>
            </a:r>
            <a:endParaRPr lang="en-US" altLang="zh-CN" sz="4800" b="1" dirty="0">
              <a:solidFill>
                <a:srgbClr val="FBFBFB"/>
              </a:solidFill>
              <a:latin typeface="Times New Roman" pitchFamily="18" charset="0"/>
              <a:ea typeface="Times New Roman" pitchFamily="18" charset="0"/>
              <a:cs typeface="+mj-cs"/>
              <a:sym typeface="+mn-ea"/>
            </a:endParaRPr>
          </a:p>
        </p:txBody>
      </p:sp>
      <p:cxnSp>
        <p:nvCxnSpPr>
          <p:cNvPr id="20" name="Straight Connector 19@|9FFC:0|FBC:0|LFC:8289534|LBC:16777215"/>
          <p:cNvCxnSpPr>
            <a:endCxn id="23" idx="1"/>
          </p:cNvCxnSpPr>
          <p:nvPr>
            <p:custDataLst>
              <p:tags r:id="rId3"/>
            </p:custDataLst>
          </p:nvPr>
        </p:nvCxnSpPr>
        <p:spPr>
          <a:xfrm flipV="1">
            <a:off x="3101340" y="4423410"/>
            <a:ext cx="6445250" cy="1905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  <a:effectLst>
            <a:outerShdw blurRad="152400" dist="50800" dir="27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@|9FFC:0|FBC:0|LFC:8289534|LBC:16777215"/>
          <p:cNvCxnSpPr/>
          <p:nvPr>
            <p:custDataLst>
              <p:tags r:id="rId4"/>
            </p:custDataLst>
          </p:nvPr>
        </p:nvCxnSpPr>
        <p:spPr>
          <a:xfrm flipV="1">
            <a:off x="6070600" y="3869055"/>
            <a:ext cx="1905" cy="537845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20@|1FFC:12566349|FBC:16777215|LFC:16777215|LBC:16777215"/>
          <p:cNvSpPr/>
          <p:nvPr>
            <p:custDataLst>
              <p:tags r:id="rId5"/>
            </p:custDataLst>
          </p:nvPr>
        </p:nvSpPr>
        <p:spPr>
          <a:xfrm>
            <a:off x="1587500" y="3623945"/>
            <a:ext cx="3169285" cy="154559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52400" dist="50800" dir="2700000" algn="tl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>
                <a:latin typeface="Times New Roman" pitchFamily="18" charset="0"/>
                <a:ea typeface="Times New Roman" pitchFamily="18" charset="0"/>
                <a:sym typeface="+mn-ea"/>
              </a:rPr>
              <a:t>convey sth. </a:t>
            </a:r>
            <a:r>
              <a:rPr lang="en-US" altLang="zh-CN" sz="4000" b="1" dirty="0" smtClean="0">
                <a:latin typeface="Times New Roman" pitchFamily="18" charset="0"/>
                <a:ea typeface="Times New Roman" pitchFamily="18" charset="0"/>
                <a:sym typeface="+mn-ea"/>
              </a:rPr>
              <a:t>(to sb)</a:t>
            </a:r>
            <a:endParaRPr lang="en-US" altLang="zh-CN" sz="4000" b="1" dirty="0">
              <a:solidFill>
                <a:srgbClr val="FBFBFB"/>
              </a:solidFill>
              <a:latin typeface="Times New Roman" pitchFamily="18" charset="0"/>
              <a:ea typeface="Times New Roman" pitchFamily="18" charset="0"/>
              <a:sym typeface="+mn-ea"/>
            </a:endParaRPr>
          </a:p>
        </p:txBody>
      </p:sp>
      <p:sp>
        <p:nvSpPr>
          <p:cNvPr id="8" name="Rounded Rectangle 22@|1FFC:12566349|FBC:16777215|LFC:16777215|LBC:16777215"/>
          <p:cNvSpPr/>
          <p:nvPr>
            <p:custDataLst>
              <p:tags r:id="rId6"/>
            </p:custDataLst>
          </p:nvPr>
        </p:nvSpPr>
        <p:spPr>
          <a:xfrm>
            <a:off x="7915275" y="3522980"/>
            <a:ext cx="3170555" cy="154432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>
                <a:latin typeface="Times New Roman" pitchFamily="18" charset="0"/>
                <a:ea typeface="Times New Roman" pitchFamily="18" charset="0"/>
                <a:sym typeface="+mn-ea"/>
              </a:rPr>
              <a:t>convey sth. </a:t>
            </a:r>
            <a:r>
              <a:rPr lang="en-US" altLang="zh-CN" sz="4000" b="1" dirty="0" smtClean="0">
                <a:latin typeface="Times New Roman" pitchFamily="18" charset="0"/>
                <a:ea typeface="Times New Roman" pitchFamily="18" charset="0"/>
                <a:sym typeface="+mn-ea"/>
              </a:rPr>
              <a:t>(from </a:t>
            </a:r>
            <a:r>
              <a:rPr lang="en-US" altLang="zh-CN" sz="4000" b="1" dirty="0">
                <a:latin typeface="Times New Roman" pitchFamily="18" charset="0"/>
                <a:ea typeface="Times New Roman" pitchFamily="18" charset="0"/>
                <a:sym typeface="+mn-ea"/>
              </a:rPr>
              <a:t>... to</a:t>
            </a:r>
            <a:r>
              <a:rPr lang="en-US" altLang="zh-CN" sz="4000" b="1" dirty="0" smtClean="0">
                <a:latin typeface="Times New Roman" pitchFamily="18" charset="0"/>
                <a:ea typeface="Times New Roman" pitchFamily="18" charset="0"/>
                <a:sym typeface="+mn-ea"/>
              </a:rPr>
              <a:t>...)</a:t>
            </a:r>
            <a:endParaRPr lang="zh-CN" altLang="en-US" sz="4000" b="1" dirty="0">
              <a:solidFill>
                <a:srgbClr val="FBFBFB"/>
              </a:solidFill>
            </a:endParaRPr>
          </a:p>
        </p:txBody>
      </p:sp>
      <p:cxnSp>
        <p:nvCxnSpPr>
          <p:cNvPr id="9" name="Straight Connector 23@|9FFC:0|FBC:0|LFC:8289534|LBC:16777215"/>
          <p:cNvCxnSpPr>
            <a:stCxn id="11" idx="0"/>
          </p:cNvCxnSpPr>
          <p:nvPr>
            <p:custDataLst>
              <p:tags r:id="rId7"/>
            </p:custDataLst>
          </p:nvPr>
        </p:nvCxnSpPr>
        <p:spPr>
          <a:xfrm flipV="1">
            <a:off x="3052445" y="5219065"/>
            <a:ext cx="0" cy="63500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3@|9FFC:0|FBC:0|LFC:8289534|LBC:16777215"/>
          <p:cNvCxnSpPr/>
          <p:nvPr>
            <p:custDataLst>
              <p:tags r:id="rId8"/>
            </p:custDataLst>
          </p:nvPr>
        </p:nvCxnSpPr>
        <p:spPr>
          <a:xfrm flipV="1">
            <a:off x="9370060" y="5088255"/>
            <a:ext cx="1905" cy="537845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588770" y="5854065"/>
            <a:ext cx="2927350" cy="54864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向某人表达…</a:t>
            </a:r>
            <a:endParaRPr lang="zh-CN" altLang="en-US" sz="2800" dirty="0">
              <a:solidFill>
                <a:schemeClr val="bg1"/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039735" y="5589905"/>
            <a:ext cx="2486660" cy="97536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把</a:t>
            </a:r>
            <a:r>
              <a:rPr lang="en-US" altLang="zh-CN" sz="28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...</a:t>
            </a:r>
            <a:r>
              <a:rPr lang="zh-CN" altLang="en-US" sz="28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从</a:t>
            </a:r>
            <a:r>
              <a:rPr lang="en-US" altLang="zh-CN" sz="28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...</a:t>
            </a:r>
            <a:r>
              <a:rPr lang="zh-CN" altLang="en-US" sz="28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传送到</a:t>
            </a:r>
            <a:r>
              <a:rPr lang="en-US" altLang="zh-CN" sz="2800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...</a:t>
            </a:r>
            <a:endParaRPr lang="en-US" altLang="zh-CN" sz="2800" dirty="0">
              <a:solidFill>
                <a:schemeClr val="bg1"/>
              </a:solidFill>
              <a:latin typeface="微软雅黑" charset="0"/>
              <a:ea typeface="微软雅黑" charset="0"/>
            </a:endParaRPr>
          </a:p>
        </p:txBody>
      </p:sp>
    </p:spTree>
    <p:custDataLst>
      <p:tags r:id="rId9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8" grpId="0" animBg="1"/>
      <p:bldP spid="12" grpId="0" animBg="1"/>
      <p:bldP spid="1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19832" y="1539505"/>
            <a:ext cx="11588400" cy="50796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zh-CN" altLang="en-US" sz="3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软雅黑" charset="0"/>
              <a:ea typeface="微软雅黑" charset="0"/>
              <a:sym typeface="+mn-ea"/>
            </a:endParaRPr>
          </a:p>
          <a:p>
            <a:pPr algn="l"/>
            <a:endParaRPr lang="zh-CN" altLang="en-US" sz="3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软雅黑" charset="0"/>
              <a:ea typeface="微软雅黑" charset="0"/>
              <a:sym typeface="+mn-ea"/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838200" y="58800"/>
            <a:ext cx="10515600" cy="6651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pPr eaLnBrk="1" hangingPunct="1"/>
            <a:r>
              <a:rPr lang="en-US" altLang="zh-CN" dirty="0" smtClean="0"/>
              <a:t>写作句型仿写</a:t>
            </a:r>
            <a:endParaRPr dirty="0"/>
          </a:p>
        </p:txBody>
      </p:sp>
      <p:sp>
        <p:nvSpPr>
          <p:cNvPr id="5" name="文本框 4"/>
          <p:cNvSpPr txBox="1"/>
          <p:nvPr/>
        </p:nvSpPr>
        <p:spPr>
          <a:xfrm>
            <a:off x="262890" y="830580"/>
            <a:ext cx="11900535" cy="774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 eaLnBrk="0" hangingPunct="0"/>
            <a:r>
              <a:rPr lang="en-US" altLang="zh-CN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ea typeface="宋体" pitchFamily="2" charset="-122"/>
                <a:sym typeface="+mn-ea"/>
              </a:rPr>
              <a:t>1. </a:t>
            </a:r>
            <a: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ea typeface="宋体" pitchFamily="2" charset="-122"/>
                <a:sym typeface="+mn-ea"/>
              </a:rPr>
              <a:t>There </a:t>
            </a:r>
            <a:r>
              <a:rPr lang="en-US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ea typeface="宋体" pitchFamily="2" charset="-122"/>
                <a:sym typeface="+mn-ea"/>
              </a:rPr>
              <a:t>are </a:t>
            </a:r>
            <a: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ea typeface="宋体" pitchFamily="2" charset="-122"/>
                <a:sym typeface="+mn-ea"/>
              </a:rPr>
              <a:t>various reasons why..</a:t>
            </a:r>
            <a:r>
              <a:rPr lang="zh-CN" altLang="en-US" sz="4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微软雅黑" charset="0"/>
                <a:ea typeface="微软雅黑" charset="0"/>
                <a:sym typeface="+mn-ea"/>
              </a:rPr>
              <a:t>有各种原因</a:t>
            </a:r>
            <a:endParaRPr lang="zh-CN" altLang="en-US" sz="40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微软雅黑" charset="0"/>
              <a:ea typeface="微软雅黑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6239" y="1784985"/>
            <a:ext cx="102688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3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charset="0"/>
                <a:ea typeface="微软雅黑" charset="0"/>
                <a:sym typeface="+mn-ea"/>
              </a:rPr>
              <a:t>原句  </a:t>
            </a:r>
            <a:r>
              <a:rPr lang="zh-CN" altLang="en-US" sz="3600" b="1" u="sng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charset="0"/>
                <a:ea typeface="微软雅黑" charset="0"/>
                <a:sym typeface="+mn-ea"/>
              </a:rPr>
              <a:t>There are </a:t>
            </a:r>
            <a:r>
              <a:rPr lang="zh-CN" altLang="en-US" sz="3600" b="1" u="sng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charset="0"/>
                <a:ea typeface="微软雅黑" charset="0"/>
                <a:sym typeface="+mn-ea"/>
              </a:rPr>
              <a:t>various reasons </a:t>
            </a:r>
            <a:r>
              <a:rPr lang="zh-CN" altLang="en-US" sz="3600" b="1" u="sng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charset="0"/>
                <a:ea typeface="微软雅黑" charset="0"/>
                <a:sym typeface="+mn-ea"/>
              </a:rPr>
              <a:t>why</a:t>
            </a:r>
            <a:r>
              <a:rPr lang="zh-CN" altLang="en-US" sz="3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charset="0"/>
                <a:ea typeface="微软雅黑" charset="0"/>
                <a:sym typeface="+mn-ea"/>
              </a:rPr>
              <a:t> </a:t>
            </a:r>
            <a:r>
              <a:rPr lang="zh-CN" altLang="en-US" sz="3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charset="0"/>
                <a:ea typeface="微软雅黑" charset="0"/>
                <a:sym typeface="+mn-ea"/>
              </a:rPr>
              <a:t>people write poetry. 人们写诗是有各种原因的。</a:t>
            </a:r>
            <a:endParaRPr lang="zh-CN" altLang="en-US" sz="3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软雅黑" charset="0"/>
              <a:ea typeface="微软雅黑" charset="0"/>
              <a:sym typeface="+mn-ea"/>
            </a:endParaRPr>
          </a:p>
          <a:p>
            <a:pPr algn="l"/>
            <a:endParaRPr lang="zh-CN" altLang="en-US" sz="3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软雅黑" charset="0"/>
              <a:ea typeface="微软雅黑" charset="0"/>
              <a:sym typeface="+mn-ea"/>
            </a:endParaRPr>
          </a:p>
          <a:p>
            <a:r>
              <a:rPr lang="zh-CN" altLang="en-US" sz="3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charset="0"/>
                <a:ea typeface="微软雅黑" charset="0"/>
                <a:sym typeface="+mn-ea"/>
              </a:rPr>
              <a:t>例句 </a:t>
            </a:r>
            <a:r>
              <a:rPr lang="zh-CN" alt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charset="0"/>
                <a:ea typeface="微软雅黑" charset="0"/>
                <a:sym typeface="+mn-ea"/>
              </a:rPr>
              <a:t> 青少年喜欢流行音乐是有各种原因的。</a:t>
            </a:r>
            <a:endParaRPr lang="en-US" altLang="zh-CN" sz="3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软雅黑" charset="0"/>
              <a:ea typeface="微软雅黑" charset="0"/>
              <a:sym typeface="+mn-ea"/>
            </a:endParaRPr>
          </a:p>
          <a:p>
            <a:pPr algn="l"/>
            <a:r>
              <a:rPr lang="zh-CN" alt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charset="0"/>
                <a:ea typeface="微软雅黑" charset="0"/>
                <a:sym typeface="+mn-ea"/>
              </a:rPr>
              <a:t> </a:t>
            </a:r>
            <a:endParaRPr lang="zh-CN" altLang="en-US" sz="3600" dirty="0" smtClean="0">
              <a:latin typeface="Arial" pitchFamily="34" charset="0"/>
              <a:ea typeface="微软雅黑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1308" y="4325816"/>
            <a:ext cx="10621107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charset="0"/>
                <a:ea typeface="微软雅黑" charset="0"/>
                <a:sym typeface="+mn-ea"/>
              </a:rPr>
              <a:t>There are various reasons why </a:t>
            </a:r>
            <a:r>
              <a:rPr lang="en-US" altLang="zh-CN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charset="0"/>
                <a:ea typeface="微软雅黑" charset="0"/>
                <a:sym typeface="+mn-ea"/>
              </a:rPr>
              <a:t>teenagers like pop music</a:t>
            </a:r>
            <a:r>
              <a:rPr lang="zh-CN" alt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charset="0"/>
                <a:ea typeface="微软雅黑" charset="0"/>
                <a:sym typeface="+mn-ea"/>
              </a:rPr>
              <a:t>.</a:t>
            </a:r>
            <a:endParaRPr lang="zh-CN" altLang="en-US" sz="3600" dirty="0" smtClean="0">
              <a:solidFill>
                <a:srgbClr val="FF0000"/>
              </a:solidFill>
              <a:latin typeface="Arial" pitchFamily="34" charset="0"/>
              <a:ea typeface="微软雅黑" pitchFamily="34" charset="-122"/>
            </a:endParaRPr>
          </a:p>
        </p:txBody>
      </p:sp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>
          <a:xfrm>
            <a:off x="319832" y="1539505"/>
            <a:ext cx="11588400" cy="50796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zh-CN" altLang="en-US" sz="3600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软雅黑" charset="0"/>
              <a:ea typeface="微软雅黑" charset="0"/>
              <a:sym typeface="+mn-ea"/>
            </a:endParaRPr>
          </a:p>
          <a:p>
            <a:pPr algn="l"/>
            <a:endParaRPr lang="zh-CN" altLang="en-US" sz="3600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软雅黑" charset="0"/>
              <a:ea typeface="微软雅黑" charset="0"/>
              <a:sym typeface="+mn-ea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330518" y="1531620"/>
            <a:ext cx="11450320" cy="5067935"/>
            <a:chOff x="385" y="852"/>
            <a:chExt cx="18032" cy="7981"/>
          </a:xfrm>
        </p:grpSpPr>
        <p:sp>
          <p:nvSpPr>
            <p:cNvPr id="188425" name="Rectangle 9"/>
            <p:cNvSpPr/>
            <p:nvPr/>
          </p:nvSpPr>
          <p:spPr>
            <a:xfrm>
              <a:off x="385" y="852"/>
              <a:ext cx="11114" cy="7981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ctr">
              <a:spAutoFit/>
            </a:bodyPr>
            <a:lstStyle/>
            <a:p>
              <a:pPr lvl="0" indent="268605" eaLnBrk="0" hangingPunct="0"/>
              <a:r>
                <a:rPr lang="zh-CN" altLang="en-US" sz="36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微软雅黑" charset="0"/>
                  <a:ea typeface="微软雅黑" charset="0"/>
                </a:rPr>
                <a:t>原句 </a:t>
              </a:r>
              <a:r>
                <a:rPr lang="zh-CN" altLang="en-US" sz="3600" b="1" dirty="0">
                  <a:solidFill>
                    <a:schemeClr val="accent4"/>
                  </a:solidFill>
                  <a:latin typeface="微软雅黑" charset="0"/>
                  <a:ea typeface="微软雅黑" charset="0"/>
                </a:rPr>
                <a:t> </a:t>
              </a:r>
              <a:r>
                <a:rPr lang="en-US" altLang="zh-CN" sz="3600" b="1" u="sng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微软雅黑" charset="0"/>
                  <a:ea typeface="微软雅黑" charset="0"/>
                </a:rPr>
                <a:t>Some</a:t>
              </a:r>
              <a:r>
                <a:rPr lang="en-US" altLang="zh-CN" sz="36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微软雅黑" charset="0"/>
                  <a:ea typeface="微软雅黑" charset="0"/>
                </a:rPr>
                <a:t> poems tell a story or describe something in a way that will give the reader a strong impression. </a:t>
              </a:r>
              <a:r>
                <a:rPr lang="en-US" altLang="zh-CN" sz="3600" b="1" u="sng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微软雅黑" charset="0"/>
                  <a:ea typeface="微软雅黑" charset="0"/>
                </a:rPr>
                <a:t>Others</a:t>
              </a:r>
              <a:r>
                <a:rPr lang="en-US" altLang="zh-CN" sz="36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微软雅黑" charset="0"/>
                  <a:ea typeface="微软雅黑" charset="0"/>
                </a:rPr>
                <a:t> try to convey certain emotions. </a:t>
              </a:r>
              <a:endParaRPr lang="en-US" altLang="zh-CN" sz="3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charset="0"/>
                <a:ea typeface="微软雅黑" charset="0"/>
              </a:endParaRPr>
            </a:p>
            <a:p>
              <a:pPr lvl="0" indent="268605" eaLnBrk="0" hangingPunct="0"/>
              <a:r>
                <a:rPr lang="zh-CN" altLang="en-US" sz="36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微软雅黑" charset="0"/>
                  <a:ea typeface="微软雅黑" charset="0"/>
                </a:rPr>
                <a:t>有些诗歌以一种令读者印象深刻的方式讲述故事或描述事件</a:t>
              </a:r>
              <a:r>
                <a:rPr lang="en-US" altLang="zh-CN" sz="36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微软雅黑" charset="0"/>
                  <a:ea typeface="微软雅黑" charset="0"/>
                </a:rPr>
                <a:t>, </a:t>
              </a:r>
              <a:r>
                <a:rPr lang="zh-CN" altLang="en-US" sz="36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微软雅黑" charset="0"/>
                  <a:ea typeface="微软雅黑" charset="0"/>
                </a:rPr>
                <a:t>其它的就试图传达某些感情。</a:t>
              </a:r>
              <a:endParaRPr lang="zh-CN" altLang="en-US" sz="3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软雅黑" charset="0"/>
                <a:ea typeface="微软雅黑" charset="0"/>
              </a:endParaRPr>
            </a:p>
          </p:txBody>
        </p:sp>
        <p:pic>
          <p:nvPicPr>
            <p:cNvPr id="2" name="图片 1" descr="some...others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11522" y="2030"/>
              <a:ext cx="6895" cy="4756"/>
            </a:xfrm>
            <a:prstGeom prst="rect">
              <a:avLst/>
            </a:prstGeom>
          </p:spPr>
        </p:pic>
      </p:grpSp>
      <p:sp>
        <p:nvSpPr>
          <p:cNvPr id="5" name="文本框 4"/>
          <p:cNvSpPr txBox="1"/>
          <p:nvPr/>
        </p:nvSpPr>
        <p:spPr>
          <a:xfrm>
            <a:off x="261620" y="830580"/>
            <a:ext cx="10391775" cy="808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hangingPunct="0"/>
            <a:r>
              <a:rPr lang="en-US" altLang="zh-CN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ea typeface="宋体" pitchFamily="2" charset="-122"/>
                <a:sym typeface="+mn-ea"/>
              </a:rPr>
              <a:t>2. Some...; others... </a:t>
            </a:r>
            <a:r>
              <a:rPr lang="zh-CN" alt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微软雅黑" charset="0"/>
                <a:ea typeface="微软雅黑" charset="0"/>
                <a:sym typeface="+mn-ea"/>
              </a:rPr>
              <a:t>有些</a:t>
            </a:r>
            <a:r>
              <a:rPr lang="en-US" altLang="zh-CN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微软雅黑" charset="0"/>
                <a:ea typeface="微软雅黑" charset="0"/>
                <a:sym typeface="+mn-ea"/>
              </a:rPr>
              <a:t>……; </a:t>
            </a:r>
            <a:r>
              <a:rPr lang="zh-CN" alt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微软雅黑" charset="0"/>
                <a:ea typeface="微软雅黑" charset="0"/>
                <a:sym typeface="+mn-ea"/>
              </a:rPr>
              <a:t>有些</a:t>
            </a:r>
            <a:r>
              <a:rPr lang="en-US" altLang="zh-CN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微软雅黑" charset="0"/>
                <a:ea typeface="微软雅黑" charset="0"/>
                <a:sym typeface="+mn-ea"/>
              </a:rPr>
              <a:t>……</a:t>
            </a:r>
            <a:endParaRPr lang="zh-CN" altLang="en-US" sz="4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latin typeface="微软雅黑" charset="0"/>
              <a:ea typeface="微软雅黑" charset="0"/>
              <a:sym typeface="+mn-ea"/>
            </a:endParaRPr>
          </a:p>
        </p:txBody>
      </p:sp>
      <p:sp>
        <p:nvSpPr>
          <p:cNvPr id="35" name="文本框 34"/>
          <p:cNvSpPr txBox="1"/>
          <p:nvPr>
            <p:custDataLst>
              <p:tags r:id="rId2"/>
            </p:custDataLst>
          </p:nvPr>
        </p:nvSpPr>
        <p:spPr>
          <a:xfrm>
            <a:off x="838200" y="58800"/>
            <a:ext cx="10515600" cy="6651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pPr eaLnBrk="1" hangingPunct="1"/>
            <a:r>
              <a:rPr lang="en-US" altLang="zh-CN" dirty="0" smtClean="0"/>
              <a:t>写作句型仿写</a:t>
            </a:r>
            <a:endParaRPr dirty="0"/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9"/>
  <p:tag name="KSO_WM_UNIT_TYPE" val="a"/>
  <p:tag name="KSO_WM_UNIT_INDEX" val="1"/>
  <p:tag name="KSO_WM_UNIT_ID" val="custom160169_1*a*1"/>
  <p:tag name="KSO_WM_UNIT_CLEAR" val="1"/>
  <p:tag name="KSO_WM_UNIT_LAYERLEVEL" val="1"/>
  <p:tag name="KSO_WM_UNIT_VALUE" val="28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3"/>
  <p:tag name="KSO_WM_UNIT_TYPE" val="a"/>
  <p:tag name="KSO_WM_UNIT_INDEX" val="1"/>
  <p:tag name="KSO_WM_UNIT_ID" val="custom160163_25*a*1"/>
  <p:tag name="KSO_WM_UNIT_CLEAR" val="1"/>
  <p:tag name="KSO_WM_UNIT_LAYERLEVEL" val="1"/>
  <p:tag name="KSO_WM_UNIT_VALUE" val="2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1.xml><?xml version="1.0" encoding="utf-8"?>
<p:tagLst xmlns:p="http://schemas.openxmlformats.org/presentationml/2006/main">
  <p:tag name="KSO_WM_TEMPLATE_CATEGORY" val="custom"/>
  <p:tag name="KSO_WM_TEMPLATE_INDEX" val="160163"/>
  <p:tag name="KSO_WM_TAG_VERSION" val="1.0"/>
  <p:tag name="KSO_WM_SLIDE_ID" val="custom160163_25"/>
  <p:tag name="KSO_WM_SLIDE_INDEX" val="25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363*154"/>
  <p:tag name="KSO_WM_SLIDE_SIZE" val="558*327"/>
</p:tagLst>
</file>

<file path=ppt/tags/tag1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9"/>
  <p:tag name="KSO_WM_UNIT_TYPE" val="a"/>
  <p:tag name="KSO_WM_UNIT_INDEX" val="1"/>
  <p:tag name="KSO_WM_UNIT_ID" val="custom160169_21*a*1"/>
  <p:tag name="KSO_WM_UNIT_CLEAR" val="1"/>
  <p:tag name="KSO_WM_UNIT_LAYERLEVEL" val="1"/>
  <p:tag name="KSO_WM_UNIT_VALUE" val="35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3.xml><?xml version="1.0" encoding="utf-8"?>
<p:tagLst xmlns:p="http://schemas.openxmlformats.org/presentationml/2006/main">
  <p:tag name="KSO_WM_TEMPLATE_CATEGORY" val="custom"/>
  <p:tag name="KSO_WM_TEMPLATE_INDEX" val="160163"/>
</p:tagLst>
</file>

<file path=ppt/tags/tag1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9"/>
  <p:tag name="KSO_WM_UNIT_TYPE" val="a"/>
  <p:tag name="KSO_WM_UNIT_INDEX" val="1"/>
  <p:tag name="KSO_WM_UNIT_ID" val="custom160169_21*a*1"/>
  <p:tag name="KSO_WM_UNIT_CLEAR" val="1"/>
  <p:tag name="KSO_WM_UNIT_LAYERLEVEL" val="1"/>
  <p:tag name="KSO_WM_UNIT_VALUE" val="35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9"/>
  <p:tag name="KSO_WM_UNIT_TYPE" val="n_h_a"/>
  <p:tag name="KSO_WM_UNIT_INDEX" val="1_1_1"/>
  <p:tag name="KSO_WM_UNIT_ID" val="custom160169_21*n_h_a*1_1_1"/>
  <p:tag name="KSO_WM_UNIT_CLEAR" val="1"/>
  <p:tag name="KSO_WM_UNIT_LAYERLEVEL" val="1_1_1"/>
  <p:tag name="KSO_WM_UNIT_VALUE" val="24"/>
  <p:tag name="KSO_WM_UNIT_HIGHLIGHT" val="0"/>
  <p:tag name="KSO_WM_UNIT_COMPATIBLE" val="0"/>
  <p:tag name="KSO_WM_UNIT_PRESET_TEXT_INDEX" val="3"/>
  <p:tag name="KSO_WM_UNIT_PRESET_TEXT_LEN" val="5"/>
  <p:tag name="KSO_WM_DIAGRAM_GROUP_CODE" val="n1-1"/>
</p:tagLst>
</file>

<file path=ppt/tags/tag1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9"/>
  <p:tag name="KSO_WM_UNIT_TYPE" val="n_i"/>
  <p:tag name="KSO_WM_UNIT_INDEX" val="1_1"/>
  <p:tag name="KSO_WM_UNIT_ID" val="custom160169_21*n_i*1_1"/>
  <p:tag name="KSO_WM_UNIT_CLEAR" val="1"/>
  <p:tag name="KSO_WM_UNIT_LAYERLEVEL" val="1_1"/>
  <p:tag name="KSO_WM_DIAGRAM_GROUP_CODE" val="n1-1"/>
</p:tagLst>
</file>

<file path=ppt/tags/tag1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9"/>
  <p:tag name="KSO_WM_UNIT_TYPE" val="n_i"/>
  <p:tag name="KSO_WM_UNIT_INDEX" val="1_5"/>
  <p:tag name="KSO_WM_UNIT_ID" val="custom160169_21*n_i*1_5"/>
  <p:tag name="KSO_WM_UNIT_CLEAR" val="1"/>
  <p:tag name="KSO_WM_UNIT_LAYERLEVEL" val="1_1"/>
  <p:tag name="KSO_WM_DIAGRAM_GROUP_CODE" val="n1-1"/>
</p:tagLst>
</file>

<file path=ppt/tags/tag1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9"/>
  <p:tag name="KSO_WM_UNIT_TYPE" val="n_i"/>
  <p:tag name="KSO_WM_UNIT_INDEX" val="1_2"/>
  <p:tag name="KSO_WM_UNIT_ID" val="custom160169_21*n_i*1_2"/>
  <p:tag name="KSO_WM_UNIT_CLEAR" val="1"/>
  <p:tag name="KSO_WM_UNIT_LAYERLEVEL" val="1_1"/>
  <p:tag name="KSO_WM_DIAGRAM_GROUP_CODE" val="n1-1"/>
</p:tagLst>
</file>

<file path=ppt/tags/tag19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9"/>
  <p:tag name="KSO_WM_UNIT_TYPE" val="n_i"/>
  <p:tag name="KSO_WM_UNIT_INDEX" val="1_4"/>
  <p:tag name="KSO_WM_UNIT_ID" val="custom160169_21*n_i*1_4"/>
  <p:tag name="KSO_WM_UNIT_CLEAR" val="1"/>
  <p:tag name="KSO_WM_UNIT_LAYERLEVEL" val="1_1"/>
  <p:tag name="KSO_WM_DIAGRAM_GROUP_CODE" val="n1-1"/>
</p:tagLst>
</file>

<file path=ppt/tags/tag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9"/>
  <p:tag name="KSO_WM_UNIT_TYPE" val="b"/>
  <p:tag name="KSO_WM_UNIT_INDEX" val="1"/>
  <p:tag name="KSO_WM_UNIT_ID" val="custom160169_1*b*1"/>
  <p:tag name="KSO_WM_UNIT_CLEAR" val="1"/>
  <p:tag name="KSO_WM_UNIT_LAYERLEVEL" val="1"/>
  <p:tag name="KSO_WM_UNIT_VALUE" val="39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9"/>
  <p:tag name="KSO_WM_UNIT_TYPE" val="n_i"/>
  <p:tag name="KSO_WM_UNIT_INDEX" val="1_5"/>
  <p:tag name="KSO_WM_UNIT_ID" val="custom160169_21*n_i*1_5"/>
  <p:tag name="KSO_WM_UNIT_CLEAR" val="1"/>
  <p:tag name="KSO_WM_UNIT_LAYERLEVEL" val="1_1"/>
  <p:tag name="KSO_WM_DIAGRAM_GROUP_CODE" val="n1-1"/>
</p:tagLst>
</file>

<file path=ppt/tags/tag2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9"/>
  <p:tag name="KSO_WM_UNIT_TYPE" val="n_i"/>
  <p:tag name="KSO_WM_UNIT_INDEX" val="1_5"/>
  <p:tag name="KSO_WM_UNIT_ID" val="custom160169_21*n_i*1_5"/>
  <p:tag name="KSO_WM_UNIT_CLEAR" val="1"/>
  <p:tag name="KSO_WM_UNIT_LAYERLEVEL" val="1_1"/>
  <p:tag name="KSO_WM_DIAGRAM_GROUP_CODE" val="n1-1"/>
</p:tagLst>
</file>

<file path=ppt/tags/tag22.xml><?xml version="1.0" encoding="utf-8"?>
<p:tagLst xmlns:p="http://schemas.openxmlformats.org/presentationml/2006/main">
  <p:tag name="KSO_WM_TEMPLATE_CATEGORY" val="custom"/>
  <p:tag name="KSO_WM_TEMPLATE_INDEX" val="160163"/>
</p:tagLst>
</file>

<file path=ppt/tags/tag2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3"/>
  <p:tag name="KSO_WM_UNIT_TYPE" val="a"/>
  <p:tag name="KSO_WM_UNIT_INDEX" val="1"/>
  <p:tag name="KSO_WM_UNIT_ID" val="custom160163_2*a*1"/>
  <p:tag name="KSO_WM_UNIT_CLEAR" val="1"/>
  <p:tag name="KSO_WM_UNIT_LAYERLEVEL" val="1"/>
  <p:tag name="KSO_WM_UNIT_VALUE" val="20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4.xml><?xml version="1.0" encoding="utf-8"?>
<p:tagLst xmlns:p="http://schemas.openxmlformats.org/presentationml/2006/main">
  <p:tag name="KSO_WM_TEMPLATE_CATEGORY" val="custom"/>
  <p:tag name="KSO_WM_TEMPLATE_INDEX" val="160163"/>
  <p:tag name="KSO_WM_TAG_VERSION" val="1.0"/>
  <p:tag name="KSO_WM_SLIDE_ID" val="custom160163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2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3"/>
  <p:tag name="KSO_WM_UNIT_TYPE" val="a"/>
  <p:tag name="KSO_WM_UNIT_INDEX" val="1"/>
  <p:tag name="KSO_WM_UNIT_ID" val="custom160163_2*a*1"/>
  <p:tag name="KSO_WM_UNIT_CLEAR" val="1"/>
  <p:tag name="KSO_WM_UNIT_LAYERLEVEL" val="1"/>
  <p:tag name="KSO_WM_UNIT_VALUE" val="20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6.xml><?xml version="1.0" encoding="utf-8"?>
<p:tagLst xmlns:p="http://schemas.openxmlformats.org/presentationml/2006/main">
  <p:tag name="KSO_WM_TEMPLATE_CATEGORY" val="custom"/>
  <p:tag name="KSO_WM_TEMPLATE_INDEX" val="160163"/>
</p:tagLst>
</file>

<file path=ppt/tags/tag2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3"/>
  <p:tag name="KSO_WM_UNIT_TYPE" val="a"/>
  <p:tag name="KSO_WM_UNIT_INDEX" val="1"/>
  <p:tag name="KSO_WM_UNIT_ID" val="custom160163_2*a*1"/>
  <p:tag name="KSO_WM_UNIT_CLEAR" val="1"/>
  <p:tag name="KSO_WM_UNIT_LAYERLEVEL" val="1"/>
  <p:tag name="KSO_WM_UNIT_VALUE" val="20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8.xml><?xml version="1.0" encoding="utf-8"?>
<p:tagLst xmlns:p="http://schemas.openxmlformats.org/presentationml/2006/main">
  <p:tag name="KSO_WM_TEMPLATE_CATEGORY" val="custom"/>
  <p:tag name="KSO_WM_TEMPLATE_INDEX" val="160163"/>
  <p:tag name="KSO_WM_TAG_VERSION" val="1.0"/>
  <p:tag name="KSO_WM_SLIDE_ID" val="custom160163_25"/>
  <p:tag name="KSO_WM_SLIDE_INDEX" val="25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363*154"/>
  <p:tag name="KSO_WM_SLIDE_SIZE" val="558*327"/>
</p:tagLst>
</file>

<file path=ppt/tags/tag3.xml><?xml version="1.0" encoding="utf-8"?>
<p:tagLst xmlns:p="http://schemas.openxmlformats.org/presentationml/2006/main">
  <p:tag name="KSO_WM_TEMPLATE_THUMBS_INDEX" val="1、6、8、11、18、23、24、25"/>
  <p:tag name="KSO_WM_TEMPLATE_CATEGORY" val="custom"/>
  <p:tag name="KSO_WM_TEMPLATE_INDEX" val="160163"/>
  <p:tag name="KSO_WM_TAG_VERSION" val="1.0"/>
  <p:tag name="KSO_WM_SLIDE_ID" val="custom160169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163_25*i*2"/>
  <p:tag name="KSO_WM_TEMPLATE_CATEGORY" val="custom"/>
  <p:tag name="KSO_WM_TEMPLATE_INDEX" val="160163"/>
</p:tagLst>
</file>

<file path=ppt/tags/tag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3"/>
  <p:tag name="KSO_WM_UNIT_TYPE" val="a"/>
  <p:tag name="KSO_WM_UNIT_INDEX" val="1"/>
  <p:tag name="KSO_WM_UNIT_ID" val="custom160163_25*a*1"/>
  <p:tag name="KSO_WM_UNIT_CLEAR" val="1"/>
  <p:tag name="KSO_WM_UNIT_LAYERLEVEL" val="1"/>
  <p:tag name="KSO_WM_UNIT_VALUE" val="2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6.xml><?xml version="1.0" encoding="utf-8"?>
<p:tagLst xmlns:p="http://schemas.openxmlformats.org/presentationml/2006/main">
  <p:tag name="KSO_WM_TEMPLATE_CATEGORY" val="custom"/>
  <p:tag name="KSO_WM_TEMPLATE_INDEX" val="160163"/>
  <p:tag name="KSO_WM_TAG_VERSION" val="1.0"/>
  <p:tag name="KSO_WM_SLIDE_ID" val="custom160163_25"/>
  <p:tag name="KSO_WM_SLIDE_INDEX" val="25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363*154"/>
  <p:tag name="KSO_WM_SLIDE_SIZE" val="558*327"/>
</p:tagLst>
</file>

<file path=ppt/tags/tag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9"/>
  <p:tag name="KSO_WM_UNIT_TYPE" val="a"/>
  <p:tag name="KSO_WM_UNIT_INDEX" val="1"/>
  <p:tag name="KSO_WM_UNIT_ID" val="custom160169_21*a*1"/>
  <p:tag name="KSO_WM_UNIT_CLEAR" val="1"/>
  <p:tag name="KSO_WM_UNIT_LAYERLEVEL" val="1"/>
  <p:tag name="KSO_WM_UNIT_VALUE" val="35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8.xml><?xml version="1.0" encoding="utf-8"?>
<p:tagLst xmlns:p="http://schemas.openxmlformats.org/presentationml/2006/main">
  <p:tag name="KSO_WM_TEMPLATE_CATEGORY" val="custom"/>
  <p:tag name="KSO_WM_TEMPLATE_INDEX" val="160163"/>
</p:tagLst>
</file>

<file path=ppt/tags/tag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60163_25*i*2"/>
  <p:tag name="KSO_WM_TEMPLATE_CATEGORY" val="custom"/>
  <p:tag name="KSO_WM_TEMPLATE_INDEX" val="160163"/>
</p:tagLst>
</file>

<file path=ppt/theme/theme1.xml><?xml version="1.0" encoding="utf-8"?>
<a:theme xmlns:a="http://schemas.openxmlformats.org/drawingml/2006/main" name="A000120140530A99PPBG">
  <a:themeElements>
    <a:clrScheme name="自定义 107">
      <a:dk1>
        <a:srgbClr val="FFFFFF"/>
      </a:dk1>
      <a:lt1>
        <a:srgbClr val="2F2F2F"/>
      </a:lt1>
      <a:dk2>
        <a:srgbClr val="FFFFFF"/>
      </a:dk2>
      <a:lt2>
        <a:srgbClr val="5F5F5F"/>
      </a:lt2>
      <a:accent1>
        <a:srgbClr val="29354C"/>
      </a:accent1>
      <a:accent2>
        <a:srgbClr val="FEBD30"/>
      </a:accent2>
      <a:accent3>
        <a:srgbClr val="92D050"/>
      </a:accent3>
      <a:accent4>
        <a:srgbClr val="00B0F0"/>
      </a:accent4>
      <a:accent5>
        <a:srgbClr val="868686"/>
      </a:accent5>
      <a:accent6>
        <a:srgbClr val="C00000"/>
      </a:accent6>
      <a:hlink>
        <a:srgbClr val="D9B116"/>
      </a:hlink>
      <a:folHlink>
        <a:srgbClr val="AFB2B4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itchFamily="34" charset="0"/>
            <a:ea typeface="微软雅黑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2257</Words>
  <Application>Kingsoft Office WPP</Application>
  <PresentationFormat>自定义</PresentationFormat>
  <Paragraphs>153</Paragraphs>
  <Slides>11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A000120140530A99PPBG</vt:lpstr>
      <vt:lpstr>Reading A Few Simple Forms of English Poems  the first paragraph  </vt:lpstr>
      <vt:lpstr>阅读文章第一段并找出文中词块</vt:lpstr>
      <vt:lpstr>PowerPoint 演示文稿</vt:lpstr>
      <vt:lpstr>Reading and find out the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 you.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kmu</dc:creator>
  <cp:lastModifiedBy>CHENSHUXIAN</cp:lastModifiedBy>
  <cp:revision>58</cp:revision>
  <dcterms:created xsi:type="dcterms:W3CDTF">2016-02-17T03:20:00Z</dcterms:created>
  <dcterms:modified xsi:type="dcterms:W3CDTF">2016-02-24T16:15:58Z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2052-10.1.0.5457</vt:lpwstr>
  </property>
</Properties>
</file>