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9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00" autoAdjust="0"/>
    <p:restoredTop sz="94660"/>
  </p:normalViewPr>
  <p:slideViewPr>
    <p:cSldViewPr>
      <p:cViewPr>
        <p:scale>
          <a:sx n="60" d="100"/>
          <a:sy n="60" d="100"/>
        </p:scale>
        <p:origin x="-157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EBAC7-645F-40FD-A261-CABFF8247716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75C02-C39B-4087-A825-05F113EC63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75C02-C39B-4087-A825-05F113EC63A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75C02-C39B-4087-A825-05F113EC63AC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2714644"/>
          </a:xfrm>
        </p:spPr>
        <p:txBody>
          <a:bodyPr>
            <a:normAutofit fontScale="90000"/>
          </a:bodyPr>
          <a:lstStyle/>
          <a:p>
            <a:r>
              <a:rPr lang="en-US" altLang="zh-CN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           </a:t>
            </a:r>
            <a: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  <a:t>Unit 3 </a:t>
            </a:r>
            <a:b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</a:br>
            <a: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  <a:t>A taste of English </a:t>
            </a:r>
            <a:r>
              <a:rPr lang="en-US" altLang="zh-CN" sz="6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  <a:t>humour</a:t>
            </a:r>
            <a: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  <a:t/>
            </a:r>
            <a:b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</a:br>
            <a: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字迹-童体毛笔字体" pitchFamily="2" charset="-122"/>
                <a:ea typeface="方正字迹-童体毛笔字体" pitchFamily="2" charset="-122"/>
              </a:rPr>
              <a:t>    (grammar)     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00100" y="3143248"/>
            <a:ext cx="7786742" cy="1371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  <a:latin typeface="Comic Sans MS" pitchFamily="66" charset="0"/>
                <a:ea typeface="Arial Unicode MS" pitchFamily="34" charset="-122"/>
                <a:cs typeface="Arial Unicode MS" pitchFamily="34" charset="-122"/>
              </a:rPr>
              <a:t>V-</a:t>
            </a:r>
            <a:r>
              <a:rPr lang="en-US" altLang="zh-CN" sz="4000" dirty="0" err="1" smtClean="0">
                <a:solidFill>
                  <a:schemeClr val="tx1"/>
                </a:solidFill>
                <a:latin typeface="Comic Sans MS" pitchFamily="66" charset="0"/>
                <a:ea typeface="Arial Unicode MS" pitchFamily="34" charset="-122"/>
                <a:cs typeface="Arial Unicode MS" pitchFamily="34" charset="-122"/>
              </a:rPr>
              <a:t>ing</a:t>
            </a:r>
            <a:r>
              <a:rPr lang="en-US" altLang="zh-CN" sz="4000" dirty="0" smtClean="0">
                <a:solidFill>
                  <a:schemeClr val="tx1"/>
                </a:solidFill>
                <a:latin typeface="Comic Sans MS" pitchFamily="66" charset="0"/>
                <a:ea typeface="Arial Unicode MS" pitchFamily="34" charset="-122"/>
                <a:cs typeface="Arial Unicode MS" pitchFamily="34" charset="-122"/>
              </a:rPr>
              <a:t> form being used as attribute, predicative and object complement</a:t>
            </a: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动词</a:t>
            </a:r>
            <a:r>
              <a:rPr lang="en-US" altLang="zh-CN" sz="4000" dirty="0" err="1" smtClean="0">
                <a:solidFill>
                  <a:schemeClr val="tx1"/>
                </a:solidFill>
              </a:rPr>
              <a:t>ing</a:t>
            </a:r>
            <a:r>
              <a:rPr lang="zh-CN" altLang="en-US" sz="4000" dirty="0" smtClean="0">
                <a:solidFill>
                  <a:schemeClr val="tx1"/>
                </a:solidFill>
              </a:rPr>
              <a:t>形式做定语，表语和宾补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789" y="5857892"/>
            <a:ext cx="6643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+mj-ea"/>
                <a:ea typeface="+mj-ea"/>
              </a:rPr>
              <a:t>                  华南师范大学外国语言文化学院  陈媛</a:t>
            </a:r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en-US" altLang="zh-CN" sz="2400" dirty="0" smtClean="0">
                <a:latin typeface="+mj-ea"/>
                <a:ea typeface="+mj-ea"/>
              </a:rPr>
              <a:t>                  </a:t>
            </a:r>
            <a:r>
              <a:rPr lang="zh-CN" altLang="en-US" sz="2400" dirty="0" smtClean="0">
                <a:latin typeface="+mj-ea"/>
                <a:ea typeface="+mj-ea"/>
              </a:rPr>
              <a:t>龙川县田家炳中学   黄少平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358246" cy="60453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 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（现在分词）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His words are encouraging.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</a:t>
            </a:r>
            <a:r>
              <a:rPr lang="en-US" altLang="zh-CN" dirty="0" smtClean="0">
                <a:latin typeface="Comic Sans MS" pitchFamily="66" charset="0"/>
              </a:rPr>
              <a:t> being predicative</a:t>
            </a:r>
            <a:r>
              <a:rPr lang="zh-CN" altLang="en-US" dirty="0" smtClean="0">
                <a:latin typeface="Comic Sans MS" pitchFamily="66" charset="0"/>
              </a:rPr>
              <a:t>（表语）</a:t>
            </a:r>
            <a:r>
              <a:rPr lang="en-US" altLang="zh-CN" dirty="0" smtClean="0">
                <a:latin typeface="Comic Sans MS" pitchFamily="66" charset="0"/>
              </a:rPr>
              <a:t> expresses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the features, characters and status of the nouns </a:t>
            </a:r>
            <a:r>
              <a:rPr lang="en-US" altLang="zh-CN" dirty="0" smtClean="0">
                <a:latin typeface="Comic Sans MS" pitchFamily="66" charset="0"/>
              </a:rPr>
              <a:t>(</a:t>
            </a:r>
            <a:r>
              <a:rPr lang="zh-CN" altLang="en-US" dirty="0" smtClean="0">
                <a:latin typeface="Comic Sans MS" pitchFamily="66" charset="0"/>
              </a:rPr>
              <a:t>名词的特点，性质 和状态</a:t>
            </a:r>
            <a:r>
              <a:rPr lang="en-US" altLang="zh-CN" dirty="0" smtClean="0">
                <a:latin typeface="Comic Sans MS" pitchFamily="66" charset="0"/>
              </a:rPr>
              <a:t>). The position of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 </a:t>
            </a:r>
            <a:r>
              <a:rPr lang="en-US" altLang="zh-CN" dirty="0" smtClean="0">
                <a:latin typeface="Comic Sans MS" pitchFamily="66" charset="0"/>
              </a:rPr>
              <a:t>and predicative</a:t>
            </a:r>
            <a:r>
              <a:rPr lang="zh-CN" altLang="en-US" dirty="0" smtClean="0">
                <a:latin typeface="Comic Sans MS" pitchFamily="66" charset="0"/>
              </a:rPr>
              <a:t>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can not be exchanged</a:t>
            </a:r>
            <a:r>
              <a:rPr lang="en-US" altLang="zh-C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zh-CN" altLang="en-U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</a:rPr>
              <a:t>The music they are playing sounds exciting. </a:t>
            </a:r>
            <a:endParaRPr lang="zh-CN" alt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zh-CN" altLang="en-US" dirty="0" smtClean="0">
                <a:latin typeface="Comic Sans MS" pitchFamily="66" charset="0"/>
              </a:rPr>
              <a:t>    他们演奏的音乐是如此令人兴奋。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US" altLang="zh-CN" dirty="0" smtClean="0">
                <a:latin typeface="Comic Sans MS" pitchFamily="66" charset="0"/>
              </a:rPr>
              <a:t>Present particle 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endParaRPr lang="zh-CN" alt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admin\Desktop\52K58PICRCB_102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000396" cy="2107337"/>
          </a:xfrm>
          <a:prstGeom prst="rect">
            <a:avLst/>
          </a:prstGeom>
          <a:noFill/>
        </p:spPr>
      </p:pic>
      <p:sp>
        <p:nvSpPr>
          <p:cNvPr id="5" name="椭圆形标注 4"/>
          <p:cNvSpPr/>
          <p:nvPr/>
        </p:nvSpPr>
        <p:spPr>
          <a:xfrm>
            <a:off x="4857752" y="71414"/>
            <a:ext cx="4214842" cy="228601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I saw you swimming very well last week.</a:t>
            </a:r>
            <a:endParaRPr lang="zh-CN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椭圆形标注 5"/>
          <p:cNvSpPr/>
          <p:nvPr/>
        </p:nvSpPr>
        <p:spPr>
          <a:xfrm>
            <a:off x="714348" y="642918"/>
            <a:ext cx="3071834" cy="1500198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Thank you!</a:t>
            </a:r>
            <a:endParaRPr lang="zh-CN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158" y="4929198"/>
            <a:ext cx="3231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saw you swimming 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43205" y="4929198"/>
            <a:ext cx="3289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see sb. doing </a:t>
            </a:r>
            <a:r>
              <a:rPr lang="en-US" altLang="zh-CN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sth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  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0100" y="5857892"/>
            <a:ext cx="7342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be used as the object complement</a:t>
            </a:r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（宾补）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3929058" y="5429264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401080" cy="583103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ATTENTION</a:t>
            </a:r>
          </a:p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Gerund </a:t>
            </a:r>
            <a:r>
              <a:rPr lang="en-US" altLang="zh-CN" dirty="0" smtClean="0">
                <a:latin typeface="Comic Sans MS" pitchFamily="66" charset="0"/>
              </a:rPr>
              <a:t>can </a:t>
            </a:r>
            <a:r>
              <a:rPr lang="en-US" altLang="zh-CN" dirty="0" smtClean="0">
                <a:latin typeface="Comic Sans MS" pitchFamily="66" charset="0"/>
              </a:rPr>
              <a:t>not </a:t>
            </a:r>
            <a:r>
              <a:rPr lang="en-US" dirty="0" smtClean="0">
                <a:latin typeface="Comic Sans MS" pitchFamily="66" charset="0"/>
              </a:rPr>
              <a:t>be </a:t>
            </a:r>
            <a:r>
              <a:rPr lang="en-US" dirty="0" smtClean="0">
                <a:latin typeface="Comic Sans MS" pitchFamily="66" charset="0"/>
              </a:rPr>
              <a:t>used as the object complement.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(</a:t>
            </a:r>
            <a:r>
              <a:rPr lang="zh-CN" altLang="en-US" dirty="0" smtClean="0">
                <a:latin typeface="Comic Sans MS" pitchFamily="66" charset="0"/>
              </a:rPr>
              <a:t>宾补</a:t>
            </a:r>
            <a:r>
              <a:rPr lang="en-US" dirty="0" smtClean="0">
                <a:latin typeface="Comic Sans MS" pitchFamily="66" charset="0"/>
              </a:rPr>
              <a:t>) 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</a:t>
            </a:r>
            <a:r>
              <a:rPr lang="en-US" altLang="zh-CN" dirty="0" smtClean="0">
                <a:latin typeface="Comic Sans MS" pitchFamily="66" charset="0"/>
              </a:rPr>
              <a:t> can </a:t>
            </a:r>
            <a:r>
              <a:rPr lang="en-US" dirty="0" smtClean="0">
                <a:latin typeface="Comic Sans MS" pitchFamily="66" charset="0"/>
              </a:rPr>
              <a:t>be </a:t>
            </a:r>
            <a:r>
              <a:rPr lang="en-US" dirty="0" smtClean="0">
                <a:latin typeface="Comic Sans MS" pitchFamily="66" charset="0"/>
              </a:rPr>
              <a:t>used as the object complement, indicating </a:t>
            </a:r>
            <a:r>
              <a:rPr lang="en-US" dirty="0" smtClean="0">
                <a:latin typeface="Comic Sans MS" pitchFamily="66" charset="0"/>
              </a:rPr>
              <a:t>what </a:t>
            </a:r>
            <a:r>
              <a:rPr lang="en-US" dirty="0" smtClean="0">
                <a:latin typeface="Comic Sans MS" pitchFamily="66" charset="0"/>
              </a:rPr>
              <a:t>is happening.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endParaRPr lang="en-US" altLang="zh-CN" dirty="0" smtClean="0">
              <a:latin typeface="Comic Sans MS" pitchFamily="66" charset="0"/>
            </a:endParaRPr>
          </a:p>
          <a:p>
            <a:r>
              <a:rPr lang="en-US" altLang="zh-CN" dirty="0" smtClean="0">
                <a:latin typeface="Comic Sans MS" pitchFamily="66" charset="0"/>
              </a:rPr>
              <a:t>Two types of verbs followed by V-</a:t>
            </a:r>
            <a:r>
              <a:rPr lang="en-US" altLang="zh-CN" dirty="0" err="1" smtClean="0">
                <a:latin typeface="Comic Sans MS" pitchFamily="66" charset="0"/>
              </a:rPr>
              <a:t>ing</a:t>
            </a:r>
            <a:r>
              <a:rPr lang="en-US" altLang="zh-CN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being used as the object complement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lang="zh-CN" altLang="en-US" dirty="0" smtClean="0">
                <a:latin typeface="Comic Sans MS" pitchFamily="66" charset="0"/>
              </a:rPr>
              <a:t>    ⑴</a:t>
            </a:r>
            <a:r>
              <a:rPr lang="en-US" altLang="zh-CN" dirty="0" smtClean="0">
                <a:latin typeface="Comic Sans MS" pitchFamily="66" charset="0"/>
              </a:rPr>
              <a:t>Some verbs about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sensations</a:t>
            </a:r>
            <a:r>
              <a:rPr lang="en-US" altLang="zh-CN" dirty="0" smtClean="0">
                <a:latin typeface="Comic Sans MS" pitchFamily="66" charset="0"/>
              </a:rPr>
              <a:t>, like </a:t>
            </a:r>
            <a:r>
              <a:rPr lang="en-US" dirty="0" smtClean="0">
                <a:latin typeface="Comic Sans MS" pitchFamily="66" charset="0"/>
              </a:rPr>
              <a:t>see, hear, feel, smell, watch, find, notice and so on.</a:t>
            </a:r>
            <a:endParaRPr lang="zh-CN" alt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zh-CN" altLang="en-US" dirty="0" smtClean="0">
                <a:latin typeface="Comic Sans MS" pitchFamily="66" charset="0"/>
              </a:rPr>
              <a:t>    ⑵</a:t>
            </a:r>
            <a:r>
              <a:rPr lang="en-US" altLang="zh-CN" dirty="0" smtClean="0">
                <a:latin typeface="Comic Sans MS" pitchFamily="66" charset="0"/>
              </a:rPr>
              <a:t> Some verbs about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commands</a:t>
            </a:r>
            <a:r>
              <a:rPr lang="en-US" altLang="zh-CN" dirty="0" smtClean="0">
                <a:latin typeface="Comic Sans MS" pitchFamily="66" charset="0"/>
              </a:rPr>
              <a:t>, like </a:t>
            </a:r>
            <a:r>
              <a:rPr lang="en-US" dirty="0" smtClean="0">
                <a:latin typeface="Comic Sans MS" pitchFamily="66" charset="0"/>
              </a:rPr>
              <a:t>have, set, keep, get, catch, leave and so on.</a:t>
            </a: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Comic Sans MS" pitchFamily="66" charset="0"/>
              </a:rPr>
              <a:t>Let’s look at some more examples.</a:t>
            </a:r>
          </a:p>
          <a:p>
            <a:pPr>
              <a:buNone/>
              <a:defRPr/>
            </a:pP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altLang="zh-CN" dirty="0" smtClean="0">
                <a:latin typeface="Comic Sans MS" pitchFamily="66" charset="0"/>
              </a:rPr>
              <a:t>    </a:t>
            </a:r>
            <a:r>
              <a:rPr lang="zh-CN" altLang="en-US" dirty="0" smtClean="0">
                <a:latin typeface="Comic Sans MS" pitchFamily="66" charset="0"/>
              </a:rPr>
              <a:t>我看见他正在上楼。</a:t>
            </a:r>
          </a:p>
          <a:p>
            <a:pPr>
              <a:buNone/>
              <a:defRPr/>
            </a:pPr>
            <a:r>
              <a:rPr lang="zh-CN" altLang="en-US" dirty="0" smtClean="0">
                <a:latin typeface="Comic Sans MS" pitchFamily="66" charset="0"/>
              </a:rPr>
              <a:t>    </a:t>
            </a:r>
            <a:r>
              <a:rPr lang="en-US" altLang="zh-CN" dirty="0" smtClean="0">
                <a:latin typeface="Comic Sans MS" pitchFamily="66" charset="0"/>
              </a:rPr>
              <a:t>I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saw</a:t>
            </a:r>
            <a:r>
              <a:rPr lang="en-US" altLang="zh-CN" dirty="0" smtClean="0">
                <a:latin typeface="Comic Sans MS" pitchFamily="66" charset="0"/>
              </a:rPr>
              <a:t> him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going</a:t>
            </a:r>
            <a:r>
              <a:rPr lang="en-US" altLang="zh-CN" dirty="0" smtClean="0">
                <a:latin typeface="Comic Sans MS" pitchFamily="66" charset="0"/>
              </a:rPr>
              <a:t> upstairs. </a:t>
            </a:r>
          </a:p>
          <a:p>
            <a:pPr>
              <a:buNone/>
              <a:defRPr/>
            </a:pPr>
            <a:r>
              <a:rPr lang="zh-CN" altLang="en-US" dirty="0" smtClean="0">
                <a:latin typeface="Comic Sans MS" pitchFamily="66" charset="0"/>
              </a:rPr>
              <a:t>    我们看着她在过大街。  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altLang="zh-CN" dirty="0" smtClean="0">
                <a:latin typeface="Comic Sans MS" pitchFamily="66" charset="0"/>
              </a:rPr>
              <a:t>    We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watched</a:t>
            </a:r>
            <a:r>
              <a:rPr lang="en-US" altLang="zh-CN" dirty="0" smtClean="0">
                <a:latin typeface="Comic Sans MS" pitchFamily="66" charset="0"/>
              </a:rPr>
              <a:t> her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crossing</a:t>
            </a:r>
            <a:r>
              <a:rPr lang="en-US" altLang="zh-CN" dirty="0" smtClean="0">
                <a:latin typeface="Comic Sans MS" pitchFamily="66" charset="0"/>
              </a:rPr>
              <a:t> the street. </a:t>
            </a:r>
          </a:p>
          <a:p>
            <a:pPr>
              <a:buNone/>
              <a:defRPr/>
            </a:pPr>
            <a:r>
              <a:rPr lang="zh-CN" altLang="en-US" dirty="0" smtClean="0">
                <a:latin typeface="Comic Sans MS" pitchFamily="66" charset="0"/>
              </a:rPr>
              <a:t>    我们听见她在房间里唱歌。</a:t>
            </a:r>
          </a:p>
          <a:p>
            <a:pPr>
              <a:buNone/>
              <a:defRPr/>
            </a:pPr>
            <a:r>
              <a:rPr lang="zh-CN" altLang="en-US" dirty="0" smtClean="0">
                <a:latin typeface="Comic Sans MS" pitchFamily="66" charset="0"/>
              </a:rPr>
              <a:t>    </a:t>
            </a:r>
            <a:r>
              <a:rPr lang="en-US" altLang="zh-CN" dirty="0" smtClean="0">
                <a:latin typeface="Comic Sans MS" pitchFamily="66" charset="0"/>
              </a:rPr>
              <a:t>We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heard</a:t>
            </a:r>
            <a:r>
              <a:rPr lang="en-US" altLang="zh-CN" dirty="0" smtClean="0">
                <a:latin typeface="Comic Sans MS" pitchFamily="66" charset="0"/>
              </a:rPr>
              <a:t> her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singing</a:t>
            </a:r>
            <a:r>
              <a:rPr lang="en-US" altLang="zh-CN" dirty="0" smtClean="0">
                <a:latin typeface="Comic Sans MS" pitchFamily="66" charset="0"/>
              </a:rPr>
              <a:t> in her room</a:t>
            </a:r>
            <a:r>
              <a:rPr lang="zh-CN" altLang="en-US" dirty="0" smtClean="0">
                <a:latin typeface="Comic Sans MS" pitchFamily="66" charset="0"/>
              </a:rPr>
              <a:t>。</a:t>
            </a:r>
          </a:p>
          <a:p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chemeClr val="tx1"/>
                </a:solidFill>
                <a:latin typeface="Comic Sans MS" pitchFamily="66" charset="0"/>
              </a:rPr>
              <a:t>SUMMARY </a:t>
            </a:r>
            <a:endParaRPr lang="zh-CN" altLang="en-US" sz="4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V-</a:t>
            </a:r>
            <a:r>
              <a:rPr lang="en-US" altLang="zh-CN" sz="2800" dirty="0" err="1" smtClean="0">
                <a:latin typeface="Comic Sans MS" pitchFamily="66" charset="0"/>
              </a:rPr>
              <a:t>ing</a:t>
            </a:r>
            <a:r>
              <a:rPr lang="en-US" altLang="zh-CN" sz="2800" dirty="0" smtClean="0">
                <a:latin typeface="Comic Sans MS" pitchFamily="66" charset="0"/>
              </a:rPr>
              <a:t> form is used as attribute, predicative and object complement.</a:t>
            </a:r>
          </a:p>
          <a:p>
            <a:endParaRPr lang="en-US" altLang="zh-CN" sz="2800" dirty="0" smtClean="0">
              <a:latin typeface="Comic Sans MS" pitchFamily="66" charset="0"/>
            </a:endParaRPr>
          </a:p>
          <a:p>
            <a:r>
              <a:rPr lang="en-US" altLang="zh-CN" sz="2800" dirty="0" smtClean="0">
                <a:latin typeface="Comic Sans MS" pitchFamily="66" charset="0"/>
              </a:rPr>
              <a:t>Attribute: V-</a:t>
            </a:r>
            <a:r>
              <a:rPr lang="en-US" altLang="zh-CN" sz="2800" dirty="0" err="1" smtClean="0">
                <a:latin typeface="Comic Sans MS" pitchFamily="66" charset="0"/>
              </a:rPr>
              <a:t>ing</a:t>
            </a:r>
            <a:r>
              <a:rPr lang="en-US" altLang="zh-CN" sz="2800" dirty="0" smtClean="0">
                <a:latin typeface="Comic Sans MS" pitchFamily="66" charset="0"/>
              </a:rPr>
              <a:t> + noun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Predicative: be + V-</a:t>
            </a:r>
            <a:r>
              <a:rPr lang="en-US" altLang="zh-CN" sz="2800" dirty="0" err="1" smtClean="0">
                <a:latin typeface="Comic Sans MS" pitchFamily="66" charset="0"/>
              </a:rPr>
              <a:t>ing</a:t>
            </a:r>
            <a:endParaRPr lang="en-US" altLang="zh-CN" sz="2800" dirty="0" smtClean="0">
              <a:latin typeface="Comic Sans MS" pitchFamily="66" charset="0"/>
            </a:endParaRPr>
          </a:p>
          <a:p>
            <a:r>
              <a:rPr lang="en-US" altLang="zh-CN" sz="2800" dirty="0" smtClean="0">
                <a:latin typeface="Comic Sans MS" pitchFamily="66" charset="0"/>
              </a:rPr>
              <a:t>object complement: v. + sb. + doing </a:t>
            </a:r>
            <a:r>
              <a:rPr lang="en-US" altLang="zh-CN" sz="2800" dirty="0" err="1" smtClean="0">
                <a:latin typeface="Comic Sans MS" pitchFamily="66" charset="0"/>
              </a:rPr>
              <a:t>sth</a:t>
            </a:r>
            <a:r>
              <a:rPr lang="en-US" altLang="zh-CN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altLang="zh-CN" sz="2800" dirty="0" smtClean="0">
              <a:latin typeface="Comic Sans MS" pitchFamily="66" charset="0"/>
            </a:endParaRPr>
          </a:p>
          <a:p>
            <a:r>
              <a:rPr lang="en-US" altLang="zh-CN" sz="2800" dirty="0" smtClean="0">
                <a:latin typeface="Comic Sans MS" pitchFamily="66" charset="0"/>
              </a:rPr>
              <a:t>Gerund and present particle have different meanings.</a:t>
            </a:r>
            <a:endParaRPr lang="zh-CN" alt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2714644"/>
          </a:xfrm>
        </p:spPr>
        <p:txBody>
          <a:bodyPr>
            <a:normAutofit/>
          </a:bodyPr>
          <a:lstStyle/>
          <a:p>
            <a:r>
              <a:rPr lang="en-US" altLang="zh-CN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       </a:t>
            </a:r>
            <a:r>
              <a:rPr lang="en-US" altLang="zh-CN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呐喊体" pitchFamily="2" charset="-122"/>
                <a:ea typeface="方正呐喊体" pitchFamily="2" charset="-122"/>
              </a:rPr>
              <a:t>TAHNK YOU !</a:t>
            </a:r>
            <a:endParaRPr lang="zh-CN" altLang="en-US" sz="6000" dirty="0">
              <a:solidFill>
                <a:schemeClr val="accent1">
                  <a:lumMod val="75000"/>
                </a:schemeClr>
              </a:solidFill>
              <a:latin typeface="方正呐喊体" pitchFamily="2" charset="-122"/>
              <a:ea typeface="方正呐喊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chemeClr val="tx1"/>
                </a:solidFill>
                <a:latin typeface="Comic Sans MS" pitchFamily="66" charset="0"/>
              </a:rPr>
              <a:t>introduction</a:t>
            </a:r>
            <a:endParaRPr lang="zh-CN" altLang="en-US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257176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                                   </a:t>
            </a:r>
            <a:r>
              <a:rPr lang="en-US" altLang="zh-CN" sz="2800" dirty="0" smtClean="0">
                <a:latin typeface="Comic Sans MS" pitchFamily="66" charset="0"/>
              </a:rPr>
              <a:t>attribute         </a:t>
            </a:r>
          </a:p>
          <a:p>
            <a:endParaRPr lang="en-US" altLang="zh-CN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  V-</a:t>
            </a:r>
            <a:r>
              <a:rPr lang="en-US" altLang="zh-CN" sz="2800" dirty="0" err="1" smtClean="0">
                <a:latin typeface="Comic Sans MS" pitchFamily="66" charset="0"/>
              </a:rPr>
              <a:t>ing</a:t>
            </a:r>
            <a:r>
              <a:rPr lang="en-US" altLang="zh-CN" sz="2800" dirty="0" smtClean="0">
                <a:latin typeface="Comic Sans MS" pitchFamily="66" charset="0"/>
              </a:rPr>
              <a:t> form          predicative</a:t>
            </a: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 being used as           </a:t>
            </a: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                              object complement   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3071802" y="1643050"/>
            <a:ext cx="500066" cy="2500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42911" y="5214950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Three parts </a:t>
            </a:r>
            <a:r>
              <a:rPr lang="en-US" altLang="zh-CN" sz="2800" dirty="0" smtClean="0">
                <a:latin typeface="Comic Sans MS" pitchFamily="66" charset="0"/>
              </a:rPr>
              <a:t>include </a:t>
            </a:r>
            <a:r>
              <a:rPr lang="en-US" altLang="zh-CN" sz="2800" dirty="0" smtClean="0">
                <a:latin typeface="Comic Sans MS" pitchFamily="66" charset="0"/>
              </a:rPr>
              <a:t>two sections: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Gerund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动名词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) and Present particle 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（现在分词）</a:t>
            </a:r>
            <a:endParaRPr lang="zh-CN" alt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\Desktop\1405573574152325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870350"/>
            <a:ext cx="3602519" cy="2987650"/>
          </a:xfrm>
          <a:prstGeom prst="rect">
            <a:avLst/>
          </a:prstGeom>
          <a:noFill/>
        </p:spPr>
      </p:pic>
      <p:pic>
        <p:nvPicPr>
          <p:cNvPr id="1029" name="Picture 5" descr="C:\Users\admin\Desktop\masters-reading-room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3143272" cy="2143140"/>
          </a:xfrm>
          <a:prstGeom prst="rect">
            <a:avLst/>
          </a:prstGeom>
          <a:noFill/>
        </p:spPr>
      </p:pic>
      <p:sp>
        <p:nvSpPr>
          <p:cNvPr id="9" name="椭圆形标注 8"/>
          <p:cNvSpPr/>
          <p:nvPr/>
        </p:nvSpPr>
        <p:spPr>
          <a:xfrm>
            <a:off x="4500562" y="0"/>
            <a:ext cx="4214842" cy="228601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I want to go to the reading room to study .  What about you?</a:t>
            </a:r>
            <a:endParaRPr lang="zh-CN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椭圆形标注 9"/>
          <p:cNvSpPr/>
          <p:nvPr/>
        </p:nvSpPr>
        <p:spPr>
          <a:xfrm>
            <a:off x="285720" y="4429132"/>
            <a:ext cx="4214842" cy="192882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I want to go the swimming pool. </a:t>
            </a:r>
            <a:endParaRPr lang="zh-CN" altLang="en-US" sz="2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30" name="Picture 6" descr="C:\Users\admin\Desktop\52K58PICRCB_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214554"/>
            <a:ext cx="2441097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862" y="-285776"/>
            <a:ext cx="74676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QUESTION</a:t>
            </a:r>
            <a:r>
              <a:rPr lang="en-US" altLang="zh-CN" sz="3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24766" cy="4830902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Is function of “</a:t>
            </a:r>
            <a:r>
              <a:rPr lang="en-US" sz="2800" dirty="0" smtClean="0">
                <a:latin typeface="Comic Sans MS" pitchFamily="66" charset="0"/>
              </a:rPr>
              <a:t>swimming</a:t>
            </a:r>
            <a:r>
              <a:rPr lang="en-US" sz="2800" dirty="0" smtClean="0">
                <a:latin typeface="Comic Sans MS" pitchFamily="66" charset="0"/>
              </a:rPr>
              <a:t>” “reading</a:t>
            </a:r>
            <a:r>
              <a:rPr lang="en-US" sz="2800" dirty="0" smtClean="0">
                <a:latin typeface="Comic Sans MS" pitchFamily="66" charset="0"/>
              </a:rPr>
              <a:t>” the </a:t>
            </a:r>
            <a:r>
              <a:rPr lang="en-US" sz="2800" dirty="0" smtClean="0">
                <a:latin typeface="Comic Sans MS" pitchFamily="66" charset="0"/>
              </a:rPr>
              <a:t>same as representing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the present continuous tense </a:t>
            </a:r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（现在进行时）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we have learned before?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Like:</a:t>
            </a: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I am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reading</a:t>
            </a:r>
            <a:r>
              <a:rPr lang="en-US" altLang="zh-CN" sz="2800" dirty="0" smtClean="0">
                <a:latin typeface="Comic Sans MS" pitchFamily="66" charset="0"/>
              </a:rPr>
              <a:t> the book.</a:t>
            </a: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I am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swimming</a:t>
            </a:r>
            <a:r>
              <a:rPr lang="en-US" altLang="zh-CN" sz="2800" dirty="0" smtClean="0">
                <a:latin typeface="Comic Sans MS" pitchFamily="66" charset="0"/>
              </a:rPr>
              <a:t> in the pool.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pic>
        <p:nvPicPr>
          <p:cNvPr id="2053" name="Picture 5" descr="C:\Users\admin\Desktop\21607267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505325"/>
            <a:ext cx="38100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84048"/>
            <a:ext cx="8115328" cy="618822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Let’s look at some more examples.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Gerund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动名词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waiting</a:t>
            </a:r>
            <a:r>
              <a:rPr lang="en-US" sz="2800" dirty="0" smtClean="0">
                <a:latin typeface="Comic Sans MS" pitchFamily="66" charset="0"/>
              </a:rPr>
              <a:t> room(= a room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for waiting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zh-CN" altLang="en-US" sz="2800" dirty="0" smtClean="0">
                <a:latin typeface="Comic Sans MS" pitchFamily="66" charset="0"/>
              </a:rPr>
              <a:t>候车室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walking</a:t>
            </a:r>
            <a:r>
              <a:rPr lang="en-US" sz="2800" dirty="0" smtClean="0">
                <a:latin typeface="Comic Sans MS" pitchFamily="66" charset="0"/>
              </a:rPr>
              <a:t> stick( =a stick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for walking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zh-CN" altLang="en-US" sz="2800" dirty="0" smtClean="0">
                <a:latin typeface="Comic Sans MS" pitchFamily="66" charset="0"/>
              </a:rPr>
              <a:t>手杖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CN" sz="2800" dirty="0" smtClean="0">
                <a:latin typeface="Comic Sans MS" pitchFamily="66" charset="0"/>
              </a:rPr>
              <a:t>   </a:t>
            </a:r>
            <a:r>
              <a:rPr lang="en-US" altLang="zh-CN" sz="2800" dirty="0" smtClean="0">
                <a:latin typeface="Comic Sans MS" pitchFamily="66" charset="0"/>
              </a:rPr>
              <a:t>Gerund describes </a:t>
            </a:r>
            <a:r>
              <a:rPr lang="en-US" altLang="zh-CN" sz="2800" dirty="0" smtClean="0">
                <a:latin typeface="Comic Sans MS" pitchFamily="66" charset="0"/>
              </a:rPr>
              <a:t>the functions</a:t>
            </a:r>
            <a:r>
              <a:rPr lang="zh-CN" altLang="en-US" sz="2800" dirty="0" smtClean="0">
                <a:latin typeface="Comic Sans MS" pitchFamily="66" charset="0"/>
              </a:rPr>
              <a:t>（功能）</a:t>
            </a:r>
            <a:r>
              <a:rPr lang="en-US" altLang="zh-CN" sz="2800" dirty="0" smtClean="0">
                <a:latin typeface="Comic Sans MS" pitchFamily="66" charset="0"/>
              </a:rPr>
              <a:t> of the following nouns and the relevant actions </a:t>
            </a:r>
            <a:r>
              <a:rPr lang="zh-CN" altLang="en-US" sz="2800" dirty="0" smtClean="0">
                <a:latin typeface="Comic Sans MS" pitchFamily="66" charset="0"/>
              </a:rPr>
              <a:t>（相关的动作）</a:t>
            </a:r>
            <a:r>
              <a:rPr lang="en-US" altLang="zh-CN" sz="2800" dirty="0" smtClean="0">
                <a:latin typeface="Comic Sans MS" pitchFamily="66" charset="0"/>
              </a:rPr>
              <a:t> of the following nouns(but not the actions of themselves)</a:t>
            </a:r>
            <a:r>
              <a:rPr lang="zh-CN" altLang="en-US" sz="2800" dirty="0" smtClean="0">
                <a:latin typeface="Comic Sans MS" pitchFamily="66" charset="0"/>
              </a:rPr>
              <a:t>（本身的动作） </a:t>
            </a:r>
            <a:endParaRPr lang="en-US" altLang="zh-CN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30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altLang="zh-CN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643998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CN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 </a:t>
            </a:r>
            <a:r>
              <a:rPr lang="zh-CN" altLang="en-US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（现在分词）</a:t>
            </a:r>
            <a:endParaRPr lang="en-US" altLang="zh-CN" sz="30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sleeping</a:t>
            </a:r>
            <a:r>
              <a:rPr lang="en-US" dirty="0" smtClean="0">
                <a:latin typeface="Comic Sans MS" pitchFamily="66" charset="0"/>
              </a:rPr>
              <a:t> child (= a child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who is sleeping 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zh-CN" altLang="en-US" dirty="0" smtClean="0">
                <a:latin typeface="Comic Sans MS" pitchFamily="66" charset="0"/>
              </a:rPr>
              <a:t>正在睡觉的孩子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waiting</a:t>
            </a:r>
            <a:r>
              <a:rPr lang="en-US" dirty="0" smtClean="0">
                <a:latin typeface="Comic Sans MS" pitchFamily="66" charset="0"/>
              </a:rPr>
              <a:t> man (=a man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who is waiting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zh-CN" altLang="en-US" dirty="0" smtClean="0">
                <a:latin typeface="Comic Sans MS" pitchFamily="66" charset="0"/>
              </a:rPr>
              <a:t>正在等待的男人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Present particle describe what is the described noun doing.</a:t>
            </a:r>
          </a:p>
          <a:p>
            <a:pPr>
              <a:buNone/>
            </a:pP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The relationship of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Present particle </a:t>
            </a:r>
            <a:r>
              <a:rPr lang="en-US" altLang="zh-CN" dirty="0" smtClean="0">
                <a:latin typeface="Comic Sans MS" pitchFamily="66" charset="0"/>
              </a:rPr>
              <a:t>and the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described noun 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 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The relationship of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subject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主语</a:t>
            </a:r>
            <a:r>
              <a:rPr lang="en-US" altLang="zh-CN" dirty="0" smtClean="0">
                <a:latin typeface="Comic Sans MS" pitchFamily="66" charset="0"/>
              </a:rPr>
              <a:t> </a:t>
            </a:r>
            <a:r>
              <a:rPr lang="zh-CN" altLang="en-US" dirty="0" smtClean="0">
                <a:latin typeface="Comic Sans MS" pitchFamily="66" charset="0"/>
              </a:rPr>
              <a:t>）</a:t>
            </a:r>
            <a:r>
              <a:rPr lang="en-US" altLang="zh-CN" dirty="0" smtClean="0">
                <a:latin typeface="Comic Sans MS" pitchFamily="66" charset="0"/>
              </a:rPr>
              <a:t>and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predicate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谓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语</a:t>
            </a: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）</a:t>
            </a:r>
            <a:endParaRPr lang="en-US" altLang="zh-CN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  <p:sp>
        <p:nvSpPr>
          <p:cNvPr id="4" name="等于号 3"/>
          <p:cNvSpPr/>
          <p:nvPr/>
        </p:nvSpPr>
        <p:spPr>
          <a:xfrm rot="5400000">
            <a:off x="3911199" y="4375553"/>
            <a:ext cx="892974" cy="571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endParaRPr lang="zh-CN" alt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358246" cy="597391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50000"/>
              </a:spcBef>
              <a:buNone/>
              <a:defRPr/>
            </a:pPr>
            <a:r>
              <a:rPr lang="zh-CN" altLang="en-US" dirty="0" smtClean="0"/>
              <a:t>    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Let’s have a try!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altLang="zh-CN" dirty="0" smtClean="0">
                <a:latin typeface="Comic Sans MS" pitchFamily="66" charset="0"/>
              </a:rPr>
              <a:t> </a:t>
            </a:r>
            <a:r>
              <a:rPr lang="zh-CN" altLang="en-US" dirty="0" smtClean="0">
                <a:latin typeface="Comic Sans MS" pitchFamily="66" charset="0"/>
              </a:rPr>
              <a:t>  我们必须改进工作方法。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altLang="zh-CN" dirty="0" smtClean="0">
                <a:latin typeface="Comic Sans MS" pitchFamily="66" charset="0"/>
              </a:rPr>
              <a:t>   We must improve our                 (work) method. 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(Gerund)</a:t>
            </a:r>
            <a:endParaRPr lang="zh-CN" altLang="en-US" dirty="0" smtClean="0">
              <a:latin typeface="Comic Sans MS" pitchFamily="66" charset="0"/>
            </a:endParaRP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zh-CN" altLang="en-US" dirty="0" smtClean="0">
                <a:latin typeface="Comic Sans MS" pitchFamily="66" charset="0"/>
              </a:rPr>
              <a:t>   他们将手术台架设在一座小庙里。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altLang="zh-CN" dirty="0" smtClean="0">
                <a:latin typeface="Comic Sans MS" pitchFamily="66" charset="0"/>
              </a:rPr>
              <a:t>    They set up an </a:t>
            </a:r>
            <a:r>
              <a:rPr lang="en-US" altLang="zh-CN" b="1" i="1" dirty="0" smtClean="0">
                <a:solidFill>
                  <a:srgbClr val="FF0000"/>
                </a:solidFill>
                <a:latin typeface="Comic Sans MS" pitchFamily="66" charset="0"/>
                <a:ea typeface="隶书" pitchFamily="49" charset="-122"/>
              </a:rPr>
              <a:t>              </a:t>
            </a:r>
            <a:r>
              <a:rPr lang="en-US" altLang="zh-CN" dirty="0" smtClean="0">
                <a:latin typeface="Comic Sans MS" pitchFamily="66" charset="0"/>
              </a:rPr>
              <a:t>(operate) table in a small temple.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 (Gerund)</a:t>
            </a:r>
            <a:endParaRPr lang="zh-CN" altLang="en-US" dirty="0" smtClean="0">
              <a:latin typeface="Comic Sans MS" pitchFamily="66" charset="0"/>
            </a:endParaRPr>
          </a:p>
          <a:p>
            <a:endParaRPr lang="zh-CN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609600" indent="-609600">
              <a:spcBef>
                <a:spcPct val="50000"/>
              </a:spcBef>
              <a:buNone/>
            </a:pPr>
            <a:r>
              <a:rPr lang="zh-CN" altLang="en-US" dirty="0" smtClean="0">
                <a:latin typeface="Comic Sans MS" pitchFamily="66" charset="0"/>
              </a:rPr>
              <a:t>    中国是发展中国家。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en-US" altLang="zh-CN" dirty="0" smtClean="0">
                <a:latin typeface="Comic Sans MS" pitchFamily="66" charset="0"/>
              </a:rPr>
              <a:t>    China is a </a:t>
            </a:r>
            <a:r>
              <a:rPr lang="en-US" altLang="zh-CN" b="1" i="1" dirty="0" smtClean="0">
                <a:solidFill>
                  <a:srgbClr val="FF0000"/>
                </a:solidFill>
                <a:latin typeface="Comic Sans MS" pitchFamily="66" charset="0"/>
                <a:ea typeface="隶书" pitchFamily="49" charset="-122"/>
              </a:rPr>
              <a:t>               </a:t>
            </a:r>
            <a:r>
              <a:rPr lang="en-US" altLang="zh-CN" dirty="0" smtClean="0">
                <a:latin typeface="Comic Sans MS" pitchFamily="66" charset="0"/>
              </a:rPr>
              <a:t>(develop)country. (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Present particle </a:t>
            </a:r>
            <a:r>
              <a:rPr lang="en-US" altLang="zh-CN" dirty="0" smtClean="0">
                <a:latin typeface="Comic Sans MS" pitchFamily="66" charset="0"/>
              </a:rPr>
              <a:t>)</a:t>
            </a:r>
            <a:endParaRPr lang="zh-CN" altLang="en-US" dirty="0" smtClean="0">
              <a:latin typeface="Comic Sans MS" pitchFamily="66" charset="0"/>
            </a:endParaRPr>
          </a:p>
          <a:p>
            <a:pPr marL="609600" indent="-609600">
              <a:spcBef>
                <a:spcPct val="50000"/>
              </a:spcBef>
              <a:buNone/>
            </a:pPr>
            <a:r>
              <a:rPr lang="zh-CN" altLang="en-US" dirty="0" smtClean="0">
                <a:latin typeface="Comic Sans MS" pitchFamily="66" charset="0"/>
              </a:rPr>
              <a:t>    正在做实验的那个学生是我们的班长。 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en-US" altLang="zh-CN" dirty="0" smtClean="0">
                <a:latin typeface="Comic Sans MS" pitchFamily="66" charset="0"/>
              </a:rPr>
              <a:t>    The student </a:t>
            </a:r>
            <a:r>
              <a:rPr lang="en-US" altLang="zh-CN" b="1" i="1" dirty="0" smtClean="0">
                <a:solidFill>
                  <a:srgbClr val="FF0000"/>
                </a:solidFill>
                <a:latin typeface="Comic Sans MS" pitchFamily="66" charset="0"/>
                <a:ea typeface="隶书" pitchFamily="49" charset="-122"/>
              </a:rPr>
              <a:t>        </a:t>
            </a:r>
            <a:r>
              <a:rPr lang="en-US" altLang="zh-CN" dirty="0" smtClean="0">
                <a:latin typeface="Comic Sans MS" pitchFamily="66" charset="0"/>
              </a:rPr>
              <a:t>  (make)the experiment is our monitor. (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Present particle )</a:t>
            </a:r>
            <a:endParaRPr kumimoji="1" lang="zh-CN" alt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3357554" y="192880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643174" y="292893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000232" y="471488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285984" y="571501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6116" y="1548458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working</a:t>
            </a:r>
            <a:endParaRPr lang="zh-CN" alt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36" y="2548590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operating</a:t>
            </a:r>
            <a:endParaRPr lang="zh-CN" alt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4407" y="4286256"/>
            <a:ext cx="1930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developing</a:t>
            </a:r>
            <a:endParaRPr lang="zh-CN" alt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528638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making</a:t>
            </a:r>
            <a:endParaRPr lang="zh-CN" alt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admin\Desktop\52K58PICRCB_102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71744"/>
            <a:ext cx="2714643" cy="1906638"/>
          </a:xfrm>
          <a:prstGeom prst="rect">
            <a:avLst/>
          </a:prstGeom>
          <a:noFill/>
        </p:spPr>
      </p:pic>
      <p:sp>
        <p:nvSpPr>
          <p:cNvPr id="5" name="椭圆形标注 4"/>
          <p:cNvSpPr/>
          <p:nvPr/>
        </p:nvSpPr>
        <p:spPr>
          <a:xfrm>
            <a:off x="4857752" y="71414"/>
            <a:ext cx="4214842" cy="228601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My homework is reading books.</a:t>
            </a:r>
            <a:endParaRPr lang="zh-CN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椭圆形标注 6"/>
          <p:cNvSpPr/>
          <p:nvPr/>
        </p:nvSpPr>
        <p:spPr>
          <a:xfrm>
            <a:off x="0" y="71414"/>
            <a:ext cx="4214842" cy="228601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Comic Sans MS" pitchFamily="66" charset="0"/>
              </a:rPr>
              <a:t>What’s your  homework ?</a:t>
            </a:r>
            <a:endParaRPr lang="zh-CN" alt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4714885"/>
            <a:ext cx="6858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be + V-</a:t>
            </a:r>
            <a:r>
              <a:rPr lang="en-US" altLang="zh-CN" sz="28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ing</a:t>
            </a:r>
            <a:endParaRPr lang="en-US" altLang="zh-CN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be +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predicative</a:t>
            </a:r>
          </a:p>
          <a:p>
            <a:pPr>
              <a:buNone/>
            </a:pP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（表语）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357686" y="5143512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72132" y="4857760"/>
            <a:ext cx="2857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V-</a:t>
            </a:r>
            <a:r>
              <a:rPr lang="en-US" altLang="zh-CN" sz="28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ing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is used as predicative</a:t>
            </a:r>
            <a:endParaRPr lang="zh-CN" altLang="en-US" sz="28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572560" cy="750099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omic Sans MS" pitchFamily="66" charset="0"/>
              </a:rPr>
              <a:t>Let’s look at some more examples.</a:t>
            </a:r>
          </a:p>
          <a:p>
            <a:pPr>
              <a:buNone/>
            </a:pP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Gerund 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动名词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kumimoji="1" lang="en-US" altLang="zh-CN" sz="32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altLang="zh-CN" dirty="0" smtClean="0">
                <a:latin typeface="Comic Sans MS" pitchFamily="66" charset="0"/>
              </a:rPr>
              <a:t>Our greatest happiness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is serving </a:t>
            </a:r>
            <a:r>
              <a:rPr lang="en-US" altLang="zh-CN" dirty="0" smtClean="0">
                <a:latin typeface="Comic Sans MS" pitchFamily="66" charset="0"/>
              </a:rPr>
              <a:t>the people.</a:t>
            </a:r>
          </a:p>
          <a:p>
            <a:pPr>
              <a:buNone/>
            </a:pPr>
            <a:r>
              <a:rPr lang="en-US" altLang="zh-CN" dirty="0" smtClean="0">
                <a:latin typeface="Comic Sans MS" pitchFamily="66" charset="0"/>
              </a:rPr>
              <a:t>   Gerund being predicative</a:t>
            </a:r>
            <a:r>
              <a:rPr lang="zh-CN" altLang="en-US" dirty="0" smtClean="0">
                <a:latin typeface="Comic Sans MS" pitchFamily="66" charset="0"/>
              </a:rPr>
              <a:t>（表语）</a:t>
            </a:r>
            <a:r>
              <a:rPr lang="en-US" altLang="zh-CN" dirty="0" smtClean="0">
                <a:latin typeface="Comic Sans MS" pitchFamily="66" charset="0"/>
              </a:rPr>
              <a:t> expresses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abstract and general behaviors </a:t>
            </a:r>
            <a:r>
              <a:rPr lang="en-US" altLang="zh-CN" dirty="0" smtClean="0">
                <a:latin typeface="Comic Sans MS" pitchFamily="66" charset="0"/>
              </a:rPr>
              <a:t>(</a:t>
            </a:r>
            <a:r>
              <a:rPr lang="zh-CN" altLang="en-US" dirty="0" smtClean="0">
                <a:latin typeface="Comic Sans MS" pitchFamily="66" charset="0"/>
              </a:rPr>
              <a:t>抽象或一般的动作</a:t>
            </a:r>
            <a:r>
              <a:rPr lang="en-US" altLang="zh-CN" dirty="0" smtClean="0">
                <a:latin typeface="Comic Sans MS" pitchFamily="66" charset="0"/>
              </a:rPr>
              <a:t>). The positions of gerund and predicative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can be exchanged</a:t>
            </a:r>
            <a:r>
              <a:rPr lang="en-US" altLang="zh-C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altLang="zh-CN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</a:rPr>
              <a:t>Its full time job </a:t>
            </a:r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laying </a:t>
            </a:r>
            <a:r>
              <a:rPr lang="en-US" dirty="0" smtClean="0">
                <a:latin typeface="Comic Sans MS" pitchFamily="66" charset="0"/>
              </a:rPr>
              <a:t>eggs.   </a:t>
            </a:r>
            <a:r>
              <a:rPr lang="zh-CN" altLang="en-US" dirty="0" smtClean="0">
                <a:latin typeface="Comic Sans MS" pitchFamily="66" charset="0"/>
              </a:rPr>
              <a:t> </a:t>
            </a:r>
            <a:endParaRPr lang="en-US" altLang="zh-CN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Laying</a:t>
            </a:r>
            <a:r>
              <a:rPr lang="en-US" dirty="0" smtClean="0">
                <a:latin typeface="Comic Sans MS" pitchFamily="66" charset="0"/>
              </a:rPr>
              <a:t> eggs is its full time job.</a:t>
            </a:r>
            <a:endParaRPr lang="zh-CN" alt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zh-CN" altLang="en-US" dirty="0" smtClean="0">
                <a:latin typeface="Comic Sans MS" pitchFamily="66" charset="0"/>
              </a:rPr>
              <a:t>    他的专职工作是产卵。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 (Gerund)</a:t>
            </a:r>
            <a:endParaRPr lang="zh-CN" altLang="en-U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Playing</a:t>
            </a:r>
            <a:r>
              <a:rPr lang="en-US" dirty="0" smtClean="0">
                <a:latin typeface="Comic Sans MS" pitchFamily="66" charset="0"/>
              </a:rPr>
              <a:t> all kinds of music is our job. </a:t>
            </a:r>
            <a:endParaRPr lang="zh-CN" alt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Our job </a:t>
            </a:r>
            <a:r>
              <a:rPr lang="en-US" dirty="0" smtClean="0">
                <a:latin typeface="Comic Sans MS" pitchFamily="66" charset="0"/>
              </a:rPr>
              <a:t>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playing </a:t>
            </a:r>
            <a:r>
              <a:rPr lang="en-US" dirty="0" smtClean="0">
                <a:latin typeface="Comic Sans MS" pitchFamily="66" charset="0"/>
              </a:rPr>
              <a:t>all kinds of music .</a:t>
            </a:r>
          </a:p>
          <a:p>
            <a:pPr>
              <a:buNone/>
            </a:pPr>
            <a:r>
              <a:rPr lang="zh-CN" altLang="en-US" dirty="0" smtClean="0">
                <a:latin typeface="Comic Sans MS" pitchFamily="66" charset="0"/>
              </a:rPr>
              <a:t>    演奏各种音乐是我们的工作。</a:t>
            </a:r>
            <a:r>
              <a:rPr kumimoji="1" lang="en-US" altLang="zh-CN" dirty="0" smtClean="0">
                <a:solidFill>
                  <a:srgbClr val="000000"/>
                </a:solidFill>
                <a:latin typeface="Comic Sans MS" pitchFamily="66" charset="0"/>
              </a:rPr>
              <a:t> (Gerund)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None/>
            </a:pPr>
            <a:r>
              <a:rPr kumimoji="1" lang="zh-CN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   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altLang="zh-CN" sz="40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endParaRPr lang="zh-CN" alt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714348" y="385762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714348" y="5214950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939</TotalTime>
  <Words>832</Words>
  <PresentationFormat>全屏显示(4:3)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凸显</vt:lpstr>
      <vt:lpstr>           Unit 3  A taste of English humour     (grammar)     </vt:lpstr>
      <vt:lpstr>introduction</vt:lpstr>
      <vt:lpstr>幻灯片 3</vt:lpstr>
      <vt:lpstr>QUESTION </vt:lpstr>
      <vt:lpstr>幻灯片 5</vt:lpstr>
      <vt:lpstr>幻灯片 6</vt:lpstr>
      <vt:lpstr>          </vt:lpstr>
      <vt:lpstr>幻灯片 8</vt:lpstr>
      <vt:lpstr>幻灯片 9</vt:lpstr>
      <vt:lpstr>幻灯片 10</vt:lpstr>
      <vt:lpstr>幻灯片 11</vt:lpstr>
      <vt:lpstr>幻灯片 12</vt:lpstr>
      <vt:lpstr>幻灯片 13</vt:lpstr>
      <vt:lpstr>SUMMARY </vt:lpstr>
      <vt:lpstr>       TAHNK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98</cp:revision>
  <dcterms:created xsi:type="dcterms:W3CDTF">2016-02-23T08:43:36Z</dcterms:created>
  <dcterms:modified xsi:type="dcterms:W3CDTF">2016-02-25T07:00:43Z</dcterms:modified>
</cp:coreProperties>
</file>