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3"/>
    <p:sldId id="263" r:id="rId4"/>
    <p:sldId id="264" r:id="rId5"/>
    <p:sldId id="277" r:id="rId6"/>
    <p:sldId id="258" r:id="rId7"/>
    <p:sldId id="261" r:id="rId8"/>
    <p:sldId id="259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图片 4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81"/>
          <a:stretch>
            <a:fillRect/>
          </a:stretch>
        </p:blipFill>
        <p:spPr>
          <a:xfrm>
            <a:off x="-1" y="0"/>
            <a:ext cx="12196239" cy="6413500"/>
          </a:xfrm>
          <a:prstGeom prst="rect">
            <a:avLst/>
          </a:prstGeom>
        </p:spPr>
      </p:pic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5003800" y="5621565"/>
            <a:ext cx="6692900" cy="455388"/>
          </a:xfrm>
          <a:noFill/>
        </p:spPr>
        <p:txBody>
          <a:bodyPr>
            <a:normAutofit/>
          </a:bodyPr>
          <a:lstStyle>
            <a:lvl1pPr marL="0" indent="0" algn="r">
              <a:buNone/>
              <a:defRPr sz="1800" b="0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单击此处添加您的副标题</a:t>
            </a:r>
            <a:endParaRPr lang="zh-CN" altLang="en-US" dirty="0" smtClean="0"/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5003800" y="4533903"/>
            <a:ext cx="6692900" cy="1028885"/>
          </a:xfrm>
        </p:spPr>
        <p:txBody>
          <a:bodyPr anchor="b">
            <a:normAutofit/>
          </a:bodyPr>
          <a:lstStyle>
            <a:lvl1pPr algn="r">
              <a:defRPr sz="3600" b="1" kern="1000" baseline="0">
                <a:solidFill>
                  <a:schemeClr val="accent1"/>
                </a:solidFill>
                <a:effectLst/>
                <a:latin typeface="+mj-lt"/>
                <a:ea typeface="+mj-ea"/>
              </a:defRPr>
            </a:lvl1pPr>
          </a:lstStyle>
          <a:p>
            <a:r>
              <a:rPr lang="zh-CN" altLang="en-US" dirty="0" smtClean="0"/>
              <a:t>单击此处添加您的标题文字</a:t>
            </a:r>
            <a:endParaRPr lang="zh-CN" alt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D36-71CE-411D-80AF-24068FB75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4575-996C-4C95-A1BD-4A2320962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D36-71CE-411D-80AF-24068FB75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4575-996C-4C95-A1BD-4A232096262B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1100667" y="473603"/>
            <a:ext cx="9990667" cy="5533263"/>
          </a:xfrm>
        </p:spPr>
        <p:txBody>
          <a:bodyPr/>
          <a:lstStyle>
            <a:lvl1pPr>
              <a:defRPr sz="2400"/>
            </a:lvl1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9B1D36-71CE-411D-80AF-24068FB75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354575-996C-4C95-A1BD-4A2320962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4395600" y="2908800"/>
            <a:ext cx="4860000" cy="568800"/>
          </a:xfrm>
          <a:solidFill>
            <a:schemeClr val="accent1">
              <a:lumMod val="75000"/>
            </a:schemeClr>
          </a:solidFill>
        </p:spPr>
        <p:txBody>
          <a:bodyPr anchor="ctr" anchorCtr="0">
            <a:normAutofit/>
          </a:bodyPr>
          <a:lstStyle>
            <a:lvl1pPr algn="ctr">
              <a:defRPr sz="270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D36-71CE-411D-80AF-24068FB75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4575-996C-4C95-A1BD-4A2320962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22301" y="213919"/>
            <a:ext cx="10954457" cy="67190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622301" y="1244603"/>
            <a:ext cx="5080000" cy="493236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482642" y="1244603"/>
            <a:ext cx="5094116" cy="493236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9B1D36-71CE-411D-80AF-24068FB75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354575-996C-4C95-A1BD-4A2320962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848430" y="144658"/>
            <a:ext cx="10515597" cy="717022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430" y="1088976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848430" y="1912888"/>
            <a:ext cx="5157787" cy="3684588"/>
          </a:xfrm>
        </p:spPr>
        <p:txBody>
          <a:bodyPr/>
          <a:lstStyle>
            <a:lvl1pPr>
              <a:defRPr sz="2400"/>
            </a:lvl1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841" y="1088976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180841" y="1912888"/>
            <a:ext cx="5183188" cy="3684588"/>
          </a:xfrm>
        </p:spPr>
        <p:txBody>
          <a:bodyPr/>
          <a:lstStyle>
            <a:lvl1pPr>
              <a:defRPr sz="2400"/>
            </a:lvl1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9B1D36-71CE-411D-80AF-24068FB75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354575-996C-4C95-A1BD-4A2320962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524000" y="0"/>
            <a:ext cx="9144000" cy="6858000"/>
            <a:chOff x="1524000" y="0"/>
            <a:chExt cx="9144000" cy="6858000"/>
          </a:xfrm>
        </p:grpSpPr>
        <p:sp>
          <p:nvSpPr>
            <p:cNvPr id="3" name="矩形 2"/>
            <p:cNvSpPr/>
            <p:nvPr userDrawn="1">
              <p:custDataLst>
                <p:tags r:id="rId2"/>
              </p:custDataLst>
            </p:nvPr>
          </p:nvSpPr>
          <p:spPr>
            <a:xfrm>
              <a:off x="1524000" y="0"/>
              <a:ext cx="91440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4" name="任意多边形 3"/>
            <p:cNvSpPr/>
            <p:nvPr userDrawn="1">
              <p:custDataLst>
                <p:tags r:id="rId3"/>
              </p:custDataLst>
            </p:nvPr>
          </p:nvSpPr>
          <p:spPr>
            <a:xfrm rot="9523938">
              <a:off x="5337176" y="992188"/>
              <a:ext cx="1597025" cy="1816100"/>
            </a:xfrm>
            <a:custGeom>
              <a:avLst/>
              <a:gdLst>
                <a:gd name="connsiteX0" fmla="*/ 509269 w 1597245"/>
                <a:gd name="connsiteY0" fmla="*/ 1761714 h 1816360"/>
                <a:gd name="connsiteX1" fmla="*/ 54492 w 1597245"/>
                <a:gd name="connsiteY1" fmla="*/ 728682 h 1816360"/>
                <a:gd name="connsiteX2" fmla="*/ 932129 w 1597245"/>
                <a:gd name="connsiteY2" fmla="*/ 231662 h 1816360"/>
                <a:gd name="connsiteX3" fmla="*/ 1031088 w 1597245"/>
                <a:gd name="connsiteY3" fmla="*/ 259138 h 1816360"/>
                <a:gd name="connsiteX4" fmla="*/ 1086534 w 1597245"/>
                <a:gd name="connsiteY4" fmla="*/ 0 h 1816360"/>
                <a:gd name="connsiteX5" fmla="*/ 1219736 w 1597245"/>
                <a:gd name="connsiteY5" fmla="*/ 342121 h 1816360"/>
                <a:gd name="connsiteX6" fmla="*/ 1232066 w 1597245"/>
                <a:gd name="connsiteY6" fmla="*/ 348408 h 1816360"/>
                <a:gd name="connsiteX7" fmla="*/ 1542753 w 1597245"/>
                <a:gd name="connsiteY7" fmla="*/ 1307965 h 1816360"/>
                <a:gd name="connsiteX8" fmla="*/ 509269 w 1597245"/>
                <a:gd name="connsiteY8" fmla="*/ 1761714 h 1816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97245" h="1816360">
                  <a:moveTo>
                    <a:pt x="509269" y="1761714"/>
                  </a:moveTo>
                  <a:cubicBezTo>
                    <a:pt x="98297" y="1601750"/>
                    <a:pt x="-105314" y="1139246"/>
                    <a:pt x="54492" y="728682"/>
                  </a:cubicBezTo>
                  <a:cubicBezTo>
                    <a:pt x="194321" y="369439"/>
                    <a:pt x="566059" y="168996"/>
                    <a:pt x="932129" y="231662"/>
                  </a:cubicBezTo>
                  <a:lnTo>
                    <a:pt x="1031088" y="259138"/>
                  </a:lnTo>
                  <a:lnTo>
                    <a:pt x="1086534" y="0"/>
                  </a:lnTo>
                  <a:lnTo>
                    <a:pt x="1219736" y="342121"/>
                  </a:lnTo>
                  <a:lnTo>
                    <a:pt x="1232066" y="348408"/>
                  </a:lnTo>
                  <a:cubicBezTo>
                    <a:pt x="1544173" y="549712"/>
                    <a:pt x="1682583" y="948722"/>
                    <a:pt x="1542753" y="1307965"/>
                  </a:cubicBezTo>
                  <a:cubicBezTo>
                    <a:pt x="1382948" y="1718528"/>
                    <a:pt x="920242" y="1921679"/>
                    <a:pt x="509269" y="17617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727760" y="3212540"/>
            <a:ext cx="6736480" cy="659566"/>
          </a:xfrm>
        </p:spPr>
        <p:txBody>
          <a:bodyPr lIns="0" tIns="0" rIns="0" bIns="0">
            <a:normAutofit/>
          </a:bodyPr>
          <a:lstStyle>
            <a:lvl1pPr algn="ctr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8" name="椭圆 7"/>
          <p:cNvSpPr/>
          <p:nvPr>
            <p:custDataLst>
              <p:tags r:id="rId4"/>
            </p:custDataLst>
          </p:nvPr>
        </p:nvSpPr>
        <p:spPr>
          <a:xfrm>
            <a:off x="5592764" y="5105400"/>
            <a:ext cx="117475" cy="115888"/>
          </a:xfrm>
          <a:prstGeom prst="ellipse">
            <a:avLst/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椭圆 8"/>
          <p:cNvSpPr/>
          <p:nvPr>
            <p:custDataLst>
              <p:tags r:id="rId5"/>
            </p:custDataLst>
          </p:nvPr>
        </p:nvSpPr>
        <p:spPr>
          <a:xfrm>
            <a:off x="5889625" y="5105400"/>
            <a:ext cx="115888" cy="115888"/>
          </a:xfrm>
          <a:prstGeom prst="ellipse">
            <a:avLst/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椭圆 9"/>
          <p:cNvSpPr/>
          <p:nvPr>
            <p:custDataLst>
              <p:tags r:id="rId6"/>
            </p:custDataLst>
          </p:nvPr>
        </p:nvSpPr>
        <p:spPr>
          <a:xfrm>
            <a:off x="6186489" y="5105400"/>
            <a:ext cx="115887" cy="115888"/>
          </a:xfrm>
          <a:prstGeom prst="ellipse">
            <a:avLst/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椭圆 10"/>
          <p:cNvSpPr/>
          <p:nvPr>
            <p:custDataLst>
              <p:tags r:id="rId7"/>
            </p:custDataLst>
          </p:nvPr>
        </p:nvSpPr>
        <p:spPr>
          <a:xfrm>
            <a:off x="6481764" y="5105400"/>
            <a:ext cx="117475" cy="115888"/>
          </a:xfrm>
          <a:prstGeom prst="ellipse">
            <a:avLst/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0"/>
          </p:nvPr>
        </p:nvSpPr>
        <p:spPr>
          <a:xfrm>
            <a:off x="3452400" y="3892185"/>
            <a:ext cx="5288400" cy="522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0" indent="0" algn="ctr">
              <a:buNone/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15" name="日期占位符 1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9B1D36-71CE-411D-80AF-24068FB75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16" name="页脚占位符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7" name="灯片编号占位符 1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354575-996C-4C95-A1BD-4A2320962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1D36-71CE-411D-80AF-24068FB75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4575-996C-4C95-A1BD-4A2320962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hasCustomPrompt="1"/>
          </p:nvPr>
        </p:nvSpPr>
        <p:spPr>
          <a:xfrm>
            <a:off x="1246192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单击此处编辑标题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457201"/>
            <a:ext cx="6172200" cy="54038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dirty="0" smtClean="0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9B1D36-71CE-411D-80AF-24068FB75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354575-996C-4C95-A1BD-4A2320962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 hasCustomPrompt="1"/>
          </p:nvPr>
        </p:nvSpPr>
        <p:spPr>
          <a:xfrm>
            <a:off x="10274300" y="365125"/>
            <a:ext cx="1236382" cy="5380067"/>
          </a:xfrm>
        </p:spPr>
        <p:txBody>
          <a:bodyPr vert="eaVert"/>
          <a:lstStyle/>
          <a:p>
            <a:r>
              <a:rPr lang="zh-CN" altLang="en-US" dirty="0" smtClean="0"/>
              <a:t>编辑标题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660400" y="365124"/>
            <a:ext cx="9220200" cy="5380067"/>
          </a:xfrm>
        </p:spPr>
        <p:txBody>
          <a:bodyPr vert="eaVert"/>
          <a:lstStyle>
            <a:lvl1pPr>
              <a:defRPr sz="2400"/>
            </a:lvl1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9B1D36-71CE-411D-80AF-24068FB75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354575-996C-4C95-A1BD-4A2320962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4"/>
            <a:ext cx="12192000" cy="685561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B1D36-71CE-411D-80AF-24068FB75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54575-996C-4C95-A1BD-4A232096262B}" type="slidenum">
              <a:rPr lang="zh-CN" altLang="en-US" smtClean="0"/>
            </a:fld>
            <a:endParaRPr lang="zh-CN" altLang="en-US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622300" y="971551"/>
            <a:ext cx="10954459" cy="5214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22301" y="213919"/>
            <a:ext cx="10954457" cy="671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i="0" kern="1200" baseline="0">
          <a:solidFill>
            <a:schemeClr val="accent1">
              <a:lumMod val="75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361950" indent="-361950" algn="just" defTabSz="685800" rtl="0" eaLnBrk="1" latinLnBrk="0" hangingPunct="1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60000"/>
        <a:buFont typeface="Wingdings 2" pitchFamily="18" charset="2"/>
        <a:buChar char="³"/>
        <a:defRPr lang="zh-CN" altLang="en-US" sz="24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361950" algn="just" defTabSz="685800" rtl="0" eaLnBrk="1" latinLnBrk="0" hangingPunct="1">
        <a:lnSpc>
          <a:spcPct val="120000"/>
        </a:lnSpc>
        <a:spcBef>
          <a:spcPts val="0"/>
        </a:spcBef>
        <a:spcAft>
          <a:spcPts val="1200"/>
        </a:spcAft>
        <a:buClr>
          <a:schemeClr val="accent2">
            <a:lumMod val="60000"/>
            <a:lumOff val="40000"/>
          </a:schemeClr>
        </a:buClr>
        <a:buFont typeface="幼圆" pitchFamily="49" charset="-122"/>
        <a:buChar char=" 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 sz="4400">
                <a:latin typeface="Times New Roman" charset="0"/>
              </a:rPr>
              <a:t>Attributive clause</a:t>
            </a:r>
            <a:endParaRPr lang="en-US" altLang="zh-CN" sz="4400">
              <a:latin typeface="Times New Roman" charset="0"/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>
    <p:wheel spokes="2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570" y="213995"/>
            <a:ext cx="10954385" cy="882650"/>
          </a:xfrm>
        </p:spPr>
        <p:txBody>
          <a:bodyPr>
            <a:normAutofit fontScale="90000"/>
          </a:bodyPr>
          <a:p>
            <a:r>
              <a:rPr lang="en-US" altLang="zh-CN">
                <a:latin typeface="Times New Roman" charset="0"/>
                <a:sym typeface="+mn-ea"/>
              </a:rPr>
              <a:t>preposition+ which/whom</a:t>
            </a:r>
            <a:br>
              <a:rPr lang="en-US" altLang="zh-CN">
                <a:latin typeface="Times New Roman" charset="0"/>
                <a:sym typeface="+mn-ea"/>
              </a:rPr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>
                <a:latin typeface="Times New Roman" charset="0"/>
              </a:rPr>
              <a:t>先来看课本第18单元语法部分的练习（人教高二下P61）中的几个句子：</a:t>
            </a:r>
            <a:endParaRPr lang="zh-CN" altLang="en-US">
              <a:latin typeface="Times New Roman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charset="0"/>
              </a:rPr>
              <a:t>    </a:t>
            </a:r>
            <a:endParaRPr lang="zh-CN" altLang="en-US">
              <a:latin typeface="Times New Roman" charset="0"/>
            </a:endParaRPr>
          </a:p>
          <a:p>
            <a:r>
              <a:rPr lang="zh-CN" altLang="en-US">
                <a:latin typeface="Times New Roman" charset="0"/>
              </a:rPr>
              <a:t>(1) The room in which we took the photos was very dusty. </a:t>
            </a:r>
            <a:endParaRPr lang="zh-CN" altLang="en-US">
              <a:latin typeface="Times New Roman" charset="0"/>
            </a:endParaRPr>
          </a:p>
          <a:p>
            <a:pPr marL="0" indent="0">
              <a:buNone/>
            </a:pPr>
            <a:endParaRPr lang="zh-CN" altLang="en-US">
              <a:latin typeface="Times New Roman" charset="0"/>
            </a:endParaRPr>
          </a:p>
          <a:p>
            <a:r>
              <a:rPr lang="zh-CN" altLang="en-US">
                <a:latin typeface="Times New Roman" charset="0"/>
              </a:rPr>
              <a:t>(2) The wires with which the machines were connected were very o</a:t>
            </a:r>
            <a:r>
              <a:rPr lang="en-US" altLang="zh-CN">
                <a:latin typeface="Times New Roman" charset="0"/>
              </a:rPr>
              <a:t>ld.</a:t>
            </a:r>
            <a:endParaRPr lang="en-US" altLang="zh-CN">
              <a:latin typeface="Times New Roman" charset="0"/>
            </a:endParaRPr>
          </a:p>
          <a:p>
            <a:endParaRPr lang="en-US" altLang="zh-CN">
              <a:latin typeface="Times New Roman" charset="0"/>
            </a:endParaRPr>
          </a:p>
          <a:p>
            <a:r>
              <a:rPr lang="zh-CN" altLang="en-US">
                <a:latin typeface="Times New Roman" charset="0"/>
              </a:rPr>
              <a:t>(3) The four ancient Chinese inventions of which we are proud have rema</a:t>
            </a:r>
            <a:r>
              <a:rPr lang="en-US" altLang="zh-CN">
                <a:latin typeface="Times New Roman" charset="0"/>
              </a:rPr>
              <a:t>ined</a:t>
            </a:r>
            <a:endParaRPr lang="en-US" altLang="zh-CN">
              <a:latin typeface="Times New Roman" charset="0"/>
            </a:endParaRPr>
          </a:p>
          <a:p>
            <a:endParaRPr lang="zh-CN" altLang="en-US">
              <a:latin typeface="Times New Roman" charset="0"/>
            </a:endParaRPr>
          </a:p>
          <a:p>
            <a:r>
              <a:rPr lang="zh-CN" altLang="en-US">
                <a:latin typeface="Times New Roman" charset="0"/>
              </a:rPr>
              <a:t> important in human history for thousands of years.</a:t>
            </a:r>
            <a:endParaRPr lang="zh-CN" altLang="en-US">
              <a:latin typeface="Times New Roman" charset="0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122680"/>
            <a:ext cx="9144000" cy="2387600"/>
          </a:xfrm>
        </p:spPr>
        <p:txBody>
          <a:bodyPr>
            <a:noAutofit/>
          </a:bodyPr>
          <a:p>
            <a:r>
              <a:rPr lang="zh-CN" altLang="en-US" sz="3200"/>
              <a:t>以上就是“介词+关系代词”引导的定语从句，是定语从句一种介词前置的定语从句句型，介词与关系代词之间存在一种介宾关系。</a:t>
            </a:r>
            <a:br>
              <a:rPr lang="zh-CN" altLang="en-US" sz="3200"/>
            </a:br>
            <a:br>
              <a:rPr lang="zh-CN" altLang="en-US" sz="3200"/>
            </a:br>
            <a:br>
              <a:rPr lang="zh-CN" altLang="en-US" sz="3200"/>
            </a:br>
            <a:br>
              <a:rPr lang="zh-CN" altLang="en-US" sz="3200"/>
            </a:br>
            <a:r>
              <a:rPr lang="zh-CN" altLang="en-US" sz="3200"/>
              <a:t>“介词+关系代词”结构引导的定语从句中，关系代词只能用which（指物）或whom(指人) ，即：介词+which/whom</a:t>
            </a:r>
            <a:endParaRPr lang="zh-CN" altLang="en-US" sz="3200"/>
          </a:p>
        </p:txBody>
      </p:sp>
    </p:spTree>
    <p:custDataLst>
      <p:tags r:id="rId1"/>
    </p:custData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关系代词前介词选择三原则：</a:t>
            </a:r>
            <a:br>
              <a:rPr lang="zh-CN" altLang="en-US">
                <a:sym typeface="+mn-ea"/>
              </a:rPr>
            </a:br>
            <a:r>
              <a:rPr lang="zh-CN" altLang="en-US">
                <a:sym typeface="+mn-ea"/>
              </a:rPr>
              <a:t>一先，二动，三意义（重中之重） 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971551"/>
            <a:ext cx="10954459" cy="5214442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zh-CN" altLang="en-US">
                <a:latin typeface="Times New Roman" charset="0"/>
              </a:rPr>
              <a:t>一先，即根据定语从句中介词与先行词的搭配关系选择。 </a:t>
            </a:r>
            <a:endParaRPr lang="zh-CN" altLang="en-US">
              <a:latin typeface="Times New Roman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charset="0"/>
              </a:rPr>
              <a:t>I never forget the day on which I came to this school.    (on the day) </a:t>
            </a:r>
            <a:endParaRPr lang="zh-CN" altLang="en-US">
              <a:latin typeface="Times New Roman" charset="0"/>
            </a:endParaRPr>
          </a:p>
          <a:p>
            <a:pPr marL="0" indent="0">
              <a:buNone/>
            </a:pPr>
            <a:endParaRPr lang="zh-CN" altLang="en-US">
              <a:latin typeface="Times New Roman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charset="0"/>
              </a:rPr>
              <a:t>二动，即根据定语从句中谓语动词与介词的搭配关系选择。 </a:t>
            </a:r>
            <a:endParaRPr lang="zh-CN" altLang="en-US">
              <a:latin typeface="Times New Roman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charset="0"/>
              </a:rPr>
              <a:t>This is the iPad on which I spent 3000 yuan.     (spend money on sth.) </a:t>
            </a:r>
            <a:endParaRPr lang="zh-CN" altLang="en-US">
              <a:latin typeface="Times New Roman" charset="0"/>
            </a:endParaRPr>
          </a:p>
          <a:p>
            <a:pPr marL="0" indent="0">
              <a:buNone/>
            </a:pPr>
            <a:endParaRPr lang="zh-CN" altLang="en-US">
              <a:latin typeface="Times New Roman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charset="0"/>
              </a:rPr>
              <a:t>三意义，即根据定语从句的意义来确定介词。 </a:t>
            </a:r>
            <a:endParaRPr lang="zh-CN" altLang="en-US">
              <a:latin typeface="Times New Roman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charset="0"/>
              </a:rPr>
              <a:t>This is my pair of glasses, __without which__I cannot see clearly</a:t>
            </a:r>
            <a:endParaRPr lang="zh-CN" altLang="en-US">
              <a:latin typeface="Times New Roman" charset="0"/>
            </a:endParaRPr>
          </a:p>
        </p:txBody>
      </p:sp>
    </p:spTree>
    <p:custDataLst>
      <p:tags r:id="rId1"/>
    </p:custDataLst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介词的选择：</a:t>
            </a:r>
            <a:endParaRPr lang="zh-CN" altLang="en-US"/>
          </a:p>
        </p:txBody>
      </p:sp>
      <p:pic>
        <p:nvPicPr>
          <p:cNvPr id="5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0460" y="1575435"/>
            <a:ext cx="7776210" cy="4351655"/>
          </a:xfrm>
          <a:prstGeom prst="rect">
            <a:avLst/>
          </a:prstGeom>
        </p:spPr>
      </p:pic>
      <p:sp>
        <p:nvSpPr>
          <p:cNvPr id="6" name="内容占位符 5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8275" y="142240"/>
            <a:ext cx="10107295" cy="799465"/>
          </a:xfrm>
        </p:spPr>
        <p:txBody>
          <a:bodyPr/>
          <a:p>
            <a:r>
              <a:rPr lang="en-US" altLang="zh-CN" sz="4800">
                <a:latin typeface="Times New Roman" charset="0"/>
              </a:rPr>
              <a:t>conclusion:</a:t>
            </a:r>
            <a:endParaRPr lang="en-US" altLang="zh-CN" sz="4800">
              <a:latin typeface="Times New Roman" charset="0"/>
            </a:endParaRPr>
          </a:p>
        </p:txBody>
      </p:sp>
      <p:sp>
        <p:nvSpPr>
          <p:cNvPr id="5" name="内容占位符 4"/>
          <p:cNvSpPr/>
          <p:nvPr>
            <p:ph idx="1"/>
          </p:nvPr>
        </p:nvSpPr>
        <p:spPr>
          <a:xfrm>
            <a:off x="313055" y="891540"/>
            <a:ext cx="11028045" cy="5285740"/>
          </a:xfrm>
        </p:spPr>
        <p:txBody>
          <a:bodyPr/>
          <a:p>
            <a:r>
              <a:rPr lang="zh-CN" altLang="en-US" sz="3200">
                <a:latin typeface="Times New Roman" charset="0"/>
              </a:rPr>
              <a:t>when=表时间的介词（如：in，at,during等）+which； </a:t>
            </a:r>
            <a:endParaRPr lang="zh-CN" altLang="en-US" sz="3200">
              <a:latin typeface="Times New Roman" charset="0"/>
            </a:endParaRPr>
          </a:p>
          <a:p>
            <a:r>
              <a:rPr lang="zh-CN" altLang="en-US" sz="3200">
                <a:latin typeface="Times New Roman" charset="0"/>
              </a:rPr>
              <a:t>Where=表地点的介词（如：in，at,on,under等）+which； </a:t>
            </a:r>
            <a:endParaRPr lang="zh-CN" altLang="en-US" sz="3200">
              <a:latin typeface="Times New Roman" charset="0"/>
            </a:endParaRPr>
          </a:p>
          <a:p>
            <a:r>
              <a:rPr lang="zh-CN" altLang="en-US" sz="3200">
                <a:latin typeface="Times New Roman" charset="0"/>
              </a:rPr>
              <a:t>Why=表原因的介词（如：for）+which</a:t>
            </a:r>
            <a:endParaRPr lang="zh-CN" altLang="en-US" sz="3200">
              <a:latin typeface="Times New Roman" charset="0"/>
            </a:endParaRPr>
          </a:p>
          <a:p>
            <a:endParaRPr lang="zh-CN" altLang="en-US" sz="3200">
              <a:latin typeface="Times New Roman" charset="0"/>
            </a:endParaRPr>
          </a:p>
        </p:txBody>
      </p:sp>
      <p:pic>
        <p:nvPicPr>
          <p:cNvPr id="6" name="内容占位符 3"/>
          <p:cNvPicPr>
            <a:picLocks noChangeAspect="1"/>
          </p:cNvPicPr>
          <p:nvPr/>
        </p:nvPicPr>
        <p:blipFill>
          <a:blip r:embed="rId1"/>
          <a:srcRect l="778" t="17316" b="15356"/>
          <a:stretch>
            <a:fillRect/>
          </a:stretch>
        </p:blipFill>
        <p:spPr>
          <a:xfrm>
            <a:off x="118745" y="2764155"/>
            <a:ext cx="8345170" cy="306578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charset="0"/>
              </a:rPr>
              <a:t>practice makes perfect </a:t>
            </a:r>
            <a:endParaRPr lang="en-US" altLang="zh-CN">
              <a:latin typeface="Times New Roman" charset="0"/>
            </a:endParaRPr>
          </a:p>
        </p:txBody>
      </p:sp>
      <p:sp>
        <p:nvSpPr>
          <p:cNvPr id="5" name="内容占位符 4"/>
          <p:cNvSpPr/>
          <p:nvPr>
            <p:ph idx="1"/>
          </p:nvPr>
        </p:nvSpPr>
        <p:spPr/>
        <p:txBody>
          <a:bodyPr/>
          <a:p>
            <a:r>
              <a:rPr lang="zh-CN" altLang="en-US">
                <a:latin typeface="Times New Roman" charset="0"/>
              </a:rPr>
              <a:t>1. This is the very knife_____I used to cut apples yesterday.             </a:t>
            </a:r>
            <a:endParaRPr lang="zh-CN" altLang="en-US">
              <a:latin typeface="Times New Roman" charset="0"/>
            </a:endParaRPr>
          </a:p>
          <a:p>
            <a:r>
              <a:rPr lang="zh-CN" altLang="en-US">
                <a:latin typeface="Times New Roman" charset="0"/>
              </a:rPr>
              <a:t>  A.that           B.by which       C.which           D.with which </a:t>
            </a:r>
            <a:endParaRPr lang="zh-CN" altLang="en-US">
              <a:latin typeface="Times New Roman" charset="0"/>
            </a:endParaRPr>
          </a:p>
          <a:p>
            <a:r>
              <a:rPr lang="zh-CN" altLang="en-US">
                <a:latin typeface="Times New Roman" charset="0"/>
              </a:rPr>
              <a:t>2.She was educated at Beijing University, ____</a:t>
            </a:r>
            <a:r>
              <a:rPr lang="en-US" altLang="zh-CN">
                <a:latin typeface="Times New Roman" charset="0"/>
              </a:rPr>
              <a:t>__</a:t>
            </a:r>
            <a:r>
              <a:rPr lang="zh-CN" altLang="en-US">
                <a:latin typeface="Times New Roman" charset="0"/>
              </a:rPr>
              <a:t>she went on to have her advanced </a:t>
            </a:r>
            <a:endParaRPr lang="zh-CN" altLang="en-US">
              <a:latin typeface="Times New Roman" charset="0"/>
            </a:endParaRPr>
          </a:p>
          <a:p>
            <a:r>
              <a:rPr lang="zh-CN" altLang="en-US">
                <a:latin typeface="Times New Roman" charset="0"/>
              </a:rPr>
              <a:t>study abroad. （06陕西卷）  </a:t>
            </a:r>
            <a:endParaRPr lang="zh-CN" altLang="en-US">
              <a:latin typeface="Times New Roman" charset="0"/>
            </a:endParaRPr>
          </a:p>
          <a:p>
            <a:r>
              <a:rPr lang="zh-CN" altLang="en-US">
                <a:latin typeface="Times New Roman" charset="0"/>
              </a:rPr>
              <a:t> A. after that B. from that  C. from which D. after which  </a:t>
            </a:r>
            <a:endParaRPr lang="zh-CN" altLang="en-US">
              <a:latin typeface="Times New Roman" charset="0"/>
            </a:endParaRPr>
          </a:p>
          <a:p>
            <a:r>
              <a:rPr lang="zh-CN" altLang="en-US">
                <a:latin typeface="Times New Roman" charset="0"/>
              </a:rPr>
              <a:t>3.Gun control is a subject _________Americans have argued for a long time. (09陕西卷) </a:t>
            </a:r>
            <a:endParaRPr lang="zh-CN" altLang="en-US">
              <a:latin typeface="Times New Roman" charset="0"/>
            </a:endParaRPr>
          </a:p>
          <a:p>
            <a:r>
              <a:rPr lang="zh-CN" altLang="en-US">
                <a:latin typeface="Times New Roman" charset="0"/>
              </a:rPr>
              <a:t>    A. of which   B. with which   C. about which  D. into which</a:t>
            </a:r>
            <a:endParaRPr lang="zh-CN" altLang="en-US">
              <a:latin typeface="Times New Roman" charset="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内容占位符 4"/>
          <p:cNvSpPr/>
          <p:nvPr>
            <p:ph idx="1"/>
          </p:nvPr>
        </p:nvSpPr>
        <p:spPr/>
        <p:txBody>
          <a:bodyPr/>
          <a:p>
            <a:endParaRPr lang="zh-CN" altLang="en-US" sz="4000"/>
          </a:p>
        </p:txBody>
      </p:sp>
      <p:sp>
        <p:nvSpPr>
          <p:cNvPr id="6" name="矩形 5"/>
          <p:cNvSpPr/>
          <p:nvPr/>
        </p:nvSpPr>
        <p:spPr>
          <a:xfrm>
            <a:off x="2094230" y="2276475"/>
            <a:ext cx="8926830" cy="15544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96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charset="0"/>
              </a:rPr>
              <a:t>Thank you</a:t>
            </a:r>
            <a:r>
              <a:rPr lang="en-US" altLang="zh-CN" sz="96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!</a:t>
            </a:r>
            <a:endParaRPr lang="en-US" altLang="zh-CN" sz="9600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MH" val="20151015103441"/>
  <p:tag name="MH_LIBRARY" val="GRAPHIC"/>
  <p:tag name="MH_ORDER" val="Rectangle 16"/>
  <p:tag name="KSO_WM_TAG_VERSION" val="1.0"/>
  <p:tag name="KSO_WM_BEAUTIFY_FLAG" val="#wm#"/>
  <p:tag name="KSO_WM_UNIT_TYPE" val="i"/>
  <p:tag name="KSO_WM_UNIT_ID" val="283*i*9"/>
  <p:tag name="KSO_WM_TEMPLATE_CATEGORY" val="custom"/>
  <p:tag name="KSO_WM_TEMPLATE_INDEX" val="160119"/>
</p:tagLst>
</file>

<file path=ppt/tags/tag10.xml><?xml version="1.0" encoding="utf-8"?>
<p:tagLst xmlns:p="http://schemas.openxmlformats.org/presentationml/2006/main">
  <p:tag name="KSO_WM_TEMPLATE_CATEGORY" val="custom"/>
  <p:tag name="KSO_WM_TEMPLATE_INDEX" val="160119"/>
</p:tagLst>
</file>

<file path=ppt/tags/tag11.xml><?xml version="1.0" encoding="utf-8"?>
<p:tagLst xmlns:p="http://schemas.openxmlformats.org/presentationml/2006/main">
  <p:tag name="KSO_WM_TEMPLATE_CATEGORY" val="custom"/>
  <p:tag name="KSO_WM_TEMPLATE_INDEX" val="160119"/>
</p:tagLst>
</file>

<file path=ppt/tags/tag12.xml><?xml version="1.0" encoding="utf-8"?>
<p:tagLst xmlns:p="http://schemas.openxmlformats.org/presentationml/2006/main">
  <p:tag name="KSO_WM_TEMPLATE_CATEGORY" val="custom"/>
  <p:tag name="KSO_WM_TEMPLATE_INDEX" val="160119"/>
</p:tagLst>
</file>

<file path=ppt/tags/tag13.xml><?xml version="1.0" encoding="utf-8"?>
<p:tagLst xmlns:p="http://schemas.openxmlformats.org/presentationml/2006/main">
  <p:tag name="KSO_WM_TEMPLATE_CATEGORY" val="custom"/>
  <p:tag name="KSO_WM_TEMPLATE_INDEX" val="160119"/>
</p:tagLst>
</file>

<file path=ppt/tags/tag14.xml><?xml version="1.0" encoding="utf-8"?>
<p:tagLst xmlns:p="http://schemas.openxmlformats.org/presentationml/2006/main">
  <p:tag name="KSO_WM_TEMPLATE_CATEGORY" val="custom"/>
  <p:tag name="KSO_WM_TEMPLATE_INDEX" val="160119"/>
</p:tagLst>
</file>

<file path=ppt/tags/tag2.xml><?xml version="1.0" encoding="utf-8"?>
<p:tagLst xmlns:p="http://schemas.openxmlformats.org/presentationml/2006/main">
  <p:tag name="MH" val="20151015103441"/>
  <p:tag name="MH_LIBRARY" val="GRAPHIC"/>
  <p:tag name="MH_ORDER" val="Freeform 14"/>
  <p:tag name="KSO_WM_TAG_VERSION" val="1.0"/>
  <p:tag name="KSO_WM_BEAUTIFY_FLAG" val="#wm#"/>
  <p:tag name="KSO_WM_UNIT_TYPE" val="i"/>
  <p:tag name="KSO_WM_UNIT_ID" val="283*i*10"/>
  <p:tag name="KSO_WM_TEMPLATE_CATEGORY" val="custom"/>
  <p:tag name="KSO_WM_TEMPLATE_INDEX" val="160119"/>
</p:tagLst>
</file>

<file path=ppt/tags/tag3.xml><?xml version="1.0" encoding="utf-8"?>
<p:tagLst xmlns:p="http://schemas.openxmlformats.org/presentationml/2006/main">
  <p:tag name="MH" val="20151015103441"/>
  <p:tag name="MH_LIBRARY" val="GRAPHIC"/>
  <p:tag name="MH_ORDER" val="Oval 19"/>
  <p:tag name="KSO_WM_TAG_VERSION" val="1.0"/>
  <p:tag name="KSO_WM_BEAUTIFY_FLAG" val="#wm#"/>
  <p:tag name="KSO_WM_UNIT_TYPE" val="i"/>
  <p:tag name="KSO_WM_UNIT_ID" val="283*i*12"/>
  <p:tag name="KSO_WM_TEMPLATE_CATEGORY" val="custom"/>
  <p:tag name="KSO_WM_TEMPLATE_INDEX" val="160119"/>
</p:tagLst>
</file>

<file path=ppt/tags/tag4.xml><?xml version="1.0" encoding="utf-8"?>
<p:tagLst xmlns:p="http://schemas.openxmlformats.org/presentationml/2006/main">
  <p:tag name="MH" val="20151015103441"/>
  <p:tag name="MH_LIBRARY" val="GRAPHIC"/>
  <p:tag name="MH_ORDER" val="Oval 20"/>
  <p:tag name="KSO_WM_TAG_VERSION" val="1.0"/>
  <p:tag name="KSO_WM_BEAUTIFY_FLAG" val="#wm#"/>
  <p:tag name="KSO_WM_UNIT_TYPE" val="i"/>
  <p:tag name="KSO_WM_UNIT_ID" val="283*i*13"/>
  <p:tag name="KSO_WM_TEMPLATE_CATEGORY" val="custom"/>
  <p:tag name="KSO_WM_TEMPLATE_INDEX" val="160119"/>
</p:tagLst>
</file>

<file path=ppt/tags/tag5.xml><?xml version="1.0" encoding="utf-8"?>
<p:tagLst xmlns:p="http://schemas.openxmlformats.org/presentationml/2006/main">
  <p:tag name="MH" val="20151015103441"/>
  <p:tag name="MH_LIBRARY" val="GRAPHIC"/>
  <p:tag name="MH_ORDER" val="Oval 21"/>
  <p:tag name="KSO_WM_TAG_VERSION" val="1.0"/>
  <p:tag name="KSO_WM_BEAUTIFY_FLAG" val="#wm#"/>
  <p:tag name="KSO_WM_UNIT_TYPE" val="i"/>
  <p:tag name="KSO_WM_UNIT_ID" val="283*i*14"/>
  <p:tag name="KSO_WM_TEMPLATE_CATEGORY" val="custom"/>
  <p:tag name="KSO_WM_TEMPLATE_INDEX" val="160119"/>
</p:tagLst>
</file>

<file path=ppt/tags/tag6.xml><?xml version="1.0" encoding="utf-8"?>
<p:tagLst xmlns:p="http://schemas.openxmlformats.org/presentationml/2006/main">
  <p:tag name="MH" val="20151015103441"/>
  <p:tag name="MH_LIBRARY" val="GRAPHIC"/>
  <p:tag name="MH_ORDER" val="Oval 22"/>
  <p:tag name="KSO_WM_TAG_VERSION" val="1.0"/>
  <p:tag name="KSO_WM_BEAUTIFY_FLAG" val="#wm#"/>
  <p:tag name="KSO_WM_UNIT_TYPE" val="i"/>
  <p:tag name="KSO_WM_UNIT_ID" val="283*i*15"/>
  <p:tag name="KSO_WM_TEMPLATE_CATEGORY" val="custom"/>
  <p:tag name="KSO_WM_TEMPLATE_INDEX" val="160119"/>
</p:tagLst>
</file>

<file path=ppt/tags/tag7.xml><?xml version="1.0" encoding="utf-8"?>
<p:tagLst xmlns:p="http://schemas.openxmlformats.org/presentationml/2006/main">
  <p:tag name="KSO_WM_TEMPLATE_CATEGORY" val="custom"/>
  <p:tag name="KSO_WM_TEMPLATE_INDEX" val="160119"/>
</p:tagLst>
</file>

<file path=ppt/tags/tag8.xml><?xml version="1.0" encoding="utf-8"?>
<p:tagLst xmlns:p="http://schemas.openxmlformats.org/presentationml/2006/main">
  <p:tag name="KSO_WM_TEMPLATE_CATEGORY" val="custom"/>
  <p:tag name="KSO_WM_TEMPLATE_INDEX" val="160119"/>
</p:tagLst>
</file>

<file path=ppt/tags/tag9.xml><?xml version="1.0" encoding="utf-8"?>
<p:tagLst xmlns:p="http://schemas.openxmlformats.org/presentationml/2006/main">
  <p:tag name="KSO_WM_TEMPLATE_CATEGORY" val="custom"/>
  <p:tag name="KSO_WM_TEMPLATE_INDEX" val="160119"/>
</p:tagLst>
</file>

<file path=ppt/theme/theme1.xml><?xml version="1.0" encoding="utf-8"?>
<a:theme xmlns:a="http://schemas.openxmlformats.org/drawingml/2006/main" name="1_A000120140530A99PPBG">
  <a:themeElements>
    <a:clrScheme name="KSO_BLUE6">
      <a:dk1>
        <a:srgbClr val="3D3F41"/>
      </a:dk1>
      <a:lt1>
        <a:srgbClr val="FFFFFF"/>
      </a:lt1>
      <a:dk2>
        <a:srgbClr val="454749"/>
      </a:dk2>
      <a:lt2>
        <a:srgbClr val="EAF5FC"/>
      </a:lt2>
      <a:accent1>
        <a:srgbClr val="358CC1"/>
      </a:accent1>
      <a:accent2>
        <a:srgbClr val="5FACC0"/>
      </a:accent2>
      <a:accent3>
        <a:srgbClr val="A4C37B"/>
      </a:accent3>
      <a:accent4>
        <a:srgbClr val="C6BBA6"/>
      </a:accent4>
      <a:accent5>
        <a:srgbClr val="C5D8F2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10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anchor="ctr">
        <a:spAutoFit/>
      </a:bodyPr>
      <a:lstStyle>
        <a:defPPr>
          <a:lnSpc>
            <a:spcPct val="130000"/>
          </a:lnSpc>
          <a:defRPr dirty="0" smtClean="0"/>
        </a:defPPr>
      </a:lst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itchFamily="34" charset="0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1363</Words>
  <Application>Kingsoft Office WPP</Application>
  <PresentationFormat>宽屏</PresentationFormat>
  <Paragraphs>48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1_A000120140530A99PPBG</vt:lpstr>
      <vt:lpstr>Attributive clause</vt:lpstr>
      <vt:lpstr>preposition+ which/whom </vt:lpstr>
      <vt:lpstr>以上就是“介词+关系代词”引导的定语从句，是定语从句一种介词前置的定语从句句型，介词与关系代词之间存在一种介宾关系。    “介词+关系代词”结构引导的定语从句中，关系代词只能用which（指物）或whom(指人) ，即：介词+which/whom</vt:lpstr>
      <vt:lpstr>关系代词前介词选择三原则： 一先，二动，三意义（重中之重） </vt:lpstr>
      <vt:lpstr>介词的选择：</vt:lpstr>
      <vt:lpstr>conclusion:</vt:lpstr>
      <vt:lpstr>practice makes perfect 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7</cp:revision>
  <dcterms:created xsi:type="dcterms:W3CDTF">2016-02-20T06:58:00Z</dcterms:created>
  <dcterms:modified xsi:type="dcterms:W3CDTF">2016-02-20T09:05:31Z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