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9" r:id="rId4"/>
    <p:sldId id="260" r:id="rId5"/>
    <p:sldId id="261" r:id="rId6"/>
    <p:sldId id="262" r:id="rId7"/>
    <p:sldId id="266" r:id="rId8"/>
    <p:sldId id="263" r:id="rId9"/>
    <p:sldId id="267" r:id="rId10"/>
    <p:sldId id="268" r:id="rId11"/>
    <p:sldId id="270" r:id="rId12"/>
    <p:sldId id="258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-108" y="-258"/>
      </p:cViewPr>
      <p:guideLst>
        <p:guide orient="horz" pos="3929"/>
        <p:guide pos="7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524813" cy="715248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85D45-B377-4F95-A064-A72B85B0F52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33B6E-4857-43F4-B904-081D35056C5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B1D22-0669-4D7D-962F-78AB99821D5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2BF2A-6A19-41FE-9201-F9EB426900B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976D4-24DF-44E8-AE2E-D521C8DEB5F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53504-8880-4252-A1CD-2C22A07F473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2775" y="1598613"/>
            <a:ext cx="5374339" cy="45275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474" y="1598613"/>
            <a:ext cx="5374339" cy="45275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22D0-A374-4073-971A-2ABE464D69F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lIns="91440" tIns="45720" rIns="91440" bIns="45720" rtlCol="0" anchor="ctr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ED16B-0C3D-488B-BFA4-E42401270EE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942D-31B1-4D0C-A757-E67919487A1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DBC9B-1C17-43C2-8B92-3BFC1D989B2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5A894-B72F-4311-BB01-97462FCD107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D4DA2-B928-4193-973A-3E06D4EF2DA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FA4C7-8C80-4D20-8E94-8A8C072D05D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52EF3-E693-4227-B338-7D03E9E30A3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804" y="274638"/>
            <a:ext cx="274201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2775" y="274638"/>
            <a:ext cx="8067071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CD850-56C5-44CE-B223-97A29941300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F236D-7BD8-4A23-B83A-E94510C4900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091BD-8908-4EB3-978C-93F1C2A36BF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rtlCol="0" anchor="ctr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586CF-09D0-400C-81C5-7C2F6E085FF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9BA3A-E7AA-4FDC-9A4A-28B900C93F1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6D553-2F99-41F3-B079-869ECDC1091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D2AB0-D401-49F5-B0B2-6731D2632B3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3F6BB-0E22-4F9E-B13C-168B93C1E58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 noProof="1" dirty="0">
                <a:solidFill>
                  <a:srgbClr val="898989"/>
                </a:solidFill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A7FD8C8-ABE5-46A4-94AC-3B65312F5E3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Arial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lvl="1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lvl="2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lvl="3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lvl="4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2775" y="274638"/>
            <a:ext cx="10968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44" tIns="44772" rIns="89544" bIns="447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05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2775" y="1598613"/>
            <a:ext cx="1096803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44" tIns="44772" rIns="89544" bIns="44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612775" y="6245225"/>
            <a:ext cx="2840038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>
              <a:defRPr sz="1300" noProof="1"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4164013" y="6245225"/>
            <a:ext cx="3865562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 algn="ctr">
              <a:defRPr sz="1300" noProof="1">
                <a:ea typeface="宋体" charset="-122"/>
              </a:defRPr>
            </a:lvl1pPr>
          </a:lstStyle>
          <a:p>
            <a:endParaRPr lang="zh-CN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8740775" y="6245225"/>
            <a:ext cx="2840038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89544" tIns="44772" rIns="89544" bIns="4477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5E8C13A-C4D8-46EA-8946-45F8CE97F1E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defTabSz="895350" rtl="0" fontAlgn="base">
        <a:spcBef>
          <a:spcPct val="0"/>
        </a:spcBef>
        <a:spcAft>
          <a:spcPct val="0"/>
        </a:spcAft>
        <a:buFont typeface="Arial" pitchFamily="34" charset="0"/>
        <a:defRPr sz="43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36550" indent="-336550" algn="l" defTabSz="89535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7075" lvl="1" indent="-279400" algn="l" defTabSz="89535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188" lvl="2" indent="-223838" algn="l" defTabSz="89535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863" lvl="3" indent="-223838" algn="l" defTabSz="89535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lvl="4" indent="-223838" algn="l" defTabSz="89535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979613" y="1855788"/>
            <a:ext cx="8078787" cy="186444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3074" name="组合 4098"/>
          <p:cNvGrpSpPr>
            <a:grpSpLocks/>
          </p:cNvGrpSpPr>
          <p:nvPr/>
        </p:nvGrpSpPr>
        <p:grpSpPr bwMode="auto">
          <a:xfrm>
            <a:off x="1601788" y="1473200"/>
            <a:ext cx="755650" cy="755650"/>
            <a:chOff x="0" y="0"/>
            <a:chExt cx="1191" cy="1191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91" cy="1191"/>
            </a:xfrm>
            <a:prstGeom prst="rect">
              <a:avLst/>
            </a:prstGeom>
            <a:noFill/>
            <a:ln w="19050">
              <a:solidFill>
                <a:srgbClr val="66CC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31" cy="631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3078" name="Text Box 6"/>
          <p:cNvSpPr>
            <a:spLocks noChangeArrowheads="1"/>
          </p:cNvSpPr>
          <p:nvPr/>
        </p:nvSpPr>
        <p:spPr bwMode="auto">
          <a:xfrm>
            <a:off x="1303856" y="1787501"/>
            <a:ext cx="94434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+mn-lt"/>
              </a:rPr>
              <a:t>Emphatic Sentences</a:t>
            </a: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+mn-lt"/>
              </a:rPr>
              <a:t>强调句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994298" y="1846181"/>
            <a:ext cx="8043225" cy="1874050"/>
          </a:xfrm>
          <a:prstGeom prst="rect">
            <a:avLst/>
          </a:prstGeom>
          <a:noFill/>
          <a:ln w="635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3079" name="组合 4103"/>
          <p:cNvGrpSpPr>
            <a:grpSpLocks/>
          </p:cNvGrpSpPr>
          <p:nvPr/>
        </p:nvGrpSpPr>
        <p:grpSpPr bwMode="auto">
          <a:xfrm>
            <a:off x="10050680" y="3720490"/>
            <a:ext cx="793750" cy="577850"/>
            <a:chOff x="0" y="0"/>
            <a:chExt cx="794385" cy="578486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60969" y="361474"/>
              <a:ext cx="216708" cy="217012"/>
            </a:xfrm>
            <a:prstGeom prst="rect">
              <a:avLst/>
            </a:prstGeom>
            <a:solidFill>
              <a:srgbClr val="66CCFF">
                <a:alpha val="75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577677" y="144463"/>
              <a:ext cx="216708" cy="217012"/>
            </a:xfrm>
            <a:prstGeom prst="rect">
              <a:avLst/>
            </a:prstGeom>
            <a:solidFill>
              <a:srgbClr val="66CCFF">
                <a:alpha val="8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360969" cy="361474"/>
            </a:xfrm>
            <a:prstGeom prst="rect">
              <a:avLst/>
            </a:prstGeom>
            <a:solidFill>
              <a:srgbClr val="33CCFF">
                <a:alpha val="57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83797" y="5078382"/>
            <a:ext cx="871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3"/>
                </a:solidFill>
                <a:latin typeface="楷体" pitchFamily="49" charset="-122"/>
                <a:ea typeface="楷体" pitchFamily="49" charset="-122"/>
              </a:rPr>
              <a:t>华南师范大学外国语言文化学院 邓嘉仪</a:t>
            </a:r>
          </a:p>
          <a:p>
            <a:pPr algn="ctr"/>
            <a:r>
              <a:rPr lang="zh-CN" altLang="en-US" sz="2400" b="1" dirty="0" smtClean="0">
                <a:solidFill>
                  <a:schemeClr val="accent3"/>
                </a:solidFill>
                <a:latin typeface="楷体" pitchFamily="49" charset="-122"/>
                <a:ea typeface="楷体" pitchFamily="49" charset="-122"/>
              </a:rPr>
              <a:t>华南师范大学外国语言文化学院 陆艺楠</a:t>
            </a:r>
            <a:endParaRPr lang="en-US" altLang="zh-CN" sz="2400" b="1" dirty="0" smtClean="0">
              <a:solidFill>
                <a:schemeClr val="accent3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accent3"/>
                </a:solidFill>
                <a:latin typeface="楷体" pitchFamily="49" charset="-122"/>
                <a:ea typeface="楷体" pitchFamily="49" charset="-122"/>
              </a:rPr>
              <a:t>河源市田家炳实验中学 黄小凤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1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9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4205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4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Example</a:t>
            </a:r>
            <a:r>
              <a:rPr lang="en-US" altLang="zh-CN" sz="42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089541" y="1770674"/>
            <a:ext cx="877036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CN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Declarative sentence: </a:t>
            </a:r>
          </a:p>
          <a:p>
            <a:pPr lvl="0"/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The man was not able to speak until at least 30 seconds  had passed.</a:t>
            </a:r>
          </a:p>
          <a:p>
            <a:pPr lvl="0"/>
            <a:endParaRPr lang="en-US" altLang="zh-CN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emphasize the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“not…until…”</a:t>
            </a:r>
            <a:r>
              <a:rPr lang="en-US" altLang="zh-CN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sentence pattern</a:t>
            </a:r>
          </a:p>
          <a:p>
            <a:pPr lvl="0"/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It was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not until </a:t>
            </a:r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 least 30 seconds had passed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the man was able to speak. </a:t>
            </a:r>
          </a:p>
          <a:p>
            <a:pPr lvl="0"/>
            <a:endParaRPr lang="en-US" altLang="zh-CN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文本框 3"/>
          <p:cNvSpPr>
            <a:spLocks noChangeArrowheads="1"/>
          </p:cNvSpPr>
          <p:nvPr/>
        </p:nvSpPr>
        <p:spPr bwMode="auto">
          <a:xfrm>
            <a:off x="2328188" y="2716408"/>
            <a:ext cx="9863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Thanks for your listening!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72" name="直接连接符 5"/>
          <p:cNvSpPr>
            <a:spLocks noChangeShapeType="1"/>
          </p:cNvSpPr>
          <p:nvPr/>
        </p:nvSpPr>
        <p:spPr bwMode="auto">
          <a:xfrm>
            <a:off x="5491163" y="4046538"/>
            <a:ext cx="84137" cy="209550"/>
          </a:xfrm>
          <a:prstGeom prst="line">
            <a:avLst/>
          </a:prstGeom>
          <a:noFill/>
          <a:ln w="12700">
            <a:solidFill>
              <a:srgbClr val="FFFFFF">
                <a:alpha val="46999"/>
              </a:srgb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直接连接符 6"/>
          <p:cNvSpPr>
            <a:spLocks noChangeShapeType="1"/>
          </p:cNvSpPr>
          <p:nvPr/>
        </p:nvSpPr>
        <p:spPr bwMode="auto">
          <a:xfrm flipH="1">
            <a:off x="6480175" y="4046538"/>
            <a:ext cx="82550" cy="209550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4" name="直接连接符 7"/>
          <p:cNvSpPr>
            <a:spLocks noChangeShapeType="1"/>
          </p:cNvSpPr>
          <p:nvPr/>
        </p:nvSpPr>
        <p:spPr bwMode="auto">
          <a:xfrm rot="20280000" flipH="1">
            <a:off x="5975350" y="3806825"/>
            <a:ext cx="82550" cy="2111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6" dur="35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75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9" dur="35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2" dur="35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7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512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7028885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36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What is </a:t>
            </a:r>
            <a:r>
              <a:rPr lang="en-US" altLang="zh-CN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emphatic sentence?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6156" name="文本框 15"/>
          <p:cNvSpPr>
            <a:spLocks noChangeArrowheads="1"/>
          </p:cNvSpPr>
          <p:nvPr/>
        </p:nvSpPr>
        <p:spPr bwMode="auto">
          <a:xfrm>
            <a:off x="2193925" y="2898535"/>
            <a:ext cx="81803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B0F0"/>
                </a:solidFill>
                <a:latin typeface="Comic Sans MS" pitchFamily="66" charset="0"/>
                <a:cs typeface="MV Boli" pitchFamily="2" charset="0"/>
              </a:rPr>
              <a:t>An emphatic sentence is a device for </a:t>
            </a:r>
            <a:r>
              <a:rPr lang="en-US" altLang="zh-CN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focusing attention on a particular piece of information</a:t>
            </a:r>
            <a:r>
              <a:rPr lang="en-US" altLang="zh-CN" sz="3600" b="1" dirty="0" smtClean="0">
                <a:solidFill>
                  <a:srgbClr val="00B0F0"/>
                </a:solidFill>
                <a:latin typeface="Comic Sans MS" pitchFamily="66" charset="0"/>
                <a:cs typeface="MV Boli" pitchFamily="2" charset="0"/>
              </a:rPr>
              <a:t>.</a:t>
            </a: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  <p:bldP spid="6156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4" y="1128713"/>
            <a:ext cx="10264775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Pattern of Emphatic Sentences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6156" name="文本框 15"/>
          <p:cNvSpPr>
            <a:spLocks noChangeArrowheads="1"/>
          </p:cNvSpPr>
          <p:nvPr/>
        </p:nvSpPr>
        <p:spPr bwMode="auto">
          <a:xfrm>
            <a:off x="2244029" y="1959084"/>
            <a:ext cx="8180388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●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In English, there are lots of patterns of the emphatic sentences,  and what we are going to learn is a widely used one:</a:t>
            </a:r>
          </a:p>
          <a:p>
            <a:endParaRPr lang="en-US" altLang="zh-CN" sz="2800" dirty="0"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is/was + </a:t>
            </a:r>
            <a:r>
              <a:rPr lang="en-US" altLang="zh-CN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emphasized part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(subject, object</a:t>
            </a:r>
            <a:r>
              <a:rPr lang="zh-CN" alt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or adverbial)</a:t>
            </a:r>
            <a:r>
              <a:rPr lang="en-US" altLang="zh-CN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who/that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n-US" altLang="zh-CN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rest part of the sentence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"</a:t>
            </a:r>
            <a:endParaRPr lang="zh-CN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800" dirty="0" smtClean="0"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652E-6 -2.10916E-6 L 0.00013 0.34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  <p:bldP spid="615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4205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Attention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6156" name="文本框 15"/>
          <p:cNvSpPr>
            <a:spLocks noChangeArrowheads="1"/>
          </p:cNvSpPr>
          <p:nvPr/>
        </p:nvSpPr>
        <p:spPr bwMode="auto">
          <a:xfrm>
            <a:off x="2093562" y="2383733"/>
            <a:ext cx="864108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①强调句的时态。原句的谓语动词如果是现在或将来的各种时态，用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It is…that/who…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；如果原句的谓语动词是过去的各种时态，则用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It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was…that/who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…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②如果被强调的是人，用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that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或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who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；如果被强调的不是人，只能用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that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.</a:t>
            </a:r>
            <a:endParaRPr lang="zh-CN" altLang="en-US" sz="32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sz="36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  <p:bldP spid="615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4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814490" y="1166292"/>
            <a:ext cx="9383778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Patterns of Emphatic Sentences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6156" name="文本框 15"/>
          <p:cNvSpPr>
            <a:spLocks noChangeArrowheads="1"/>
          </p:cNvSpPr>
          <p:nvPr/>
        </p:nvSpPr>
        <p:spPr bwMode="auto">
          <a:xfrm>
            <a:off x="2193925" y="2309813"/>
            <a:ext cx="818038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●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It is/was +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emphasized part (person as subject) 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+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who/that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+ the rest part of the sentence</a:t>
            </a:r>
            <a:endParaRPr lang="en-US" altLang="zh-CN" sz="32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lvl="0"/>
            <a:r>
              <a:rPr lang="en-US" altLang="zh-CN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●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It is/was +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emphasized part (person as object)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+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whom/that 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+ the rest part of the sentence</a:t>
            </a:r>
            <a:endParaRPr lang="en-US" altLang="zh-CN" sz="32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lvl="0"/>
            <a:endParaRPr lang="en-US" sz="3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  <p:bldP spid="615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5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814490" y="1166292"/>
            <a:ext cx="9383778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Patterns of Emphatic Sentences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6156" name="文本框 15"/>
          <p:cNvSpPr>
            <a:spLocks noChangeArrowheads="1"/>
          </p:cNvSpPr>
          <p:nvPr/>
        </p:nvSpPr>
        <p:spPr bwMode="auto">
          <a:xfrm>
            <a:off x="2193925" y="2560333"/>
            <a:ext cx="81803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altLang="zh-CN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●</a:t>
            </a:r>
            <a:r>
              <a:rPr lang="en-US" altLang="zh-CN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It is/was + the emphasized part +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+ the rest part of the sentence</a:t>
            </a:r>
          </a:p>
          <a:p>
            <a:pPr lvl="0"/>
            <a:endParaRPr lang="en-US" altLang="zh-CN" sz="3600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lvl="0"/>
            <a:r>
              <a:rPr lang="en-US" altLang="zh-CN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●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not…until…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-US" altLang="zh-CN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sentence pattern</a:t>
            </a:r>
            <a:endParaRPr lang="en-US" sz="36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  <p:bldP spid="615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6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4205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4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Example</a:t>
            </a:r>
            <a:r>
              <a:rPr lang="en-US" altLang="zh-CN" sz="42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90114" y="2145795"/>
            <a:ext cx="82089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Declarative sentence: </a:t>
            </a:r>
          </a:p>
          <a:p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Prof. Lin teaches us English. </a:t>
            </a:r>
          </a:p>
          <a:p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emphasize the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subject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: </a:t>
            </a:r>
          </a:p>
          <a:p>
            <a:pPr lvl="0"/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r>
              <a:rPr lang="en-US" altLang="zh-CN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Prof. Lin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who</a:t>
            </a:r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teaches us English</a:t>
            </a:r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</a:p>
          <a:p>
            <a:pPr lvl="0"/>
            <a:endParaRPr lang="en-US" altLang="zh-CN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emphasize the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object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:</a:t>
            </a:r>
          </a:p>
          <a:p>
            <a:pPr lvl="0"/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r>
              <a:rPr lang="en-US" altLang="zh-CN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English</a:t>
            </a:r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Prof. Lin teaches us</a:t>
            </a:r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US" altLang="zh-CN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/>
            <a:endParaRPr lang="en-US" altLang="zh-CN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7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1888385" y="970485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4205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4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Example</a:t>
            </a:r>
            <a:r>
              <a:rPr lang="en-US" altLang="zh-CN" sz="42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02224" y="2117582"/>
            <a:ext cx="82089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altLang="zh-CN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Declarative sentence: </a:t>
            </a:r>
          </a:p>
          <a:p>
            <a:pPr lvl="0"/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   I worked in a factory in 1975</a:t>
            </a:r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emphasize 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the temporal adverbial</a:t>
            </a:r>
            <a:endParaRPr lang="zh-CN" altLang="zh-CN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It was </a:t>
            </a:r>
            <a:r>
              <a:rPr lang="en-US" altLang="zh-CN" sz="28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in 1975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I worked in a factory.</a:t>
            </a:r>
          </a:p>
          <a:p>
            <a:pPr lvl="0"/>
            <a:endParaRPr lang="en-US" altLang="zh-CN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6"/>
          <p:cNvGrpSpPr>
            <a:grpSpLocks/>
          </p:cNvGrpSpPr>
          <p:nvPr/>
        </p:nvGrpSpPr>
        <p:grpSpPr bwMode="auto">
          <a:xfrm>
            <a:off x="941388" y="-1474788"/>
            <a:ext cx="1139825" cy="1474788"/>
            <a:chOff x="0" y="0"/>
            <a:chExt cx="1138875" cy="1476221"/>
          </a:xfrm>
        </p:grpSpPr>
        <p:grpSp>
          <p:nvGrpSpPr>
            <p:cNvPr id="3" name="组合 6147"/>
            <p:cNvGrpSpPr>
              <a:grpSpLocks/>
            </p:cNvGrpSpPr>
            <p:nvPr/>
          </p:nvGrpSpPr>
          <p:grpSpPr bwMode="auto">
            <a:xfrm rot="-9107311">
              <a:off x="0" y="0"/>
              <a:ext cx="1138875" cy="1476221"/>
              <a:chOff x="0" y="0"/>
              <a:chExt cx="4252850" cy="5512585"/>
            </a:xfrm>
          </p:grpSpPr>
          <p:sp>
            <p:nvSpPr>
              <p:cNvPr id="5124" name="任意多边形 4"/>
              <p:cNvSpPr>
                <a:spLocks noChangeArrowheads="1"/>
              </p:cNvSpPr>
              <p:nvPr/>
            </p:nvSpPr>
            <p:spPr bwMode="auto">
              <a:xfrm flipH="1">
                <a:off x="2052918" y="1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5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99932" cy="4183459"/>
              </a:xfrm>
              <a:custGeom>
                <a:avLst/>
                <a:gdLst/>
                <a:ahLst/>
                <a:cxnLst>
                  <a:cxn ang="0">
                    <a:pos x="2050823" y="309459"/>
                  </a:cxn>
                  <a:cxn ang="0">
                    <a:pos x="1970140" y="766659"/>
                  </a:cxn>
                  <a:cxn ang="0">
                    <a:pos x="1687752" y="1250753"/>
                  </a:cxn>
                  <a:cxn ang="0">
                    <a:pos x="1580176" y="1815530"/>
                  </a:cxn>
                  <a:cxn ang="0">
                    <a:pos x="1620517" y="2299624"/>
                  </a:cxn>
                  <a:cxn ang="0">
                    <a:pos x="1257446" y="1815530"/>
                  </a:cxn>
                  <a:cxn ang="0">
                    <a:pos x="585093" y="1788636"/>
                  </a:cxn>
                  <a:cxn ang="0">
                    <a:pos x="222023" y="1681059"/>
                  </a:cxn>
                  <a:cxn ang="0">
                    <a:pos x="517858" y="1976895"/>
                  </a:cxn>
                  <a:cxn ang="0">
                    <a:pos x="598540" y="2380306"/>
                  </a:cxn>
                  <a:cxn ang="0">
                    <a:pos x="1243999" y="2756824"/>
                  </a:cxn>
                  <a:cxn ang="0">
                    <a:pos x="880929" y="2864400"/>
                  </a:cxn>
                  <a:cxn ang="0">
                    <a:pos x="517858" y="2985424"/>
                  </a:cxn>
                  <a:cxn ang="0">
                    <a:pos x="168234" y="3402283"/>
                  </a:cxn>
                  <a:cxn ang="0">
                    <a:pos x="6870" y="3536753"/>
                  </a:cxn>
                  <a:cxn ang="0">
                    <a:pos x="383387" y="3496412"/>
                  </a:cxn>
                  <a:cxn ang="0">
                    <a:pos x="867481" y="3456071"/>
                  </a:cxn>
                  <a:cxn ang="0">
                    <a:pos x="1365023" y="3254365"/>
                  </a:cxn>
                  <a:cxn ang="0">
                    <a:pos x="1028846" y="3563647"/>
                  </a:cxn>
                  <a:cxn ang="0">
                    <a:pos x="746458" y="3926718"/>
                  </a:cxn>
                  <a:cxn ang="0">
                    <a:pos x="423729" y="4182212"/>
                  </a:cxn>
                  <a:cxn ang="0">
                    <a:pos x="907823" y="4020847"/>
                  </a:cxn>
                  <a:cxn ang="0">
                    <a:pos x="1512940" y="3940165"/>
                  </a:cxn>
                  <a:cxn ang="0">
                    <a:pos x="1849117" y="3846036"/>
                  </a:cxn>
                  <a:cxn ang="0">
                    <a:pos x="2158399" y="3725012"/>
                  </a:cxn>
                  <a:cxn ang="0">
                    <a:pos x="2198740" y="3725012"/>
                  </a:cxn>
                  <a:cxn ang="0">
                    <a:pos x="2185293" y="3294706"/>
                  </a:cxn>
                  <a:cxn ang="0">
                    <a:pos x="2144952" y="215330"/>
                  </a:cxn>
                  <a:cxn ang="0">
                    <a:pos x="2050823" y="309459"/>
                  </a:cxn>
                </a:cxnLst>
                <a:rect l="0" t="0" r="r" b="b"/>
                <a:pathLst>
                  <a:path w="2199932" h="4183459">
                    <a:moveTo>
                      <a:pt x="2050823" y="309459"/>
                    </a:moveTo>
                    <a:cubicBezTo>
                      <a:pt x="2021688" y="401347"/>
                      <a:pt x="2030652" y="609777"/>
                      <a:pt x="1970140" y="766659"/>
                    </a:cubicBezTo>
                    <a:cubicBezTo>
                      <a:pt x="1909628" y="923541"/>
                      <a:pt x="1752746" y="1075941"/>
                      <a:pt x="1687752" y="1250753"/>
                    </a:cubicBezTo>
                    <a:cubicBezTo>
                      <a:pt x="1622758" y="1425565"/>
                      <a:pt x="1591382" y="1640718"/>
                      <a:pt x="1580176" y="1815530"/>
                    </a:cubicBezTo>
                    <a:cubicBezTo>
                      <a:pt x="1568970" y="1990342"/>
                      <a:pt x="1674305" y="2299624"/>
                      <a:pt x="1620517" y="2299624"/>
                    </a:cubicBezTo>
                    <a:cubicBezTo>
                      <a:pt x="1566729" y="2299624"/>
                      <a:pt x="1430017" y="1900695"/>
                      <a:pt x="1257446" y="1815530"/>
                    </a:cubicBezTo>
                    <a:cubicBezTo>
                      <a:pt x="1084875" y="1730365"/>
                      <a:pt x="757663" y="1811048"/>
                      <a:pt x="585093" y="1788636"/>
                    </a:cubicBezTo>
                    <a:cubicBezTo>
                      <a:pt x="412523" y="1766224"/>
                      <a:pt x="233229" y="1649683"/>
                      <a:pt x="222023" y="1681059"/>
                    </a:cubicBezTo>
                    <a:cubicBezTo>
                      <a:pt x="210817" y="1712435"/>
                      <a:pt x="455105" y="1860354"/>
                      <a:pt x="517858" y="1976895"/>
                    </a:cubicBezTo>
                    <a:cubicBezTo>
                      <a:pt x="580611" y="2093436"/>
                      <a:pt x="477517" y="2250318"/>
                      <a:pt x="598540" y="2380306"/>
                    </a:cubicBezTo>
                    <a:cubicBezTo>
                      <a:pt x="719563" y="2510294"/>
                      <a:pt x="1196934" y="2676142"/>
                      <a:pt x="1243999" y="2756824"/>
                    </a:cubicBezTo>
                    <a:cubicBezTo>
                      <a:pt x="1291064" y="2837506"/>
                      <a:pt x="1001952" y="2826300"/>
                      <a:pt x="880929" y="2864400"/>
                    </a:cubicBezTo>
                    <a:cubicBezTo>
                      <a:pt x="759906" y="2902500"/>
                      <a:pt x="636641" y="2895777"/>
                      <a:pt x="517858" y="2985424"/>
                    </a:cubicBezTo>
                    <a:cubicBezTo>
                      <a:pt x="399075" y="3075071"/>
                      <a:pt x="253399" y="3310395"/>
                      <a:pt x="168234" y="3402283"/>
                    </a:cubicBezTo>
                    <a:cubicBezTo>
                      <a:pt x="83069" y="3494171"/>
                      <a:pt x="-28989" y="3521065"/>
                      <a:pt x="6870" y="3536753"/>
                    </a:cubicBezTo>
                    <a:cubicBezTo>
                      <a:pt x="42729" y="3552441"/>
                      <a:pt x="239952" y="3509859"/>
                      <a:pt x="383387" y="3496412"/>
                    </a:cubicBezTo>
                    <a:cubicBezTo>
                      <a:pt x="526822" y="3482965"/>
                      <a:pt x="703875" y="3496412"/>
                      <a:pt x="867481" y="3456071"/>
                    </a:cubicBezTo>
                    <a:cubicBezTo>
                      <a:pt x="1031087" y="3415730"/>
                      <a:pt x="1338129" y="3236436"/>
                      <a:pt x="1365023" y="3254365"/>
                    </a:cubicBezTo>
                    <a:cubicBezTo>
                      <a:pt x="1391917" y="3272294"/>
                      <a:pt x="1131940" y="3451588"/>
                      <a:pt x="1028846" y="3563647"/>
                    </a:cubicBezTo>
                    <a:cubicBezTo>
                      <a:pt x="925752" y="3675706"/>
                      <a:pt x="847311" y="3823624"/>
                      <a:pt x="746458" y="3926718"/>
                    </a:cubicBezTo>
                    <a:cubicBezTo>
                      <a:pt x="645605" y="4029812"/>
                      <a:pt x="396835" y="4166524"/>
                      <a:pt x="423729" y="4182212"/>
                    </a:cubicBezTo>
                    <a:cubicBezTo>
                      <a:pt x="450623" y="4197900"/>
                      <a:pt x="726288" y="4061188"/>
                      <a:pt x="907823" y="4020847"/>
                    </a:cubicBezTo>
                    <a:cubicBezTo>
                      <a:pt x="1089358" y="3980506"/>
                      <a:pt x="1356058" y="3969300"/>
                      <a:pt x="1512940" y="3940165"/>
                    </a:cubicBezTo>
                    <a:cubicBezTo>
                      <a:pt x="1669822" y="3911030"/>
                      <a:pt x="1741541" y="3881895"/>
                      <a:pt x="1849117" y="3846036"/>
                    </a:cubicBezTo>
                    <a:cubicBezTo>
                      <a:pt x="1956693" y="3810177"/>
                      <a:pt x="2100129" y="3745183"/>
                      <a:pt x="2158399" y="3725012"/>
                    </a:cubicBezTo>
                    <a:cubicBezTo>
                      <a:pt x="2216670" y="3704841"/>
                      <a:pt x="2194258" y="3796730"/>
                      <a:pt x="2198740" y="3725012"/>
                    </a:cubicBezTo>
                    <a:cubicBezTo>
                      <a:pt x="2203222" y="3653294"/>
                      <a:pt x="2194258" y="3879653"/>
                      <a:pt x="2185293" y="3294706"/>
                    </a:cubicBezTo>
                    <a:cubicBezTo>
                      <a:pt x="2176328" y="2709759"/>
                      <a:pt x="2165122" y="708389"/>
                      <a:pt x="2144952" y="215330"/>
                    </a:cubicBezTo>
                    <a:cubicBezTo>
                      <a:pt x="2124782" y="-277729"/>
                      <a:pt x="2079958" y="217571"/>
                      <a:pt x="2050823" y="3094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6" name="任意多边形 6"/>
              <p:cNvSpPr>
                <a:spLocks noChangeArrowheads="1"/>
              </p:cNvSpPr>
              <p:nvPr/>
            </p:nvSpPr>
            <p:spPr bwMode="auto">
              <a:xfrm>
                <a:off x="2039001" y="3419887"/>
                <a:ext cx="264569" cy="2092698"/>
              </a:xfrm>
              <a:custGeom>
                <a:avLst/>
                <a:gdLst/>
                <a:ahLst/>
                <a:cxnLst>
                  <a:cxn ang="0">
                    <a:pos x="121267" y="49632"/>
                  </a:cxn>
                  <a:cxn ang="0">
                    <a:pos x="243" y="560620"/>
                  </a:cxn>
                  <a:cxn ang="0">
                    <a:pos x="94373" y="1663279"/>
                  </a:cxn>
                  <a:cxn ang="0">
                    <a:pos x="242290" y="2080138"/>
                  </a:cxn>
                  <a:cxn ang="0">
                    <a:pos x="255737" y="1945667"/>
                  </a:cxn>
                  <a:cxn ang="0">
                    <a:pos x="161608" y="1555703"/>
                  </a:cxn>
                  <a:cxn ang="0">
                    <a:pos x="80926" y="789220"/>
                  </a:cxn>
                  <a:cxn ang="0">
                    <a:pos x="94373" y="345467"/>
                  </a:cxn>
                  <a:cxn ang="0">
                    <a:pos x="175055" y="116867"/>
                  </a:cxn>
                  <a:cxn ang="0">
                    <a:pos x="175055" y="22738"/>
                  </a:cxn>
                  <a:cxn ang="0">
                    <a:pos x="121267" y="49632"/>
                  </a:cxn>
                </a:cxnLst>
                <a:rect l="0" t="0" r="r" b="b"/>
                <a:pathLst>
                  <a:path w="264569" h="2092698">
                    <a:moveTo>
                      <a:pt x="121267" y="49632"/>
                    </a:moveTo>
                    <a:cubicBezTo>
                      <a:pt x="92132" y="139279"/>
                      <a:pt x="4725" y="291679"/>
                      <a:pt x="243" y="560620"/>
                    </a:cubicBezTo>
                    <a:cubicBezTo>
                      <a:pt x="-4239" y="829561"/>
                      <a:pt x="54032" y="1410026"/>
                      <a:pt x="94373" y="1663279"/>
                    </a:cubicBezTo>
                    <a:cubicBezTo>
                      <a:pt x="134714" y="1916532"/>
                      <a:pt x="215396" y="2033073"/>
                      <a:pt x="242290" y="2080138"/>
                    </a:cubicBezTo>
                    <a:cubicBezTo>
                      <a:pt x="269184" y="2127203"/>
                      <a:pt x="269184" y="2033073"/>
                      <a:pt x="255737" y="1945667"/>
                    </a:cubicBezTo>
                    <a:cubicBezTo>
                      <a:pt x="242290" y="1858261"/>
                      <a:pt x="190743" y="1748444"/>
                      <a:pt x="161608" y="1555703"/>
                    </a:cubicBezTo>
                    <a:cubicBezTo>
                      <a:pt x="132473" y="1362962"/>
                      <a:pt x="92132" y="990926"/>
                      <a:pt x="80926" y="789220"/>
                    </a:cubicBezTo>
                    <a:cubicBezTo>
                      <a:pt x="69720" y="587514"/>
                      <a:pt x="78685" y="457526"/>
                      <a:pt x="94373" y="345467"/>
                    </a:cubicBezTo>
                    <a:cubicBezTo>
                      <a:pt x="110061" y="233408"/>
                      <a:pt x="161608" y="170655"/>
                      <a:pt x="175055" y="116867"/>
                    </a:cubicBezTo>
                    <a:cubicBezTo>
                      <a:pt x="188502" y="63079"/>
                      <a:pt x="186261" y="27220"/>
                      <a:pt x="175055" y="22738"/>
                    </a:cubicBezTo>
                    <a:cubicBezTo>
                      <a:pt x="163849" y="18256"/>
                      <a:pt x="150402" y="-40015"/>
                      <a:pt x="121267" y="49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5127" name="椭圆 7"/>
              <p:cNvSpPr>
                <a:spLocks noChangeArrowheads="1"/>
              </p:cNvSpPr>
              <p:nvPr/>
            </p:nvSpPr>
            <p:spPr bwMode="auto">
              <a:xfrm>
                <a:off x="1978212" y="3716029"/>
                <a:ext cx="264821" cy="88460"/>
              </a:xfrm>
              <a:custGeom>
                <a:avLst/>
                <a:gdLst/>
                <a:ahLst/>
                <a:cxnLst>
                  <a:cxn ang="0">
                    <a:pos x="794" y="85388"/>
                  </a:cxn>
                  <a:cxn ang="0">
                    <a:pos x="117849" y="123"/>
                  </a:cxn>
                  <a:cxn ang="0">
                    <a:pos x="263238" y="67357"/>
                  </a:cxn>
                  <a:cxn ang="0">
                    <a:pos x="173812" y="44630"/>
                  </a:cxn>
                  <a:cxn ang="0">
                    <a:pos x="117849" y="88229"/>
                  </a:cxn>
                  <a:cxn ang="0">
                    <a:pos x="70782" y="60084"/>
                  </a:cxn>
                  <a:cxn ang="0">
                    <a:pos x="794" y="85388"/>
                  </a:cxn>
                </a:cxnLst>
                <a:rect l="0" t="0" r="r" b="b"/>
                <a:pathLst>
                  <a:path w="264821" h="88460">
                    <a:moveTo>
                      <a:pt x="794" y="85388"/>
                    </a:moveTo>
                    <a:cubicBezTo>
                      <a:pt x="8638" y="75395"/>
                      <a:pt x="74108" y="3128"/>
                      <a:pt x="117849" y="123"/>
                    </a:cubicBezTo>
                    <a:cubicBezTo>
                      <a:pt x="161590" y="-2882"/>
                      <a:pt x="249189" y="49636"/>
                      <a:pt x="263238" y="67357"/>
                    </a:cubicBezTo>
                    <a:cubicBezTo>
                      <a:pt x="277287" y="85078"/>
                      <a:pt x="193750" y="33853"/>
                      <a:pt x="173812" y="44630"/>
                    </a:cubicBezTo>
                    <a:cubicBezTo>
                      <a:pt x="153874" y="55407"/>
                      <a:pt x="135021" y="85653"/>
                      <a:pt x="117849" y="88229"/>
                    </a:cubicBezTo>
                    <a:cubicBezTo>
                      <a:pt x="100677" y="90805"/>
                      <a:pt x="96301" y="71290"/>
                      <a:pt x="70782" y="60084"/>
                    </a:cubicBezTo>
                    <a:cubicBezTo>
                      <a:pt x="45263" y="48878"/>
                      <a:pt x="-7050" y="95381"/>
                      <a:pt x="794" y="85388"/>
                    </a:cubicBezTo>
                    <a:close/>
                  </a:path>
                </a:pathLst>
              </a:custGeom>
              <a:solidFill>
                <a:srgbClr val="D8D8D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5128" name="文本框 9"/>
            <p:cNvSpPr>
              <a:spLocks noChangeArrowheads="1"/>
            </p:cNvSpPr>
            <p:nvPr/>
          </p:nvSpPr>
          <p:spPr bwMode="auto">
            <a:xfrm>
              <a:off x="394916" y="457685"/>
              <a:ext cx="5440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8</a:t>
              </a:r>
              <a:endParaRPr lang="zh-CN" altLang="en-US" sz="24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154" name="任意多边形 13"/>
          <p:cNvSpPr>
            <a:spLocks noChangeArrowheads="1"/>
          </p:cNvSpPr>
          <p:nvPr/>
        </p:nvSpPr>
        <p:spPr bwMode="auto">
          <a:xfrm>
            <a:off x="2063750" y="1008063"/>
            <a:ext cx="8534400" cy="4772025"/>
          </a:xfrm>
          <a:custGeom>
            <a:avLst/>
            <a:gdLst/>
            <a:ahLst/>
            <a:cxnLst>
              <a:cxn ang="0">
                <a:pos x="7500929" y="1337629"/>
              </a:cxn>
              <a:cxn ang="0">
                <a:pos x="7642247" y="1594339"/>
              </a:cxn>
              <a:cxn ang="0">
                <a:pos x="7783564" y="1337629"/>
              </a:cxn>
              <a:cxn ang="0">
                <a:pos x="8124321" y="1079394"/>
              </a:cxn>
              <a:cxn ang="0">
                <a:pos x="7924471" y="1279244"/>
              </a:cxn>
              <a:cxn ang="0">
                <a:pos x="8205875" y="1360798"/>
              </a:cxn>
              <a:cxn ang="0">
                <a:pos x="7160172" y="1079394"/>
              </a:cxn>
              <a:cxn ang="0">
                <a:pos x="7078544" y="1360798"/>
              </a:cxn>
              <a:cxn ang="0">
                <a:pos x="7360022" y="1279244"/>
              </a:cxn>
              <a:cxn ang="0">
                <a:pos x="0" y="949569"/>
              </a:cxn>
              <a:cxn ang="0">
                <a:pos x="7176391" y="949569"/>
              </a:cxn>
              <a:cxn ang="0">
                <a:pos x="7188575" y="988820"/>
              </a:cxn>
              <a:cxn ang="0">
                <a:pos x="7642247" y="1289534"/>
              </a:cxn>
              <a:cxn ang="0">
                <a:pos x="8095919" y="988820"/>
              </a:cxn>
              <a:cxn ang="0">
                <a:pos x="8108103" y="949569"/>
              </a:cxn>
              <a:cxn ang="0">
                <a:pos x="8533201" y="949569"/>
              </a:cxn>
              <a:cxn ang="0">
                <a:pos x="8533201" y="4771292"/>
              </a:cxn>
              <a:cxn ang="0">
                <a:pos x="0" y="4771292"/>
              </a:cxn>
              <a:cxn ang="0">
                <a:pos x="8182706" y="655852"/>
              </a:cxn>
              <a:cxn ang="0">
                <a:pos x="8439416" y="797170"/>
              </a:cxn>
              <a:cxn ang="0">
                <a:pos x="8182706" y="938487"/>
              </a:cxn>
              <a:cxn ang="0">
                <a:pos x="7101787" y="655852"/>
              </a:cxn>
              <a:cxn ang="0">
                <a:pos x="7101787" y="938487"/>
              </a:cxn>
              <a:cxn ang="0">
                <a:pos x="6845077" y="797170"/>
              </a:cxn>
              <a:cxn ang="0">
                <a:pos x="7642247" y="304806"/>
              </a:cxn>
              <a:cxn ang="0">
                <a:pos x="8134611" y="797170"/>
              </a:cxn>
              <a:cxn ang="0">
                <a:pos x="8124608" y="896398"/>
              </a:cxn>
              <a:cxn ang="0">
                <a:pos x="8108103" y="949569"/>
              </a:cxn>
              <a:cxn ang="0">
                <a:pos x="7176391" y="949569"/>
              </a:cxn>
              <a:cxn ang="0">
                <a:pos x="7159886" y="896398"/>
              </a:cxn>
              <a:cxn ang="0">
                <a:pos x="7149883" y="797170"/>
              </a:cxn>
              <a:cxn ang="0">
                <a:pos x="7642247" y="304806"/>
              </a:cxn>
              <a:cxn ang="0">
                <a:pos x="8205875" y="233467"/>
              </a:cxn>
              <a:cxn ang="0">
                <a:pos x="8124321" y="514945"/>
              </a:cxn>
              <a:cxn ang="0">
                <a:pos x="7924471" y="315095"/>
              </a:cxn>
              <a:cxn ang="0">
                <a:pos x="7078544" y="233467"/>
              </a:cxn>
              <a:cxn ang="0">
                <a:pos x="7360022" y="315095"/>
              </a:cxn>
              <a:cxn ang="0">
                <a:pos x="7160172" y="514945"/>
              </a:cxn>
              <a:cxn ang="0">
                <a:pos x="7642247" y="0"/>
              </a:cxn>
              <a:cxn ang="0">
                <a:pos x="7783564" y="256710"/>
              </a:cxn>
              <a:cxn ang="0">
                <a:pos x="7500929" y="256710"/>
              </a:cxn>
            </a:cxnLst>
            <a:rect l="0" t="0" r="r" b="b"/>
            <a:pathLst>
              <a:path w="8533201" h="4771292">
                <a:moveTo>
                  <a:pt x="7500929" y="1337629"/>
                </a:moveTo>
                <a:lnTo>
                  <a:pt x="7642247" y="1594339"/>
                </a:lnTo>
                <a:lnTo>
                  <a:pt x="7783564" y="1337629"/>
                </a:lnTo>
                <a:close/>
                <a:moveTo>
                  <a:pt x="8124321" y="1079394"/>
                </a:moveTo>
                <a:lnTo>
                  <a:pt x="7924471" y="1279244"/>
                </a:lnTo>
                <a:lnTo>
                  <a:pt x="8205875" y="1360798"/>
                </a:lnTo>
                <a:close/>
                <a:moveTo>
                  <a:pt x="7160172" y="1079394"/>
                </a:moveTo>
                <a:lnTo>
                  <a:pt x="7078544" y="1360798"/>
                </a:lnTo>
                <a:lnTo>
                  <a:pt x="7360022" y="1279244"/>
                </a:lnTo>
                <a:close/>
                <a:moveTo>
                  <a:pt x="0" y="949569"/>
                </a:moveTo>
                <a:lnTo>
                  <a:pt x="7176391" y="949569"/>
                </a:lnTo>
                <a:lnTo>
                  <a:pt x="7188575" y="988820"/>
                </a:lnTo>
                <a:cubicBezTo>
                  <a:pt x="7263320" y="1165537"/>
                  <a:pt x="7438303" y="1289534"/>
                  <a:pt x="7642247" y="1289534"/>
                </a:cubicBezTo>
                <a:cubicBezTo>
                  <a:pt x="7846191" y="1289534"/>
                  <a:pt x="8021174" y="1165537"/>
                  <a:pt x="8095919" y="988820"/>
                </a:cubicBezTo>
                <a:lnTo>
                  <a:pt x="8108103" y="949569"/>
                </a:lnTo>
                <a:lnTo>
                  <a:pt x="8533201" y="949569"/>
                </a:lnTo>
                <a:lnTo>
                  <a:pt x="8533201" y="4771292"/>
                </a:lnTo>
                <a:lnTo>
                  <a:pt x="0" y="4771292"/>
                </a:lnTo>
                <a:close/>
                <a:moveTo>
                  <a:pt x="8182706" y="655852"/>
                </a:moveTo>
                <a:lnTo>
                  <a:pt x="8439416" y="797170"/>
                </a:lnTo>
                <a:lnTo>
                  <a:pt x="8182706" y="938487"/>
                </a:lnTo>
                <a:close/>
                <a:moveTo>
                  <a:pt x="7101787" y="655852"/>
                </a:moveTo>
                <a:lnTo>
                  <a:pt x="7101787" y="938487"/>
                </a:lnTo>
                <a:lnTo>
                  <a:pt x="6845077" y="797170"/>
                </a:lnTo>
                <a:close/>
                <a:moveTo>
                  <a:pt x="7642247" y="304806"/>
                </a:moveTo>
                <a:cubicBezTo>
                  <a:pt x="7914172" y="304806"/>
                  <a:pt x="8134611" y="525245"/>
                  <a:pt x="8134611" y="797170"/>
                </a:cubicBezTo>
                <a:cubicBezTo>
                  <a:pt x="8134611" y="831161"/>
                  <a:pt x="8131167" y="864347"/>
                  <a:pt x="8124608" y="896398"/>
                </a:cubicBezTo>
                <a:lnTo>
                  <a:pt x="8108103" y="949569"/>
                </a:lnTo>
                <a:lnTo>
                  <a:pt x="7176391" y="949569"/>
                </a:lnTo>
                <a:lnTo>
                  <a:pt x="7159886" y="896398"/>
                </a:lnTo>
                <a:cubicBezTo>
                  <a:pt x="7153327" y="864347"/>
                  <a:pt x="7149883" y="831161"/>
                  <a:pt x="7149883" y="797170"/>
                </a:cubicBezTo>
                <a:cubicBezTo>
                  <a:pt x="7149883" y="525245"/>
                  <a:pt x="7370322" y="304806"/>
                  <a:pt x="7642247" y="304806"/>
                </a:cubicBezTo>
                <a:close/>
                <a:moveTo>
                  <a:pt x="8205875" y="233467"/>
                </a:moveTo>
                <a:lnTo>
                  <a:pt x="8124321" y="514945"/>
                </a:lnTo>
                <a:lnTo>
                  <a:pt x="7924471" y="315095"/>
                </a:lnTo>
                <a:close/>
                <a:moveTo>
                  <a:pt x="7078544" y="233467"/>
                </a:moveTo>
                <a:lnTo>
                  <a:pt x="7360022" y="315095"/>
                </a:lnTo>
                <a:lnTo>
                  <a:pt x="7160172" y="514945"/>
                </a:lnTo>
                <a:close/>
                <a:moveTo>
                  <a:pt x="7642247" y="0"/>
                </a:moveTo>
                <a:lnTo>
                  <a:pt x="7783564" y="256710"/>
                </a:lnTo>
                <a:lnTo>
                  <a:pt x="7500929" y="25671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55" name="Text Box 5"/>
          <p:cNvSpPr>
            <a:spLocks noChangeArrowheads="1"/>
          </p:cNvSpPr>
          <p:nvPr/>
        </p:nvSpPr>
        <p:spPr bwMode="auto">
          <a:xfrm>
            <a:off x="1927225" y="1128713"/>
            <a:ext cx="4205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[</a:t>
            </a:r>
            <a:r>
              <a:rPr lang="en-US" altLang="zh-CN" sz="4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Example</a:t>
            </a:r>
            <a:r>
              <a:rPr lang="en-US" altLang="zh-CN" sz="42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</a:t>
            </a:r>
            <a:r>
              <a:rPr lang="zh-CN" altLang="en-US" sz="4200" b="1" dirty="0" smtClean="0">
                <a:solidFill>
                  <a:srgbClr val="33CC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]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52120" y="2286716"/>
            <a:ext cx="856895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CN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Declarative sentence: </a:t>
            </a:r>
          </a:p>
          <a:p>
            <a:pPr lvl="0"/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I saw the film in Shanghai.</a:t>
            </a:r>
          </a:p>
          <a:p>
            <a:pPr lvl="0"/>
            <a:endParaRPr lang="en-US" altLang="zh-CN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emphasize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adverbial of place</a:t>
            </a:r>
          </a:p>
          <a:p>
            <a:pPr lvl="0"/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It was </a:t>
            </a:r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Shanghai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I saw the film. </a:t>
            </a:r>
          </a:p>
          <a:p>
            <a:pPr lvl="0"/>
            <a:endParaRPr lang="en-US" altLang="zh-CN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 bldLvl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Pages>0</Pages>
  <Words>465</Words>
  <Characters>0</Characters>
  <Application>Microsoft Office PowerPoint</Application>
  <DocSecurity>0</DocSecurity>
  <PresentationFormat>自定义</PresentationFormat>
  <Lines>0</Lines>
  <Paragraphs>104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</vt:lpstr>
      <vt:lpstr>默认设计模板_2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D13001</dc:creator>
  <cp:lastModifiedBy>Administrator</cp:lastModifiedBy>
  <cp:revision>35</cp:revision>
  <dcterms:created xsi:type="dcterms:W3CDTF">2013-07-23T19:48:00Z</dcterms:created>
  <dcterms:modified xsi:type="dcterms:W3CDTF">2016-02-23T12:56:00Z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