
<file path=[Content_Types].xml><?xml version="1.0" encoding="utf-8"?>
<Types xmlns="http://schemas.openxmlformats.org/package/2006/content-types">
  <Default Extension="jpeg" ContentType="image/jpe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2" r:id="rId7"/>
    <p:sldId id="267" r:id="rId8"/>
    <p:sldId id="268" r:id="rId9"/>
    <p:sldId id="270" r:id="rId10"/>
    <p:sldId id="272" r:id="rId11"/>
    <p:sldId id="273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图片 3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47"/>
          <a:stretch>
            <a:fillRect/>
          </a:stretch>
        </p:blipFill>
        <p:spPr>
          <a:xfrm flipV="1">
            <a:off x="-16933" y="4628"/>
            <a:ext cx="12208933" cy="6853372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3" cstate="print"/>
          <a:srcRect l="31319"/>
          <a:stretch>
            <a:fillRect/>
          </a:stretch>
        </p:blipFill>
        <p:spPr>
          <a:xfrm>
            <a:off x="3879335" y="1184586"/>
            <a:ext cx="8312665" cy="56734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6980" y="1435101"/>
            <a:ext cx="6847420" cy="1256372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3400" b="1" i="0" baseline="0">
                <a:solidFill>
                  <a:schemeClr val="tx1"/>
                </a:solidFill>
              </a:defRPr>
            </a:lvl1pPr>
          </a:lstStyle>
          <a:p>
            <a:r>
              <a:rPr lang="zh-CN" altLang="en-US" dirty="0" smtClean="0"/>
              <a:t>单击此处编辑</a:t>
            </a:r>
            <a:br>
              <a:rPr lang="en-US" altLang="zh-CN" dirty="0" smtClean="0"/>
            </a:br>
            <a:r>
              <a:rPr lang="zh-CN" altLang="en-US" dirty="0" smtClean="0"/>
              <a:t>标题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6980" y="2725151"/>
            <a:ext cx="6847420" cy="423361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单击此处编辑副标题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D4CB8-68CE-40B0-8998-15CB525B9A33}" type="datetimeFigureOut">
              <a:rPr lang="zh-CN" altLang="en-US" smtClean="0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18F5-195F-47A6-A6F4-5001AA3C7FB9}" type="slidenum">
              <a:rPr lang="zh-CN" alt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7600" y="408675"/>
            <a:ext cx="10516800" cy="581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F5ED-D19D-4097-92A9-D6092B3D6E6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AEAA2-D029-4D23-B6D5-DE004B8B3E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4800" y="1720800"/>
            <a:ext cx="9436800" cy="3859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000"/>
            </a:lvl2pPr>
          </a:lstStyle>
          <a:p>
            <a:pPr lvl="0"/>
            <a:r>
              <a:rPr lang="zh-CN" altLang="zh-CN" dirty="0" smtClean="0"/>
              <a:t>单击此处编辑母版文本样式</a:t>
            </a:r>
            <a:endParaRPr lang="zh-CN" altLang="zh-CN" dirty="0" smtClean="0"/>
          </a:p>
          <a:p>
            <a:pPr lvl="1"/>
            <a:r>
              <a:rPr lang="zh-CN" altLang="zh-CN" dirty="0" smtClean="0"/>
              <a:t>第二级</a:t>
            </a:r>
            <a:endParaRPr lang="zh-CN" altLang="zh-CN" dirty="0" smtClean="0"/>
          </a:p>
          <a:p>
            <a:pPr lvl="2"/>
            <a:r>
              <a:rPr lang="zh-CN" altLang="zh-CN" dirty="0" smtClean="0"/>
              <a:t>第三级</a:t>
            </a:r>
            <a:endParaRPr lang="zh-CN" altLang="zh-CN" dirty="0" smtClean="0"/>
          </a:p>
          <a:p>
            <a:pPr lvl="3"/>
            <a:r>
              <a:rPr lang="zh-CN" altLang="zh-CN" dirty="0" smtClean="0"/>
              <a:t>第四级</a:t>
            </a:r>
            <a:endParaRPr lang="zh-CN" altLang="zh-CN" dirty="0" smtClean="0"/>
          </a:p>
          <a:p>
            <a:pPr lvl="4"/>
            <a:r>
              <a:rPr lang="zh-CN" altLang="zh-CN" dirty="0" smtClean="0"/>
              <a:t>第五级</a:t>
            </a:r>
            <a:endParaRPr lang="zh-CN" altLang="zh-CN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D4CB8-68CE-40B0-8998-15CB525B9A33}" type="datetimeFigureOut">
              <a:rPr lang="zh-CN" altLang="en-US" smtClean="0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18F5-195F-47A6-A6F4-5001AA3C7FB9}" type="slidenum">
              <a:rPr lang="zh-CN" alt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3200" y="2516400"/>
            <a:ext cx="7185600" cy="799200"/>
          </a:xfrm>
        </p:spPr>
        <p:txBody>
          <a:bodyPr anchor="b">
            <a:normAutofit/>
          </a:bodyPr>
          <a:lstStyle>
            <a:lvl1pPr>
              <a:defRPr sz="2700">
                <a:solidFill>
                  <a:schemeClr val="tx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48000" y="3319200"/>
            <a:ext cx="7180800" cy="7812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grpSp>
        <p:nvGrpSpPr>
          <p:cNvPr id="8" name="组合 7"/>
          <p:cNvGrpSpPr/>
          <p:nvPr/>
        </p:nvGrpSpPr>
        <p:grpSpPr>
          <a:xfrm>
            <a:off x="2734733" y="2792413"/>
            <a:ext cx="1390651" cy="1044575"/>
            <a:chOff x="2051050" y="2792413"/>
            <a:chExt cx="1042988" cy="1044575"/>
          </a:xfrm>
        </p:grpSpPr>
        <p:sp>
          <p:nvSpPr>
            <p:cNvPr id="10" name="椭圆 14"/>
            <p:cNvSpPr>
              <a:spLocks noChangeArrowheads="1"/>
            </p:cNvSpPr>
            <p:nvPr/>
          </p:nvSpPr>
          <p:spPr bwMode="auto">
            <a:xfrm>
              <a:off x="2051050" y="2792413"/>
              <a:ext cx="1042988" cy="1044575"/>
            </a:xfrm>
            <a:prstGeom prst="ellipse">
              <a:avLst/>
            </a:prstGeom>
            <a:solidFill>
              <a:srgbClr val="FFFFFF"/>
            </a:solidFill>
            <a:ln w="25400" cmpd="sng">
              <a:solidFill>
                <a:srgbClr val="BB9403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幼圆" pitchFamily="49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幼圆" pitchFamily="49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幼圆" pitchFamily="49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幼圆" pitchFamily="49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幼圆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幼圆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幼圆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幼圆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幼圆" pitchFamily="49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000000"/>
                </a:solidFill>
                <a:ea typeface="黑体" pitchFamily="49" charset="-122"/>
              </a:endParaRPr>
            </a:p>
          </p:txBody>
        </p:sp>
        <p:sp>
          <p:nvSpPr>
            <p:cNvPr id="11" name="椭圆 15"/>
            <p:cNvSpPr>
              <a:spLocks noChangeArrowheads="1"/>
            </p:cNvSpPr>
            <p:nvPr userDrawn="1"/>
          </p:nvSpPr>
          <p:spPr bwMode="auto">
            <a:xfrm>
              <a:off x="2139950" y="2882900"/>
              <a:ext cx="865188" cy="863600"/>
            </a:xfrm>
            <a:prstGeom prst="ellipse">
              <a:avLst/>
            </a:prstGeom>
            <a:solidFill>
              <a:srgbClr val="BB94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幼圆" pitchFamily="49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幼圆" pitchFamily="49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幼圆" pitchFamily="49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幼圆" pitchFamily="49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幼圆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幼圆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幼圆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幼圆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幼圆" pitchFamily="49" charset="-122"/>
                </a:defRPr>
              </a:lvl9pPr>
            </a:lstStyle>
            <a:p>
              <a:pPr algn="ctr" eaLnBrk="1" hangingPunct="1"/>
              <a:endParaRPr lang="zh-CN" altLang="en-US" sz="4400" b="1" dirty="0">
                <a:solidFill>
                  <a:srgbClr val="FFFFFF"/>
                </a:solidFill>
                <a:ea typeface="黑体" pitchFamily="49" charset="-122"/>
              </a:endParaRPr>
            </a:p>
          </p:txBody>
        </p:sp>
      </p:grp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D4CB8-68CE-40B0-8998-15CB525B9A33}" type="datetimeFigureOut">
              <a:rPr lang="zh-CN" altLang="en-US" smtClean="0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18F5-195F-47A6-A6F4-5001AA3C7FB9}" type="slidenum">
              <a:rPr lang="zh-CN" alt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745" y="368207"/>
            <a:ext cx="10046400" cy="601525"/>
          </a:xfrm>
        </p:spPr>
        <p:txBody>
          <a:bodyPr anchor="ctr" anchorCtr="0"/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66400" y="1720800"/>
            <a:ext cx="9038400" cy="1735200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zh-CN" dirty="0" smtClean="0"/>
              <a:t>单击此处编辑母版文本样式</a:t>
            </a:r>
            <a:endParaRPr lang="zh-CN" altLang="zh-CN" dirty="0" smtClean="0"/>
          </a:p>
          <a:p>
            <a:pPr lvl="1"/>
            <a:r>
              <a:rPr lang="zh-CN" altLang="zh-CN" dirty="0" smtClean="0"/>
              <a:t>第二级</a:t>
            </a:r>
            <a:endParaRPr lang="zh-CN" altLang="zh-CN" dirty="0" smtClean="0"/>
          </a:p>
          <a:p>
            <a:pPr lvl="2"/>
            <a:r>
              <a:rPr lang="zh-CN" altLang="zh-CN" dirty="0" smtClean="0"/>
              <a:t>第三级</a:t>
            </a:r>
            <a:endParaRPr lang="zh-CN" altLang="zh-CN" dirty="0" smtClean="0"/>
          </a:p>
          <a:p>
            <a:pPr lvl="3"/>
            <a:r>
              <a:rPr lang="zh-CN" altLang="zh-CN" dirty="0" smtClean="0"/>
              <a:t>第四级</a:t>
            </a:r>
            <a:endParaRPr lang="zh-CN" altLang="zh-CN" dirty="0" smtClean="0"/>
          </a:p>
          <a:p>
            <a:pPr lvl="4"/>
            <a:r>
              <a:rPr lang="zh-CN" altLang="zh-CN" dirty="0" smtClean="0"/>
              <a:t>第五级</a:t>
            </a:r>
            <a:endParaRPr lang="zh-CN" altLang="zh-CN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66400" y="3549600"/>
            <a:ext cx="9038400" cy="1735200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D4CB8-68CE-40B0-8998-15CB525B9A33}" type="datetimeFigureOut">
              <a:rPr lang="zh-CN" altLang="en-US" smtClean="0"/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18F5-195F-47A6-A6F4-5001AA3C7FB9}" type="slidenum">
              <a:rPr lang="zh-CN" alt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D4CB8-68CE-40B0-8998-15CB525B9A33}" type="datetimeFigureOut">
              <a:rPr lang="zh-CN" altLang="en-US" smtClean="0"/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18F5-195F-47A6-A6F4-5001AA3C7FB9}" type="slidenum">
              <a:rPr lang="zh-CN" alt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 6"/>
          <p:cNvSpPr/>
          <p:nvPr/>
        </p:nvSpPr>
        <p:spPr bwMode="auto">
          <a:xfrm rot="19073518">
            <a:off x="4265084" y="1458913"/>
            <a:ext cx="4480983" cy="4294187"/>
          </a:xfrm>
          <a:custGeom>
            <a:avLst/>
            <a:gdLst>
              <a:gd name="T0" fmla="*/ 2806420 w 3359925"/>
              <a:gd name="T1" fmla="*/ 433639 h 4294428"/>
              <a:gd name="T2" fmla="*/ 2926287 w 3359925"/>
              <a:gd name="T3" fmla="*/ 2806421 h 4294428"/>
              <a:gd name="T4" fmla="*/ 2238926 w 3359925"/>
              <a:gd name="T5" fmla="*/ 3264536 h 4294428"/>
              <a:gd name="T6" fmla="*/ 2110490 w 3359925"/>
              <a:gd name="T7" fmla="*/ 3302855 h 4294428"/>
              <a:gd name="T8" fmla="*/ 2110489 w 3359925"/>
              <a:gd name="T9" fmla="*/ 3957010 h 4294428"/>
              <a:gd name="T10" fmla="*/ 1773071 w 3359925"/>
              <a:gd name="T11" fmla="*/ 4294428 h 4294428"/>
              <a:gd name="T12" fmla="*/ 1773072 w 3359925"/>
              <a:gd name="T13" fmla="*/ 4294427 h 4294428"/>
              <a:gd name="T14" fmla="*/ 1435654 w 3359925"/>
              <a:gd name="T15" fmla="*/ 3957009 h 4294428"/>
              <a:gd name="T16" fmla="*/ 1435654 w 3359925"/>
              <a:gd name="T17" fmla="*/ 3341898 h 4294428"/>
              <a:gd name="T18" fmla="*/ 1283535 w 3359925"/>
              <a:gd name="T19" fmla="*/ 3312800 h 4294428"/>
              <a:gd name="T20" fmla="*/ 553505 w 3359925"/>
              <a:gd name="T21" fmla="*/ 2926288 h 4294428"/>
              <a:gd name="T22" fmla="*/ 433638 w 3359925"/>
              <a:gd name="T23" fmla="*/ 553506 h 4294428"/>
              <a:gd name="T24" fmla="*/ 2806420 w 3359925"/>
              <a:gd name="T25" fmla="*/ 433639 h 4294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359925" h="4294428">
                <a:moveTo>
                  <a:pt x="2806420" y="433639"/>
                </a:moveTo>
                <a:cubicBezTo>
                  <a:pt x="3494746" y="1055764"/>
                  <a:pt x="3548413" y="2118095"/>
                  <a:pt x="2926287" y="2806421"/>
                </a:cubicBezTo>
                <a:cubicBezTo>
                  <a:pt x="2731873" y="3021523"/>
                  <a:pt x="2494470" y="3174647"/>
                  <a:pt x="2238926" y="3264536"/>
                </a:cubicBezTo>
                <a:lnTo>
                  <a:pt x="2110490" y="3302855"/>
                </a:lnTo>
                <a:lnTo>
                  <a:pt x="2110489" y="3957010"/>
                </a:lnTo>
                <a:cubicBezTo>
                  <a:pt x="2110489" y="4143361"/>
                  <a:pt x="1959422" y="4294428"/>
                  <a:pt x="1773071" y="4294428"/>
                </a:cubicBezTo>
                <a:lnTo>
                  <a:pt x="1773072" y="4294427"/>
                </a:lnTo>
                <a:cubicBezTo>
                  <a:pt x="1586721" y="4294427"/>
                  <a:pt x="1435654" y="4143360"/>
                  <a:pt x="1435654" y="3957009"/>
                </a:cubicBezTo>
                <a:lnTo>
                  <a:pt x="1435654" y="3341898"/>
                </a:lnTo>
                <a:lnTo>
                  <a:pt x="1283535" y="3312800"/>
                </a:lnTo>
                <a:cubicBezTo>
                  <a:pt x="1020233" y="3249121"/>
                  <a:pt x="768607" y="3120702"/>
                  <a:pt x="553505" y="2926288"/>
                </a:cubicBezTo>
                <a:cubicBezTo>
                  <a:pt x="-134821" y="2304163"/>
                  <a:pt x="-188488" y="1241832"/>
                  <a:pt x="433638" y="553506"/>
                </a:cubicBezTo>
                <a:cubicBezTo>
                  <a:pt x="1055763" y="-134821"/>
                  <a:pt x="2118094" y="-188487"/>
                  <a:pt x="2806420" y="43363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7" name="椭圆 1"/>
          <p:cNvSpPr>
            <a:spLocks noChangeArrowheads="1"/>
          </p:cNvSpPr>
          <p:nvPr/>
        </p:nvSpPr>
        <p:spPr bwMode="auto">
          <a:xfrm>
            <a:off x="4055533" y="1712913"/>
            <a:ext cx="4051300" cy="3036887"/>
          </a:xfrm>
          <a:prstGeom prst="ellipse">
            <a:avLst/>
          </a:pr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幼圆" pitchFamily="49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幼圆" pitchFamily="49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幼圆" pitchFamily="49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幼圆" pitchFamily="49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幼圆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幼圆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幼圆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幼圆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幼圆" pitchFamily="49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  <a:ea typeface="黑体" pitchFamily="49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75200" y="2732400"/>
            <a:ext cx="4051200" cy="997200"/>
          </a:xfrm>
        </p:spPr>
        <p:txBody>
          <a:bodyPr anchor="ctr" anchorCtr="0">
            <a:normAutofit/>
          </a:bodyPr>
          <a:lstStyle>
            <a:lvl1pPr>
              <a:defRPr sz="5400">
                <a:solidFill>
                  <a:schemeClr val="accent2"/>
                </a:solidFill>
              </a:defRPr>
            </a:lvl1pPr>
          </a:lstStyle>
          <a:p>
            <a:r>
              <a:rPr lang="zh-CN" altLang="en-US" dirty="0" smtClean="0"/>
              <a:t>编辑标题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D4CB8-68CE-40B0-8998-15CB525B9A33}" type="datetimeFigureOut">
              <a:rPr lang="zh-CN" altLang="en-US" smtClean="0"/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18F5-195F-47A6-A6F4-5001AA3C7FB9}" type="slidenum">
              <a:rPr lang="zh-CN" alt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D4CB8-68CE-40B0-8998-15CB525B9A33}" type="datetimeFigureOut">
              <a:rPr lang="zh-CN" altLang="en-US" smtClean="0"/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18F5-195F-47A6-A6F4-5001AA3C7FB9}" type="slidenum">
              <a:rPr lang="zh-CN" alt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600" y="367200"/>
            <a:ext cx="10680000" cy="601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5193600" y="2534400"/>
            <a:ext cx="7632000" cy="4604400"/>
          </a:xfrm>
        </p:spPr>
        <p:txBody>
          <a:bodyPr anchor="t"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dirty="0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1600" y="1731600"/>
            <a:ext cx="4579200" cy="2764800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D4CB8-68CE-40B0-8998-15CB525B9A33}" type="datetimeFigureOut">
              <a:rPr lang="zh-CN" altLang="en-US" smtClean="0"/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18F5-195F-47A6-A6F4-5001AA3C7FB9}" type="slidenum">
              <a:rPr lang="zh-CN" alt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anchor="b" anchorCtr="0"/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742D-DD00-480F-9FEC-6825F04A0DA6}" type="datetimeFigureOut">
              <a:rPr lang="zh-CN" alt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355E5-AF41-4094-AA58-F48A82D982AF}" type="slidenum">
              <a:rPr lang="zh-CN" alt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4.png"/><Relationship Id="rId12" Type="http://schemas.openxmlformats.org/officeDocument/2006/relationships/image" Target="../media/image3.png"/><Relationship Id="rId11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745" y="1337939"/>
            <a:ext cx="10680337" cy="4881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zh-CN" dirty="0" smtClean="0"/>
              <a:t>单击此处编辑母版文本样式</a:t>
            </a:r>
            <a:endParaRPr lang="zh-CN" altLang="zh-CN" dirty="0" smtClean="0"/>
          </a:p>
          <a:p>
            <a:pPr lvl="1"/>
            <a:r>
              <a:rPr lang="zh-CN" altLang="zh-CN" dirty="0" smtClean="0"/>
              <a:t>第二级</a:t>
            </a:r>
            <a:endParaRPr lang="zh-CN" altLang="zh-CN" dirty="0" smtClean="0"/>
          </a:p>
          <a:p>
            <a:pPr lvl="2"/>
            <a:r>
              <a:rPr lang="zh-CN" altLang="zh-CN" dirty="0" smtClean="0"/>
              <a:t>第三级</a:t>
            </a:r>
            <a:endParaRPr lang="zh-CN" altLang="zh-CN" dirty="0" smtClean="0"/>
          </a:p>
          <a:p>
            <a:pPr lvl="3"/>
            <a:r>
              <a:rPr lang="zh-CN" altLang="zh-CN" dirty="0" smtClean="0"/>
              <a:t>第四级</a:t>
            </a:r>
            <a:endParaRPr lang="zh-CN" altLang="zh-CN" dirty="0" smtClean="0"/>
          </a:p>
          <a:p>
            <a:pPr lvl="4"/>
            <a:r>
              <a:rPr lang="zh-CN" altLang="zh-CN" dirty="0" smtClean="0"/>
              <a:t>第五级</a:t>
            </a:r>
            <a:endParaRPr lang="zh-CN" altLang="zh-CN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1pPr>
          </a:lstStyle>
          <a:p>
            <a:fld id="{810D4CB8-68CE-40B0-8998-15CB525B9A33}" type="datetimeFigureOut">
              <a:rPr lang="zh-CN" alt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1pPr>
          </a:lstStyle>
          <a:p>
            <a:fld id="{54BC18F5-195F-47A6-A6F4-5001AA3C7FB9}" type="slidenum">
              <a:rPr lang="zh-CN" altLang="en-US" smtClean="0"/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745" y="368207"/>
            <a:ext cx="10680337" cy="6015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1501" y="5548550"/>
            <a:ext cx="1449499" cy="1309450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16000"/>
              </a:prst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 baseline="0">
          <a:solidFill>
            <a:schemeClr val="tx1"/>
          </a:solidFill>
          <a:latin typeface="Arial" pitchFamily="34" charset="0"/>
          <a:ea typeface="黑体" pitchFamily="49" charset="-122"/>
          <a:cs typeface="+mj-cs"/>
        </a:defRPr>
      </a:lvl1pPr>
    </p:titleStyle>
    <p:bodyStyle>
      <a:lvl1pPr marL="444500" indent="-355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6"/>
        </a:buClr>
        <a:buSzPct val="100000"/>
        <a:buFontTx/>
        <a:buBlip>
          <a:blip r:embed="rId13"/>
        </a:buBlip>
        <a:defRPr sz="2400" kern="1200" baseline="0">
          <a:solidFill>
            <a:schemeClr val="tx1"/>
          </a:solidFill>
          <a:latin typeface="Arial" pitchFamily="34" charset="0"/>
          <a:ea typeface="黑体" pitchFamily="49" charset="-122"/>
          <a:cs typeface="+mn-cs"/>
        </a:defRPr>
      </a:lvl1pPr>
      <a:lvl2pPr marL="717550" indent="-266700" algn="l" defTabSz="914400" rtl="0" eaLnBrk="1" latinLnBrk="0" hangingPunct="1">
        <a:spcBef>
          <a:spcPts val="0"/>
        </a:spcBef>
        <a:buClr>
          <a:schemeClr val="tx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Arial" pitchFamily="34" charset="0"/>
          <a:ea typeface="黑体" pitchFamily="49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emf"/><Relationship Id="rId2" Type="http://schemas.microsoft.com/office/2007/relationships/media" Target="file:///C:\Users\Administrator\Desktop\as%20well%20as%20&#30340;&#27468;&#26354;.mp3" TargetMode="External"/><Relationship Id="rId1" Type="http://schemas.openxmlformats.org/officeDocument/2006/relationships/audio" Target="file:///C:\Users\Administrator\Desktop\as%20well%20as%20&#30340;&#27468;&#26354;.mp3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4450" y="1019175"/>
            <a:ext cx="7207885" cy="2688590"/>
          </a:xfrm>
        </p:spPr>
        <p:txBody>
          <a:bodyPr>
            <a:noAutofit/>
          </a:bodyPr>
          <a:p>
            <a:r>
              <a:rPr lang="en-US" altLang="zh-CN" sz="6600">
                <a:latin typeface="Comic Sans MS" charset="0"/>
              </a:rPr>
              <a:t>Welocome to our English class</a:t>
            </a:r>
            <a:endParaRPr lang="en-US" altLang="zh-CN" sz="6600">
              <a:latin typeface="Comic Sans MS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43775" y="3798936"/>
            <a:ext cx="6847420" cy="423361"/>
          </a:xfrm>
        </p:spPr>
        <p:txBody>
          <a:bodyPr>
            <a:noAutofit/>
          </a:bodyPr>
          <a:p>
            <a:r>
              <a:rPr lang="en-US" altLang="zh-CN" sz="3600">
                <a:latin typeface="Comic Sans MS" charset="0"/>
              </a:rPr>
              <a:t>-- Book2 Unit2</a:t>
            </a:r>
            <a:endParaRPr lang="en-US" altLang="zh-CN" sz="3600">
              <a:latin typeface="Comic Sans MS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2545" y="6391910"/>
            <a:ext cx="453517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/>
              <a:t>华南师范大学外国语言文化学院  邓小艳</a:t>
            </a:r>
            <a:endParaRPr lang="zh-CN" altLang="zh-CN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01600" y="1435735"/>
            <a:ext cx="7136130" cy="1256665"/>
          </a:xfrm>
        </p:spPr>
        <p:txBody>
          <a:bodyPr>
            <a:noAutofit/>
          </a:bodyPr>
          <a:p>
            <a:r>
              <a:rPr lang="en-US" altLang="zh-CN" sz="6000">
                <a:latin typeface="Comic Sans MS" charset="0"/>
              </a:rPr>
              <a:t>See you next time</a:t>
            </a:r>
            <a:endParaRPr lang="en-US" altLang="zh-CN" sz="6000">
              <a:latin typeface="Comic Sans MS" charset="0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303950" y="3227436"/>
            <a:ext cx="6847420" cy="423361"/>
          </a:xfrm>
        </p:spPr>
        <p:txBody>
          <a:bodyPr>
            <a:noAutofit/>
          </a:bodyPr>
          <a:p>
            <a:r>
              <a:rPr lang="en-US" altLang="zh-CN" sz="4400">
                <a:latin typeface="Comic Sans MS" charset="0"/>
              </a:rPr>
              <a:t>Thank you</a:t>
            </a:r>
            <a:endParaRPr lang="en-US" altLang="zh-CN" sz="4400"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altLang="zh-CN" sz="4800">
                <a:latin typeface="Comic Sans MS" charset="0"/>
              </a:rPr>
              <a:t>Learning tasks</a:t>
            </a:r>
            <a:endParaRPr lang="en-US" altLang="zh-CN" sz="4800">
              <a:latin typeface="Comic Sans MS" charset="0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784985" y="525145"/>
            <a:ext cx="2171700" cy="20142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783715" y="1261745"/>
            <a:ext cx="2210435" cy="552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chemeClr val="accent1"/>
                </a:solidFill>
                <a:latin typeface="Comic Sans MS" charset="0"/>
              </a:rPr>
              <a:t>take part in</a:t>
            </a:r>
            <a:endParaRPr lang="en-US" altLang="zh-CN" sz="2800">
              <a:solidFill>
                <a:schemeClr val="accent1"/>
              </a:solidFill>
              <a:latin typeface="Comic Sans MS" charset="0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8968105" y="2139950"/>
            <a:ext cx="2171700" cy="20142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9241790" y="2675890"/>
            <a:ext cx="2301875" cy="9791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chemeClr val="accent1"/>
                </a:solidFill>
                <a:latin typeface="Comic Sans MS" charset="0"/>
              </a:rPr>
              <a:t>one after another</a:t>
            </a:r>
            <a:endParaRPr lang="en-US" altLang="zh-CN" sz="2800">
              <a:solidFill>
                <a:schemeClr val="accent1"/>
              </a:solidFill>
              <a:latin typeface="Comic Sans MS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1806575" y="4377055"/>
            <a:ext cx="2171700" cy="20142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2252345" y="5115560"/>
            <a:ext cx="2210435" cy="552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chemeClr val="accent1"/>
                </a:solidFill>
                <a:latin typeface="Comic Sans MS" charset="0"/>
              </a:rPr>
              <a:t>as well</a:t>
            </a:r>
            <a:endParaRPr lang="en-US" altLang="zh-CN" sz="2800">
              <a:solidFill>
                <a:schemeClr val="accent1"/>
              </a:solidFill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0" grpId="0"/>
      <p:bldP spid="9" grpId="0" animBg="1"/>
      <p:bldP spid="7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327150"/>
            <a:ext cx="11489055" cy="4437380"/>
          </a:xfrm>
        </p:spPr>
        <p:txBody>
          <a:bodyPr/>
          <a:p>
            <a:r>
              <a:rPr lang="en-US" altLang="zh-CN">
                <a:latin typeface="Comic Sans MS" charset="0"/>
              </a:rPr>
              <a:t>Page 9 Warming Up Q3: </a:t>
            </a:r>
            <a:r>
              <a:rPr lang="en-US" altLang="zh-CN" i="1">
                <a:latin typeface="Comic Sans MS" charset="0"/>
              </a:rPr>
              <a:t>Who could not </a:t>
            </a:r>
            <a:r>
              <a:rPr lang="en-US" altLang="zh-CN" b="1" i="1">
                <a:latin typeface="Comic Sans MS" charset="0"/>
              </a:rPr>
              <a:t>take part in</a:t>
            </a:r>
            <a:r>
              <a:rPr lang="en-US" altLang="zh-CN" i="1">
                <a:latin typeface="Comic Sans MS" charset="0"/>
              </a:rPr>
              <a:t> the ancient Olympic Games?</a:t>
            </a:r>
            <a:endParaRPr lang="en-US" altLang="zh-CN" i="1">
              <a:latin typeface="Comic Sans MS" charset="0"/>
            </a:endParaRPr>
          </a:p>
          <a:p>
            <a:r>
              <a:rPr lang="en-US" altLang="zh-CN">
                <a:latin typeface="Comic Sans MS" charset="0"/>
              </a:rPr>
              <a:t>take part in: </a:t>
            </a:r>
            <a:r>
              <a:rPr lang="zh-CN" altLang="en-US">
                <a:latin typeface="Comic Sans MS" charset="0"/>
              </a:rPr>
              <a:t>参加，参与</a:t>
            </a:r>
            <a:endParaRPr lang="zh-CN" altLang="en-US">
              <a:latin typeface="Comic Sans MS" charset="0"/>
            </a:endParaRPr>
          </a:p>
          <a:p>
            <a:r>
              <a:rPr lang="en-US" altLang="zh-CN">
                <a:latin typeface="Comic Sans MS" charset="0"/>
              </a:rPr>
              <a:t>join: </a:t>
            </a:r>
            <a:r>
              <a:rPr lang="zh-CN" altLang="en-US">
                <a:latin typeface="Comic Sans MS" charset="0"/>
              </a:rPr>
              <a:t>加入，参加</a:t>
            </a:r>
            <a:endParaRPr lang="zh-CN" altLang="en-US">
              <a:latin typeface="Comic Sans MS" charset="0"/>
            </a:endParaRPr>
          </a:p>
          <a:p>
            <a:pPr marL="88900" indent="0">
              <a:buNone/>
            </a:pPr>
            <a:endParaRPr lang="en-US" altLang="zh-CN">
              <a:latin typeface="Comic Sans MS" charset="0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767445" y="657132"/>
            <a:ext cx="10680337" cy="601525"/>
          </a:xfrm>
        </p:spPr>
        <p:txBody>
          <a:bodyPr>
            <a:noAutofit/>
          </a:bodyPr>
          <a:p>
            <a:pPr algn="ctr"/>
            <a:r>
              <a:rPr lang="en-US" altLang="zh-CN" sz="5400">
                <a:latin typeface="Comic Sans MS" charset="0"/>
              </a:rPr>
              <a:t>take part in</a:t>
            </a:r>
            <a:endParaRPr lang="en-US" altLang="zh-CN" sz="5400"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327150"/>
            <a:ext cx="11489055" cy="4437380"/>
          </a:xfrm>
        </p:spPr>
        <p:txBody>
          <a:bodyPr/>
          <a:p>
            <a:r>
              <a:rPr lang="en-US" altLang="zh-CN">
                <a:latin typeface="Comic Sans MS" charset="0"/>
              </a:rPr>
              <a:t>Do you want to </a:t>
            </a:r>
            <a:r>
              <a:rPr lang="en-US" altLang="zh-CN" u="sng">
                <a:latin typeface="Comic Sans MS" charset="0"/>
              </a:rPr>
              <a:t>take part in</a:t>
            </a:r>
            <a:r>
              <a:rPr lang="en-US" altLang="zh-CN">
                <a:latin typeface="Comic Sans MS" charset="0"/>
              </a:rPr>
              <a:t> this match?</a:t>
            </a:r>
            <a:endParaRPr lang="en-US" altLang="zh-CN">
              <a:latin typeface="Comic Sans MS" charset="0"/>
            </a:endParaRPr>
          </a:p>
          <a:p>
            <a:r>
              <a:rPr lang="en-US" altLang="zh-CN">
                <a:latin typeface="Comic Sans MS" charset="0"/>
              </a:rPr>
              <a:t>We invited him to </a:t>
            </a:r>
            <a:r>
              <a:rPr lang="en-US" altLang="zh-CN" u="sng">
                <a:latin typeface="Comic Sans MS" charset="0"/>
              </a:rPr>
              <a:t>take part in</a:t>
            </a:r>
            <a:r>
              <a:rPr lang="en-US" altLang="zh-CN">
                <a:latin typeface="Comic Sans MS" charset="0"/>
              </a:rPr>
              <a:t> the celebration.</a:t>
            </a:r>
            <a:endParaRPr lang="en-US" altLang="zh-CN">
              <a:latin typeface="Comic Sans MS" charset="0"/>
            </a:endParaRPr>
          </a:p>
          <a:p>
            <a:r>
              <a:rPr lang="en-US" altLang="zh-CN">
                <a:latin typeface="Comic Sans MS" charset="0"/>
              </a:rPr>
              <a:t>take part in </a:t>
            </a:r>
            <a:r>
              <a:rPr lang="zh-CN" altLang="en-US">
                <a:latin typeface="Comic Sans MS" charset="0"/>
              </a:rPr>
              <a:t>常用于一项活动，比赛之前</a:t>
            </a:r>
            <a:endParaRPr lang="zh-CN" altLang="en-US">
              <a:latin typeface="Comic Sans MS" charset="0"/>
            </a:endParaRPr>
          </a:p>
          <a:p>
            <a:pPr marL="88900" indent="0">
              <a:buNone/>
            </a:pPr>
            <a:endParaRPr lang="zh-CN" altLang="en-US">
              <a:latin typeface="Comic Sans MS" charset="0"/>
            </a:endParaRPr>
          </a:p>
          <a:p>
            <a:r>
              <a:rPr lang="zh-CN" altLang="en-US">
                <a:latin typeface="Comic Sans MS" charset="0"/>
              </a:rPr>
              <a:t>You have to </a:t>
            </a:r>
            <a:r>
              <a:rPr lang="zh-CN" altLang="en-US" u="sng">
                <a:latin typeface="Comic Sans MS" charset="0"/>
              </a:rPr>
              <a:t>join</a:t>
            </a:r>
            <a:r>
              <a:rPr lang="zh-CN" altLang="en-US">
                <a:latin typeface="Comic Sans MS" charset="0"/>
              </a:rPr>
              <a:t> the party at grass-roots level.</a:t>
            </a:r>
            <a:endParaRPr lang="zh-CN" altLang="en-US">
              <a:latin typeface="Comic Sans MS" charset="0"/>
            </a:endParaRPr>
          </a:p>
          <a:p>
            <a:r>
              <a:rPr lang="en-US" altLang="zh-CN">
                <a:latin typeface="Comic Sans MS" charset="0"/>
              </a:rPr>
              <a:t>There are many  clubs you could </a:t>
            </a:r>
            <a:r>
              <a:rPr lang="en-US" altLang="zh-CN" u="sng">
                <a:latin typeface="Comic Sans MS" charset="0"/>
              </a:rPr>
              <a:t>join</a:t>
            </a:r>
            <a:r>
              <a:rPr lang="en-US" altLang="zh-CN">
                <a:latin typeface="Comic Sans MS" charset="0"/>
              </a:rPr>
              <a:t>.</a:t>
            </a:r>
            <a:endParaRPr lang="en-US" altLang="zh-CN">
              <a:latin typeface="Comic Sans MS" charset="0"/>
            </a:endParaRPr>
          </a:p>
          <a:p>
            <a:r>
              <a:rPr lang="en-US" altLang="zh-CN">
                <a:latin typeface="Comic Sans MS" charset="0"/>
              </a:rPr>
              <a:t>join </a:t>
            </a:r>
            <a:r>
              <a:rPr lang="zh-CN" altLang="en-US">
                <a:latin typeface="Comic Sans MS" charset="0"/>
              </a:rPr>
              <a:t>常用于表示加入某一个组织</a:t>
            </a:r>
            <a:endParaRPr lang="zh-CN" altLang="en-US">
              <a:latin typeface="Comic Sans MS" charset="0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767445" y="657132"/>
            <a:ext cx="10680337" cy="601525"/>
          </a:xfrm>
        </p:spPr>
        <p:txBody>
          <a:bodyPr>
            <a:noAutofit/>
          </a:bodyPr>
          <a:p>
            <a:pPr algn="ctr"/>
            <a:r>
              <a:rPr lang="en-US" altLang="zh-CN" sz="5400">
                <a:latin typeface="Comic Sans MS" charset="0"/>
              </a:rPr>
              <a:t>take part in</a:t>
            </a:r>
            <a:endParaRPr lang="en-US" altLang="zh-CN" sz="5400">
              <a:latin typeface="Comic Sans MS" charset="0"/>
            </a:endParaRPr>
          </a:p>
        </p:txBody>
      </p:sp>
      <p:pic>
        <p:nvPicPr>
          <p:cNvPr id="2" name="图片 1" descr="bisai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613140" y="1564640"/>
            <a:ext cx="2988945" cy="2124075"/>
          </a:xfrm>
          <a:prstGeom prst="rect">
            <a:avLst/>
          </a:prstGeom>
        </p:spPr>
      </p:pic>
      <p:pic>
        <p:nvPicPr>
          <p:cNvPr id="5" name="图片 4" descr="zuizhongru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6915" y="4598035"/>
            <a:ext cx="3145155" cy="2073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6705" y="1327785"/>
            <a:ext cx="11489055" cy="5120640"/>
          </a:xfrm>
        </p:spPr>
        <p:txBody>
          <a:bodyPr>
            <a:normAutofit lnSpcReduction="10000"/>
          </a:bodyPr>
          <a:p>
            <a:r>
              <a:rPr lang="en-US" altLang="zh-CN">
                <a:latin typeface="Comic Sans MS" charset="0"/>
              </a:rPr>
              <a:t>Page 10 para. 9 line1: </a:t>
            </a:r>
            <a:r>
              <a:rPr lang="en-US" altLang="zh-CN" i="1">
                <a:latin typeface="Comic Sans MS" charset="0"/>
              </a:rPr>
              <a:t>For each Olympics, a special village is built for them to live in, a main reception building, several stadiums for competitions, and a gymnasium </a:t>
            </a:r>
            <a:r>
              <a:rPr lang="en-US" altLang="zh-CN" b="1" i="1">
                <a:latin typeface="Comic Sans MS" charset="0"/>
              </a:rPr>
              <a:t>as well</a:t>
            </a:r>
            <a:r>
              <a:rPr lang="en-US" altLang="zh-CN" i="1">
                <a:latin typeface="Comic Sans MS" charset="0"/>
              </a:rPr>
              <a:t>.</a:t>
            </a:r>
            <a:endParaRPr lang="en-US" altLang="zh-CN" i="1">
              <a:latin typeface="Comic Sans MS" charset="0"/>
            </a:endParaRPr>
          </a:p>
          <a:p>
            <a:r>
              <a:rPr lang="en-US" altLang="zh-CN">
                <a:latin typeface="Comic Sans MS" charset="0"/>
              </a:rPr>
              <a:t>as well: </a:t>
            </a:r>
            <a:r>
              <a:rPr lang="zh-CN" altLang="en-US">
                <a:latin typeface="Comic Sans MS" charset="0"/>
              </a:rPr>
              <a:t>也，又，还</a:t>
            </a:r>
            <a:endParaRPr lang="zh-CN" altLang="en-US">
              <a:latin typeface="Comic Sans MS" charset="0"/>
            </a:endParaRPr>
          </a:p>
          <a:p>
            <a:r>
              <a:rPr lang="en-US" altLang="zh-CN">
                <a:latin typeface="Comic Sans MS" charset="0"/>
              </a:rPr>
              <a:t>as well as: </a:t>
            </a:r>
            <a:r>
              <a:rPr lang="zh-CN" altLang="en-US">
                <a:latin typeface="Comic Sans MS" charset="0"/>
              </a:rPr>
              <a:t>也，还</a:t>
            </a:r>
            <a:endParaRPr lang="zh-CN" altLang="en-US">
              <a:latin typeface="Comic Sans MS" charset="0"/>
            </a:endParaRPr>
          </a:p>
          <a:p>
            <a:r>
              <a:rPr lang="zh-CN" altLang="en-US">
                <a:latin typeface="Comic Sans MS" charset="0"/>
                <a:sym typeface="+mn-ea"/>
              </a:rPr>
              <a:t> I am going to London and my sister is going </a:t>
            </a:r>
            <a:r>
              <a:rPr lang="zh-CN" altLang="en-US" u="sng">
                <a:latin typeface="Comic Sans MS" charset="0"/>
                <a:sym typeface="+mn-ea"/>
              </a:rPr>
              <a:t>as well</a:t>
            </a:r>
            <a:r>
              <a:rPr lang="zh-CN" altLang="en-US">
                <a:latin typeface="Comic Sans MS" charset="0"/>
                <a:sym typeface="+mn-ea"/>
              </a:rPr>
              <a:t>（＝going，too）.</a:t>
            </a:r>
            <a:endParaRPr lang="zh-CN" altLang="en-US">
              <a:latin typeface="Comic Sans MS" charset="0"/>
            </a:endParaRPr>
          </a:p>
          <a:p>
            <a:r>
              <a:rPr lang="zh-CN" altLang="en-US">
                <a:latin typeface="Comic Sans MS" charset="0"/>
                <a:sym typeface="+mn-ea"/>
              </a:rPr>
              <a:t>I not only play the guitar，I sing </a:t>
            </a:r>
            <a:r>
              <a:rPr lang="zh-CN" altLang="en-US" u="sng">
                <a:latin typeface="Comic Sans MS" charset="0"/>
                <a:sym typeface="+mn-ea"/>
              </a:rPr>
              <a:t>as well</a:t>
            </a:r>
            <a:r>
              <a:rPr lang="zh-CN" altLang="en-US">
                <a:latin typeface="Comic Sans MS" charset="0"/>
                <a:sym typeface="+mn-ea"/>
              </a:rPr>
              <a:t>（＝I also sing ）.</a:t>
            </a:r>
            <a:endParaRPr lang="zh-CN" altLang="en-US">
              <a:latin typeface="Comic Sans MS" charset="0"/>
            </a:endParaRPr>
          </a:p>
          <a:p>
            <a:r>
              <a:rPr lang="zh-CN" altLang="en-US">
                <a:latin typeface="Comic Sans MS" charset="0"/>
                <a:sym typeface="+mn-ea"/>
              </a:rPr>
              <a:t>as well常用作状语，作“又；也”解，相当于too或also，常位于句末，无须用逗号与句子分开。</a:t>
            </a:r>
            <a:endParaRPr lang="zh-CN" altLang="en-US">
              <a:solidFill>
                <a:schemeClr val="accent1"/>
              </a:solidFill>
              <a:latin typeface="Comic Sans MS" charset="0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767445" y="657132"/>
            <a:ext cx="10680337" cy="601525"/>
          </a:xfrm>
        </p:spPr>
        <p:txBody>
          <a:bodyPr>
            <a:noAutofit/>
          </a:bodyPr>
          <a:p>
            <a:pPr algn="ctr"/>
            <a:r>
              <a:rPr lang="en-US" altLang="zh-CN" sz="5400">
                <a:latin typeface="Comic Sans MS" charset="0"/>
              </a:rPr>
              <a:t>as well</a:t>
            </a:r>
            <a:endParaRPr lang="en-US" altLang="zh-CN" sz="5400"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7340" y="1327785"/>
            <a:ext cx="11489055" cy="4489450"/>
          </a:xfrm>
        </p:spPr>
        <p:txBody>
          <a:bodyPr>
            <a:normAutofit/>
          </a:bodyPr>
          <a:p>
            <a:r>
              <a:rPr lang="en-US" altLang="zh-CN">
                <a:solidFill>
                  <a:schemeClr val="tx1"/>
                </a:solidFill>
                <a:latin typeface="Comic Sans MS" charset="0"/>
              </a:rPr>
              <a:t>      You Know As Well As I - Speak</a:t>
            </a:r>
            <a:endParaRPr lang="en-US" altLang="zh-CN">
              <a:solidFill>
                <a:schemeClr val="tx1"/>
              </a:solidFill>
              <a:latin typeface="Comic Sans MS" charset="0"/>
            </a:endParaRPr>
          </a:p>
          <a:p>
            <a:r>
              <a:rPr lang="zh-CN" altLang="en-US">
                <a:solidFill>
                  <a:schemeClr val="tx1"/>
                </a:solidFill>
                <a:latin typeface="Comic Sans MS" charset="0"/>
              </a:rPr>
              <a:t>You know </a:t>
            </a:r>
            <a:r>
              <a:rPr lang="zh-CN" altLang="en-US" u="sng">
                <a:solidFill>
                  <a:schemeClr val="tx1"/>
                </a:solidFill>
                <a:latin typeface="Comic Sans MS" charset="0"/>
              </a:rPr>
              <a:t>as well as</a:t>
            </a:r>
            <a:r>
              <a:rPr lang="zh-CN" altLang="en-US">
                <a:solidFill>
                  <a:schemeClr val="tx1"/>
                </a:solidFill>
                <a:latin typeface="Comic Sans MS" charset="0"/>
              </a:rPr>
              <a:t> I I've got your back</a:t>
            </a:r>
            <a:endParaRPr lang="zh-CN" altLang="en-US">
              <a:solidFill>
                <a:schemeClr val="tx1"/>
              </a:solidFill>
              <a:latin typeface="Comic Sans MS" charset="0"/>
            </a:endParaRPr>
          </a:p>
          <a:p>
            <a:pPr marL="88900" indent="0">
              <a:buNone/>
            </a:pPr>
            <a:r>
              <a:rPr lang="zh-CN" altLang="en-US">
                <a:latin typeface="Comic Sans MS" charset="0"/>
                <a:sym typeface="+mn-ea"/>
              </a:rPr>
              <a:t>   You've seen the way I operate without your help</a:t>
            </a:r>
            <a:endParaRPr lang="zh-CN" altLang="en-US">
              <a:solidFill>
                <a:schemeClr val="tx1"/>
              </a:solidFill>
              <a:latin typeface="Comic Sans MS" charset="0"/>
            </a:endParaRPr>
          </a:p>
          <a:p>
            <a:pPr marL="88900" indent="0">
              <a:buNone/>
            </a:pPr>
            <a:r>
              <a:rPr lang="zh-CN" altLang="en-US">
                <a:latin typeface="Comic Sans MS" charset="0"/>
                <a:sym typeface="+mn-ea"/>
              </a:rPr>
              <a:t>   You know </a:t>
            </a:r>
            <a:r>
              <a:rPr lang="zh-CN" altLang="en-US" u="sng">
                <a:latin typeface="Comic Sans MS" charset="0"/>
                <a:sym typeface="+mn-ea"/>
              </a:rPr>
              <a:t>as well as</a:t>
            </a:r>
            <a:r>
              <a:rPr lang="zh-CN" altLang="en-US">
                <a:latin typeface="Comic Sans MS" charset="0"/>
                <a:sym typeface="+mn-ea"/>
              </a:rPr>
              <a:t> I I'm built to last</a:t>
            </a:r>
            <a:endParaRPr lang="zh-CN" altLang="en-US">
              <a:solidFill>
                <a:schemeClr val="tx1"/>
              </a:solidFill>
              <a:latin typeface="Comic Sans MS" charset="0"/>
            </a:endParaRPr>
          </a:p>
          <a:p>
            <a:pPr marL="88900" indent="0">
              <a:buNone/>
            </a:pPr>
            <a:r>
              <a:rPr lang="zh-CN" altLang="en-US">
                <a:latin typeface="Comic Sans MS" charset="0"/>
                <a:sym typeface="+mn-ea"/>
              </a:rPr>
              <a:t>   You know that I disintegrate too fast</a:t>
            </a:r>
            <a:endParaRPr lang="zh-CN" altLang="en-US">
              <a:solidFill>
                <a:schemeClr val="tx1"/>
              </a:solidFill>
              <a:latin typeface="Comic Sans MS" charset="0"/>
            </a:endParaRPr>
          </a:p>
          <a:p>
            <a:r>
              <a:rPr lang="zh-CN" altLang="en-US">
                <a:solidFill>
                  <a:schemeClr val="tx1"/>
                </a:solidFill>
                <a:latin typeface="Comic Sans MS" charset="0"/>
              </a:rPr>
              <a:t>as well as常用来连接两个并列的成分，作“也，还”解。</a:t>
            </a:r>
            <a:endParaRPr lang="zh-CN" altLang="en-US">
              <a:solidFill>
                <a:schemeClr val="tx1"/>
              </a:solidFill>
              <a:latin typeface="Comic Sans MS" charset="0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767445" y="657132"/>
            <a:ext cx="10680337" cy="601525"/>
          </a:xfrm>
        </p:spPr>
        <p:txBody>
          <a:bodyPr>
            <a:noAutofit/>
          </a:bodyPr>
          <a:p>
            <a:pPr algn="ctr"/>
            <a:r>
              <a:rPr lang="en-US" altLang="zh-CN" sz="5400">
                <a:latin typeface="Comic Sans MS" charset="0"/>
              </a:rPr>
              <a:t>as well</a:t>
            </a:r>
            <a:endParaRPr lang="en-US" altLang="zh-CN" sz="5400">
              <a:latin typeface="Comic Sans MS" charset="0"/>
            </a:endParaRPr>
          </a:p>
        </p:txBody>
      </p:sp>
      <p:pic>
        <p:nvPicPr>
          <p:cNvPr id="2" name="as well as 的歌曲.mp3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823595" y="1263015"/>
            <a:ext cx="619125" cy="619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" fill="hold" display="1">
                  <p:stCondLst>
                    <p:cond delay="indefinite"/>
                  </p:stCondLst>
                  <p:endCondLst>
                    <p:cond evt="onNext">
                      <p:tgtEl>
                        <p:sldTgt/>
                      </p:tgtEl>
                    </p:cond>
                    <p:cond evt="onPrev">
                      <p:tgtEl>
                        <p:sldTgt/>
                      </p:tgtEl>
                    </p:cond>
                    <p:cond evt="onStopAudio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4" dur="3651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7340" y="1328420"/>
            <a:ext cx="11489055" cy="4660265"/>
          </a:xfrm>
        </p:spPr>
        <p:txBody>
          <a:bodyPr>
            <a:normAutofit/>
          </a:bodyPr>
          <a:p>
            <a:r>
              <a:rPr lang="zh-CN" altLang="en-US">
                <a:latin typeface="Comic Sans MS" charset="0"/>
                <a:sym typeface="+mn-ea"/>
              </a:rPr>
              <a:t>—We were too late to see the film.</a:t>
            </a:r>
            <a:endParaRPr lang="zh-CN" altLang="en-US">
              <a:latin typeface="Comic Sans MS" charset="0"/>
              <a:sym typeface="+mn-ea"/>
            </a:endParaRPr>
          </a:p>
          <a:p>
            <a:pPr marL="88900" indent="0">
              <a:buNone/>
            </a:pPr>
            <a:r>
              <a:rPr lang="zh-CN" altLang="en-US">
                <a:latin typeface="Comic Sans MS" charset="0"/>
                <a:sym typeface="+mn-ea"/>
              </a:rPr>
              <a:t>       我们去得太晚了，没有看上电影。 </a:t>
            </a:r>
            <a:endParaRPr lang="zh-CN" altLang="en-US">
              <a:solidFill>
                <a:schemeClr val="tx1"/>
              </a:solidFill>
              <a:latin typeface="Comic Sans MS" charset="0"/>
            </a:endParaRPr>
          </a:p>
          <a:p>
            <a:pPr marL="88900" indent="0">
              <a:buNone/>
            </a:pPr>
            <a:r>
              <a:rPr lang="zh-CN" altLang="en-US">
                <a:latin typeface="Comic Sans MS" charset="0"/>
                <a:sym typeface="+mn-ea"/>
              </a:rPr>
              <a:t>   —Just </a:t>
            </a:r>
            <a:r>
              <a:rPr lang="zh-CN" altLang="en-US" u="sng">
                <a:latin typeface="Comic Sans MS" charset="0"/>
                <a:sym typeface="+mn-ea"/>
              </a:rPr>
              <a:t>as well</a:t>
            </a:r>
            <a:r>
              <a:rPr lang="en-US" altLang="zh-CN">
                <a:latin typeface="Comic Sans MS" charset="0"/>
                <a:sym typeface="+mn-ea"/>
              </a:rPr>
              <a:t>. </a:t>
            </a:r>
            <a:r>
              <a:rPr lang="zh-CN" altLang="en-US">
                <a:latin typeface="Comic Sans MS" charset="0"/>
                <a:sym typeface="+mn-ea"/>
              </a:rPr>
              <a:t>I hear it isn't very good.</a:t>
            </a:r>
            <a:endParaRPr lang="zh-CN" altLang="en-US">
              <a:solidFill>
                <a:schemeClr val="tx1"/>
              </a:solidFill>
              <a:latin typeface="Comic Sans MS" charset="0"/>
            </a:endParaRPr>
          </a:p>
          <a:p>
            <a:pPr marL="88900" indent="0">
              <a:buNone/>
            </a:pPr>
            <a:r>
              <a:rPr lang="zh-CN" altLang="en-US">
                <a:latin typeface="Comic Sans MS" charset="0"/>
                <a:sym typeface="+mn-ea"/>
              </a:rPr>
              <a:t>      不必遗憾，我听说电影也不怎么样。</a:t>
            </a:r>
            <a:endParaRPr lang="zh-CN" altLang="en-US">
              <a:solidFill>
                <a:schemeClr val="tx1"/>
              </a:solidFill>
              <a:latin typeface="Comic Sans MS" charset="0"/>
              <a:sym typeface="+mn-ea"/>
            </a:endParaRPr>
          </a:p>
          <a:p>
            <a:r>
              <a:rPr lang="zh-CN" altLang="en-US">
                <a:solidFill>
                  <a:schemeClr val="tx1"/>
                </a:solidFill>
                <a:latin typeface="Comic Sans MS" charset="0"/>
              </a:rPr>
              <a:t>as well 可以直接用于just后，用作应答语（可视为It's just as well、的省略），作“幸亏，幸而；无妨；没关系”解。</a:t>
            </a:r>
            <a:endParaRPr lang="zh-CN" altLang="en-US">
              <a:solidFill>
                <a:schemeClr val="tx1"/>
              </a:solidFill>
              <a:latin typeface="Comic Sans MS" charset="0"/>
            </a:endParaRPr>
          </a:p>
          <a:p>
            <a:pPr marL="88900" indent="0">
              <a:buNone/>
            </a:pPr>
            <a:endParaRPr lang="zh-CN" altLang="en-US">
              <a:solidFill>
                <a:schemeClr val="tx1"/>
              </a:solidFill>
              <a:latin typeface="Comic Sans MS" charset="0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767445" y="657132"/>
            <a:ext cx="10680337" cy="601525"/>
          </a:xfrm>
        </p:spPr>
        <p:txBody>
          <a:bodyPr>
            <a:noAutofit/>
          </a:bodyPr>
          <a:p>
            <a:pPr algn="ctr"/>
            <a:r>
              <a:rPr lang="en-US" altLang="zh-CN" sz="5400">
                <a:latin typeface="Comic Sans MS" charset="0"/>
              </a:rPr>
              <a:t>as well</a:t>
            </a:r>
            <a:endParaRPr lang="en-US" altLang="zh-CN" sz="5400"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7340" y="1328420"/>
            <a:ext cx="11489055" cy="4660265"/>
          </a:xfrm>
        </p:spPr>
        <p:txBody>
          <a:bodyPr>
            <a:normAutofit/>
          </a:bodyPr>
          <a:p>
            <a:r>
              <a:rPr lang="en-US" altLang="zh-CN">
                <a:solidFill>
                  <a:schemeClr val="tx1"/>
                </a:solidFill>
                <a:latin typeface="Comic Sans MS" charset="0"/>
              </a:rPr>
              <a:t>Page 15 Q3 line10: </a:t>
            </a:r>
            <a:r>
              <a:rPr lang="en-US" altLang="zh-CN" i="1">
                <a:solidFill>
                  <a:schemeClr val="tx1"/>
                </a:solidFill>
                <a:latin typeface="Comic Sans MS" charset="0"/>
              </a:rPr>
              <a:t>He threw the golden apples </a:t>
            </a:r>
            <a:r>
              <a:rPr lang="en-US" altLang="zh-CN" b="1" i="1">
                <a:solidFill>
                  <a:schemeClr val="tx1"/>
                </a:solidFill>
                <a:latin typeface="Comic Sans MS" charset="0"/>
              </a:rPr>
              <a:t>one after another</a:t>
            </a:r>
            <a:r>
              <a:rPr lang="en-US" altLang="zh-CN" i="1">
                <a:solidFill>
                  <a:schemeClr val="tx1"/>
                </a:solidFill>
                <a:latin typeface="Comic Sans MS" charset="0"/>
              </a:rPr>
              <a:t>.</a:t>
            </a:r>
            <a:endParaRPr lang="en-US" altLang="zh-CN" i="1">
              <a:solidFill>
                <a:schemeClr val="tx1"/>
              </a:solidFill>
              <a:latin typeface="Comic Sans MS" charset="0"/>
            </a:endParaRPr>
          </a:p>
          <a:p>
            <a:r>
              <a:rPr lang="en-US" altLang="zh-CN">
                <a:solidFill>
                  <a:schemeClr val="tx1"/>
                </a:solidFill>
                <a:latin typeface="Comic Sans MS" charset="0"/>
              </a:rPr>
              <a:t>one after another: </a:t>
            </a:r>
            <a:r>
              <a:rPr lang="zh-CN" altLang="en-US">
                <a:solidFill>
                  <a:schemeClr val="tx1"/>
                </a:solidFill>
                <a:latin typeface="Comic Sans MS" charset="0"/>
              </a:rPr>
              <a:t>陆续地，一个接一个地</a:t>
            </a:r>
            <a:endParaRPr lang="zh-CN" altLang="en-US">
              <a:solidFill>
                <a:schemeClr val="tx1"/>
              </a:solidFill>
              <a:latin typeface="Comic Sans MS" charset="0"/>
            </a:endParaRPr>
          </a:p>
          <a:p>
            <a:r>
              <a:rPr lang="en-US" altLang="zh-CN">
                <a:solidFill>
                  <a:schemeClr val="tx1"/>
                </a:solidFill>
                <a:latin typeface="Comic Sans MS" charset="0"/>
              </a:rPr>
              <a:t>one by one: </a:t>
            </a:r>
            <a:r>
              <a:rPr lang="zh-CN" altLang="en-US">
                <a:solidFill>
                  <a:schemeClr val="tx1"/>
                </a:solidFill>
                <a:latin typeface="Comic Sans MS" charset="0"/>
              </a:rPr>
              <a:t>一个一个地</a:t>
            </a:r>
            <a:endParaRPr lang="zh-CN" altLang="en-US">
              <a:solidFill>
                <a:schemeClr val="tx1"/>
              </a:solidFill>
              <a:latin typeface="Comic Sans MS" charset="0"/>
            </a:endParaRPr>
          </a:p>
          <a:p>
            <a:r>
              <a:rPr lang="en-US" altLang="zh-CN">
                <a:solidFill>
                  <a:schemeClr val="tx1"/>
                </a:solidFill>
                <a:latin typeface="Comic Sans MS" charset="0"/>
              </a:rPr>
              <a:t>hour after hour: </a:t>
            </a:r>
            <a:r>
              <a:rPr lang="zh-CN" altLang="en-US">
                <a:solidFill>
                  <a:schemeClr val="tx1"/>
                </a:solidFill>
                <a:latin typeface="Comic Sans MS" charset="0"/>
              </a:rPr>
              <a:t>连续地</a:t>
            </a:r>
            <a:endParaRPr lang="zh-CN" altLang="en-US">
              <a:solidFill>
                <a:schemeClr val="tx1"/>
              </a:solidFill>
              <a:latin typeface="Comic Sans MS" charset="0"/>
            </a:endParaRPr>
          </a:p>
          <a:p>
            <a:r>
              <a:rPr lang="en-US" altLang="zh-CN">
                <a:solidFill>
                  <a:schemeClr val="tx1"/>
                </a:solidFill>
                <a:latin typeface="Comic Sans MS" charset="0"/>
              </a:rPr>
              <a:t>on and off: </a:t>
            </a:r>
            <a:r>
              <a:rPr lang="zh-CN" altLang="en-US">
                <a:solidFill>
                  <a:schemeClr val="tx1"/>
                </a:solidFill>
                <a:latin typeface="Comic Sans MS" charset="0"/>
              </a:rPr>
              <a:t>断断续续地</a:t>
            </a:r>
            <a:endParaRPr lang="zh-CN" altLang="en-US">
              <a:solidFill>
                <a:schemeClr val="tx1"/>
              </a:solidFill>
              <a:latin typeface="Comic Sans MS" charset="0"/>
            </a:endParaRPr>
          </a:p>
          <a:p>
            <a:r>
              <a:rPr lang="en-US" altLang="zh-CN">
                <a:solidFill>
                  <a:schemeClr val="tx1"/>
                </a:solidFill>
                <a:latin typeface="Comic Sans MS" charset="0"/>
              </a:rPr>
              <a:t>inch by inch</a:t>
            </a:r>
            <a:r>
              <a:rPr lang="zh-CN" altLang="en-US">
                <a:solidFill>
                  <a:schemeClr val="tx1"/>
                </a:solidFill>
                <a:latin typeface="Comic Sans MS" charset="0"/>
              </a:rPr>
              <a:t>：逐渐地</a:t>
            </a:r>
            <a:endParaRPr lang="zh-CN" altLang="en-US">
              <a:solidFill>
                <a:schemeClr val="tx1"/>
              </a:solidFill>
              <a:latin typeface="Comic Sans MS" charset="0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767445" y="657132"/>
            <a:ext cx="10680337" cy="601525"/>
          </a:xfrm>
        </p:spPr>
        <p:txBody>
          <a:bodyPr>
            <a:noAutofit/>
          </a:bodyPr>
          <a:p>
            <a:pPr algn="ctr"/>
            <a:r>
              <a:rPr lang="en-US" altLang="zh-CN" sz="5400">
                <a:latin typeface="Comic Sans MS" charset="0"/>
              </a:rPr>
              <a:t>one after another</a:t>
            </a:r>
            <a:endParaRPr lang="en-US" altLang="zh-CN" sz="5400"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0515" y="567055"/>
            <a:ext cx="11489055" cy="6213475"/>
          </a:xfrm>
        </p:spPr>
        <p:txBody>
          <a:bodyPr>
            <a:normAutofit lnSpcReduction="10000"/>
          </a:bodyPr>
          <a:p>
            <a:pPr marL="88900" indent="0">
              <a:buNone/>
            </a:pPr>
            <a:r>
              <a:rPr lang="en-US" altLang="zh-CN">
                <a:solidFill>
                  <a:schemeClr val="tx1"/>
                </a:solidFill>
                <a:latin typeface="Comic Sans MS" charset="0"/>
              </a:rPr>
              <a:t>Multiple Choice:</a:t>
            </a:r>
            <a:endParaRPr lang="en-US" altLang="zh-CN">
              <a:solidFill>
                <a:schemeClr val="tx1"/>
              </a:solidFill>
              <a:latin typeface="Comic Sans MS" charset="0"/>
            </a:endParaRPr>
          </a:p>
          <a:p>
            <a:pPr marL="88900" indent="0">
              <a:buNone/>
            </a:pPr>
            <a:r>
              <a:rPr lang="en-US" altLang="zh-CN">
                <a:solidFill>
                  <a:schemeClr val="tx1"/>
                </a:solidFill>
                <a:latin typeface="Comic Sans MS" charset="0"/>
              </a:rPr>
              <a:t>1.I will never forget the day when I ____ the Party.</a:t>
            </a:r>
            <a:endParaRPr lang="en-US" altLang="zh-CN">
              <a:solidFill>
                <a:schemeClr val="tx1"/>
              </a:solidFill>
              <a:latin typeface="Comic Sans MS" charset="0"/>
            </a:endParaRPr>
          </a:p>
          <a:p>
            <a:pPr marL="88900" indent="0">
              <a:buNone/>
            </a:pPr>
            <a:r>
              <a:rPr lang="en-US" altLang="zh-CN">
                <a:solidFill>
                  <a:schemeClr val="tx1"/>
                </a:solidFill>
                <a:latin typeface="Comic Sans MS" charset="0"/>
              </a:rPr>
              <a:t>   A</a:t>
            </a:r>
            <a:r>
              <a:rPr lang="zh-CN" altLang="en-US">
                <a:solidFill>
                  <a:schemeClr val="tx1"/>
                </a:solidFill>
                <a:latin typeface="Comic Sans MS" charset="0"/>
              </a:rPr>
              <a:t>、</a:t>
            </a:r>
            <a:r>
              <a:rPr lang="en-US" altLang="zh-CN">
                <a:solidFill>
                  <a:schemeClr val="tx1"/>
                </a:solidFill>
                <a:latin typeface="Comic Sans MS" charset="0"/>
              </a:rPr>
              <a:t>took part in           B</a:t>
            </a:r>
            <a:r>
              <a:rPr lang="zh-CN" altLang="en-US">
                <a:solidFill>
                  <a:schemeClr val="tx1"/>
                </a:solidFill>
                <a:latin typeface="Comic Sans MS" charset="0"/>
              </a:rPr>
              <a:t>、</a:t>
            </a:r>
            <a:r>
              <a:rPr lang="en-US" altLang="zh-CN">
                <a:solidFill>
                  <a:schemeClr val="tx1"/>
                </a:solidFill>
                <a:latin typeface="Comic Sans MS" charset="0"/>
              </a:rPr>
              <a:t>joined</a:t>
            </a:r>
            <a:endParaRPr lang="en-US" altLang="zh-CN">
              <a:solidFill>
                <a:schemeClr val="tx1"/>
              </a:solidFill>
              <a:latin typeface="Comic Sans MS" charset="0"/>
            </a:endParaRPr>
          </a:p>
          <a:p>
            <a:pPr marL="88900" indent="0">
              <a:buNone/>
            </a:pPr>
            <a:r>
              <a:rPr lang="en-US" altLang="zh-CN">
                <a:solidFill>
                  <a:schemeClr val="tx1"/>
                </a:solidFill>
                <a:latin typeface="Comic Sans MS" charset="0"/>
              </a:rPr>
              <a:t>2.Will you ____ the English evening?</a:t>
            </a:r>
            <a:endParaRPr lang="en-US" altLang="zh-CN">
              <a:solidFill>
                <a:schemeClr val="tx1"/>
              </a:solidFill>
              <a:latin typeface="Comic Sans MS" charset="0"/>
            </a:endParaRPr>
          </a:p>
          <a:p>
            <a:pPr marL="88900" indent="0">
              <a:buNone/>
            </a:pPr>
            <a:r>
              <a:rPr lang="en-US" altLang="zh-CN">
                <a:latin typeface="Comic Sans MS" charset="0"/>
                <a:sym typeface="+mn-ea"/>
              </a:rPr>
              <a:t>   A</a:t>
            </a:r>
            <a:r>
              <a:rPr lang="zh-CN" altLang="en-US">
                <a:latin typeface="Comic Sans MS" charset="0"/>
                <a:sym typeface="+mn-ea"/>
              </a:rPr>
              <a:t>、</a:t>
            </a:r>
            <a:r>
              <a:rPr lang="en-US" altLang="zh-CN">
                <a:latin typeface="Comic Sans MS" charset="0"/>
                <a:sym typeface="+mn-ea"/>
              </a:rPr>
              <a:t>take part in           B</a:t>
            </a:r>
            <a:r>
              <a:rPr lang="zh-CN" altLang="en-US">
                <a:latin typeface="Comic Sans MS" charset="0"/>
                <a:sym typeface="+mn-ea"/>
              </a:rPr>
              <a:t>、</a:t>
            </a:r>
            <a:r>
              <a:rPr lang="en-US" altLang="zh-CN">
                <a:latin typeface="Comic Sans MS" charset="0"/>
                <a:sym typeface="+mn-ea"/>
              </a:rPr>
              <a:t>join</a:t>
            </a:r>
            <a:endParaRPr lang="en-US" altLang="zh-CN">
              <a:solidFill>
                <a:schemeClr val="tx1"/>
              </a:solidFill>
              <a:latin typeface="Comic Sans MS" charset="0"/>
            </a:endParaRPr>
          </a:p>
          <a:p>
            <a:pPr marL="88900" indent="0">
              <a:buNone/>
            </a:pPr>
            <a:r>
              <a:rPr lang="en-US" altLang="zh-CN">
                <a:solidFill>
                  <a:schemeClr val="tx1"/>
                </a:solidFill>
                <a:latin typeface="Comic Sans MS" charset="0"/>
              </a:rPr>
              <a:t>3.They play all kinds of instruments and sing ____. </a:t>
            </a:r>
            <a:endParaRPr lang="en-US" altLang="zh-CN">
              <a:solidFill>
                <a:schemeClr val="tx1"/>
              </a:solidFill>
              <a:latin typeface="Comic Sans MS" charset="0"/>
            </a:endParaRPr>
          </a:p>
          <a:p>
            <a:pPr marL="88900" indent="0">
              <a:buNone/>
            </a:pPr>
            <a:r>
              <a:rPr lang="en-US" altLang="zh-CN">
                <a:solidFill>
                  <a:schemeClr val="tx1"/>
                </a:solidFill>
                <a:latin typeface="Comic Sans MS" charset="0"/>
              </a:rPr>
              <a:t>   A、also    B、either   C、as well   D、as well as </a:t>
            </a:r>
            <a:endParaRPr lang="en-US" altLang="zh-CN">
              <a:solidFill>
                <a:schemeClr val="tx1"/>
              </a:solidFill>
              <a:latin typeface="Comic Sans MS" charset="0"/>
            </a:endParaRPr>
          </a:p>
          <a:p>
            <a:pPr marL="88900" indent="0">
              <a:buNone/>
            </a:pPr>
            <a:r>
              <a:rPr lang="en-US" altLang="zh-CN">
                <a:solidFill>
                  <a:schemeClr val="tx1"/>
                </a:solidFill>
                <a:latin typeface="Comic Sans MS" charset="0"/>
              </a:rPr>
              <a:t>4.She doesn't speak ____ her friend，but her written work is excellent. </a:t>
            </a:r>
            <a:endParaRPr lang="en-US" altLang="zh-CN">
              <a:solidFill>
                <a:schemeClr val="tx1"/>
              </a:solidFill>
              <a:latin typeface="Comic Sans MS" charset="0"/>
            </a:endParaRPr>
          </a:p>
          <a:p>
            <a:pPr marL="88900" indent="0">
              <a:buNone/>
            </a:pPr>
            <a:r>
              <a:rPr lang="en-US" altLang="zh-CN">
                <a:solidFill>
                  <a:schemeClr val="tx1"/>
                </a:solidFill>
                <a:latin typeface="Comic Sans MS" charset="0"/>
              </a:rPr>
              <a:t>   A、as well as    B、as often as    C、so much    D、as good as </a:t>
            </a:r>
            <a:endParaRPr lang="en-US" altLang="zh-CN">
              <a:solidFill>
                <a:schemeClr val="tx1"/>
              </a:solidFill>
              <a:latin typeface="Comic Sans MS" charset="0"/>
            </a:endParaRPr>
          </a:p>
          <a:p>
            <a:pPr marL="88900" indent="0">
              <a:buNone/>
            </a:pPr>
            <a:r>
              <a:rPr lang="en-US" altLang="zh-CN">
                <a:solidFill>
                  <a:schemeClr val="tx1"/>
                </a:solidFill>
                <a:latin typeface="Comic Sans MS" charset="0"/>
              </a:rPr>
              <a:t>Answers: BACA</a:t>
            </a:r>
            <a:endParaRPr lang="en-US" altLang="zh-CN">
              <a:solidFill>
                <a:schemeClr val="tx1"/>
              </a:solidFill>
              <a:latin typeface="Comic Sans MS" charset="0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754110" y="325662"/>
            <a:ext cx="10680337" cy="601525"/>
          </a:xfrm>
        </p:spPr>
        <p:txBody>
          <a:bodyPr>
            <a:noAutofit/>
          </a:bodyPr>
          <a:p>
            <a:pPr algn="ctr"/>
            <a:r>
              <a:rPr lang="en-US" altLang="zh-CN" sz="5400">
                <a:latin typeface="Comic Sans MS" charset="0"/>
              </a:rPr>
              <a:t>Review</a:t>
            </a:r>
            <a:endParaRPr lang="en-US" altLang="zh-CN" sz="5400">
              <a:latin typeface="Comic Sans MS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TEMPLATE_CATEGORY" val="custom"/>
  <p:tag name="KSO_WM_TEMPLATE_INDEX" val="113"/>
</p:tagLst>
</file>

<file path=ppt/theme/theme1.xml><?xml version="1.0" encoding="utf-8"?>
<a:theme xmlns:a="http://schemas.openxmlformats.org/drawingml/2006/main" name="A000120141119A01PPBG">
  <a:themeElements>
    <a:clrScheme name="自定义 179">
      <a:dk1>
        <a:srgbClr val="FFFFFF"/>
      </a:dk1>
      <a:lt1>
        <a:srgbClr val="5F5F5F"/>
      </a:lt1>
      <a:dk2>
        <a:srgbClr val="FFFFFF"/>
      </a:dk2>
      <a:lt2>
        <a:srgbClr val="4D4D4D"/>
      </a:lt2>
      <a:accent1>
        <a:srgbClr val="FAC504"/>
      </a:accent1>
      <a:accent2>
        <a:srgbClr val="F8931D"/>
      </a:accent2>
      <a:accent3>
        <a:srgbClr val="CE8D3E"/>
      </a:accent3>
      <a:accent4>
        <a:srgbClr val="EC7016"/>
      </a:accent4>
      <a:accent5>
        <a:srgbClr val="92D050"/>
      </a:accent5>
      <a:accent6>
        <a:srgbClr val="3082DC"/>
      </a:accent6>
      <a:hlink>
        <a:srgbClr val="E64823"/>
      </a:hlink>
      <a:folHlink>
        <a:srgbClr val="7F723D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1915</Words>
  <Application>Kingsoft Office WPP</Application>
  <PresentationFormat>宽屏</PresentationFormat>
  <Paragraphs>84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A000120141119A01PPBG</vt:lpstr>
      <vt:lpstr>Welocome to our English class</vt:lpstr>
      <vt:lpstr>Learning tasks</vt:lpstr>
      <vt:lpstr>take part in</vt:lpstr>
      <vt:lpstr>take part in</vt:lpstr>
      <vt:lpstr>as well</vt:lpstr>
      <vt:lpstr>as well</vt:lpstr>
      <vt:lpstr>as well</vt:lpstr>
      <vt:lpstr>one after another</vt:lpstr>
      <vt:lpstr>Review</vt:lpstr>
      <vt:lpstr>See you next time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3</cp:revision>
  <dcterms:created xsi:type="dcterms:W3CDTF">2016-02-22T05:48:00Z</dcterms:created>
  <dcterms:modified xsi:type="dcterms:W3CDTF">2016-02-22T13:00:18Z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2052-10.1.0.5511</vt:lpwstr>
  </property>
</Properties>
</file>