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2" r:id="rId2"/>
    <p:sldId id="261" r:id="rId3"/>
    <p:sldId id="268" r:id="rId4"/>
    <p:sldId id="257" r:id="rId5"/>
    <p:sldId id="259" r:id="rId6"/>
    <p:sldId id="265" r:id="rId7"/>
    <p:sldId id="266" r:id="rId8"/>
    <p:sldId id="267" r:id="rId9"/>
    <p:sldId id="264" r:id="rId10"/>
    <p:sldId id="263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808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C9EF8-E51B-49A6-AF99-8FF78C1A8172}" type="datetimeFigureOut">
              <a:rPr lang="zh-CN" altLang="en-US" smtClean="0"/>
              <a:pPr/>
              <a:t>2016/2/25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E8B5DF-3073-4D8E-992B-95BD3B74E2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8B5DF-3073-4D8E-992B-95BD3B74E2AF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1027-B8DC-4B07-A8A9-06CB404BD36A}" type="datetimeFigureOut">
              <a:rPr lang="zh-CN" altLang="en-US" smtClean="0"/>
              <a:pPr/>
              <a:t>2016/2/25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ACF3-B8C9-42C2-8C29-C61002EC7C0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1027-B8DC-4B07-A8A9-06CB404BD36A}" type="datetimeFigureOut">
              <a:rPr lang="zh-CN" altLang="en-US" smtClean="0"/>
              <a:pPr/>
              <a:t>2016/2/25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ACF3-B8C9-42C2-8C29-C61002EC7C0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1027-B8DC-4B07-A8A9-06CB404BD36A}" type="datetimeFigureOut">
              <a:rPr lang="zh-CN" altLang="en-US" smtClean="0"/>
              <a:pPr/>
              <a:t>2016/2/25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ACF3-B8C9-42C2-8C29-C61002EC7C0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1027-B8DC-4B07-A8A9-06CB404BD36A}" type="datetimeFigureOut">
              <a:rPr lang="zh-CN" altLang="en-US" smtClean="0"/>
              <a:pPr/>
              <a:t>2016/2/25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ACF3-B8C9-42C2-8C29-C61002EC7C0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1027-B8DC-4B07-A8A9-06CB404BD36A}" type="datetimeFigureOut">
              <a:rPr lang="zh-CN" altLang="en-US" smtClean="0"/>
              <a:pPr/>
              <a:t>2016/2/25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ACF3-B8C9-42C2-8C29-C61002EC7C0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1027-B8DC-4B07-A8A9-06CB404BD36A}" type="datetimeFigureOut">
              <a:rPr lang="zh-CN" altLang="en-US" smtClean="0"/>
              <a:pPr/>
              <a:t>2016/2/25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ACF3-B8C9-42C2-8C29-C61002EC7C0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1027-B8DC-4B07-A8A9-06CB404BD36A}" type="datetimeFigureOut">
              <a:rPr lang="zh-CN" altLang="en-US" smtClean="0"/>
              <a:pPr/>
              <a:t>2016/2/25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ACF3-B8C9-42C2-8C29-C61002EC7C0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1027-B8DC-4B07-A8A9-06CB404BD36A}" type="datetimeFigureOut">
              <a:rPr lang="zh-CN" altLang="en-US" smtClean="0"/>
              <a:pPr/>
              <a:t>2016/2/25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ACF3-B8C9-42C2-8C29-C61002EC7C0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1027-B8DC-4B07-A8A9-06CB404BD36A}" type="datetimeFigureOut">
              <a:rPr lang="zh-CN" altLang="en-US" smtClean="0"/>
              <a:pPr/>
              <a:t>2016/2/25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ACF3-B8C9-42C2-8C29-C61002EC7C0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1027-B8DC-4B07-A8A9-06CB404BD36A}" type="datetimeFigureOut">
              <a:rPr lang="zh-CN" altLang="en-US" smtClean="0"/>
              <a:pPr/>
              <a:t>2016/2/25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ACF3-B8C9-42C2-8C29-C61002EC7C0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1027-B8DC-4B07-A8A9-06CB404BD36A}" type="datetimeFigureOut">
              <a:rPr lang="zh-CN" altLang="en-US" smtClean="0"/>
              <a:pPr/>
              <a:t>2016/2/25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ACF3-B8C9-42C2-8C29-C61002EC7C0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91027-B8DC-4B07-A8A9-06CB404BD36A}" type="datetimeFigureOut">
              <a:rPr lang="zh-CN" altLang="en-US" smtClean="0"/>
              <a:pPr/>
              <a:t>2016/2/25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7ACF3-B8C9-42C2-8C29-C61002EC7C0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33463;&#30408;\Desktop\&#24494;&#35838;\Marc%20Terenzi%20-%20Love%20to%20be%20Loved%20by%20you.mp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000240"/>
            <a:ext cx="9144000" cy="221457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600" dirty="0" smtClean="0"/>
              <a:t>Passive Infinitive</a:t>
            </a:r>
            <a:endParaRPr lang="zh-CN" altLang="en-US" sz="66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4786322"/>
            <a:ext cx="5857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/>
              <a:t>华南师范大学外国语言文化学院          邓芷盈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2867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4400" dirty="0" smtClean="0"/>
              <a:t>Fill in the blanks</a:t>
            </a:r>
            <a:endParaRPr lang="zh-CN" alt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142844" y="1380731"/>
            <a:ext cx="85725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These books are not allowed ___________________ (take) out of the room.</a:t>
            </a:r>
          </a:p>
          <a:p>
            <a:endParaRPr lang="en-US" altLang="zh-CN" sz="2800" dirty="0" smtClean="0"/>
          </a:p>
          <a:p>
            <a:r>
              <a:rPr lang="en-US" altLang="zh-CN" sz="2800" dirty="0" smtClean="0"/>
              <a:t>She was the first woman _______________________ (elect) to such a post. </a:t>
            </a:r>
          </a:p>
          <a:p>
            <a:endParaRPr lang="en-US" altLang="zh-CN" sz="2800" dirty="0" smtClean="0"/>
          </a:p>
          <a:p>
            <a:r>
              <a:rPr lang="en-US" altLang="zh-CN" sz="2800" dirty="0" smtClean="0"/>
              <a:t>He wanted the letter ____________________ (type) at once.</a:t>
            </a:r>
          </a:p>
          <a:p>
            <a:endParaRPr lang="en-US" altLang="zh-CN" sz="2800" dirty="0" smtClean="0"/>
          </a:p>
          <a:p>
            <a:r>
              <a:rPr lang="en-US" altLang="zh-CN" sz="2800" dirty="0" smtClean="0"/>
              <a:t>Great changes _________________ (take place) in my hometown in the last ten years.</a:t>
            </a:r>
          </a:p>
          <a:p>
            <a:endParaRPr lang="en-US" altLang="zh-CN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000628" y="1262706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to be taken</a:t>
            </a:r>
            <a:endParaRPr lang="zh-CN" alt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357686" y="2567226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to have been elected</a:t>
            </a:r>
            <a:endParaRPr lang="zh-CN" alt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143372" y="3853110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to be typed</a:t>
            </a:r>
            <a:endParaRPr lang="zh-CN" altLang="en-US" sz="2800" dirty="0"/>
          </a:p>
        </p:txBody>
      </p:sp>
      <p:cxnSp>
        <p:nvCxnSpPr>
          <p:cNvPr id="10" name="直接连接符 9"/>
          <p:cNvCxnSpPr/>
          <p:nvPr/>
        </p:nvCxnSpPr>
        <p:spPr>
          <a:xfrm>
            <a:off x="785786" y="3138730"/>
            <a:ext cx="642942" cy="158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71736" y="5138994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have taken place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2867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 smtClean="0"/>
              <a:t>Listen to a song and fill the blanks below</a:t>
            </a:r>
            <a:endParaRPr lang="zh-CN" alt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1071546"/>
            <a:ext cx="72866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Baby tell me how can I tell you </a:t>
            </a:r>
          </a:p>
          <a:p>
            <a:r>
              <a:rPr lang="en-US" altLang="zh-CN" sz="3600" dirty="0" smtClean="0"/>
              <a:t>That I love you more than life</a:t>
            </a:r>
          </a:p>
          <a:p>
            <a:r>
              <a:rPr lang="en-US" altLang="zh-CN" sz="3600" dirty="0" smtClean="0"/>
              <a:t>Show me how can I show you </a:t>
            </a:r>
          </a:p>
          <a:p>
            <a:r>
              <a:rPr lang="en-US" altLang="zh-CN" sz="3600" dirty="0" smtClean="0"/>
              <a:t>That I’d ________ by your light</a:t>
            </a:r>
          </a:p>
          <a:p>
            <a:r>
              <a:rPr lang="en-US" altLang="zh-CN" sz="3600" dirty="0" smtClean="0"/>
              <a:t>When you touch me I can touch you </a:t>
            </a:r>
          </a:p>
          <a:p>
            <a:r>
              <a:rPr lang="en-US" altLang="zh-CN" sz="3600" dirty="0" smtClean="0"/>
              <a:t>To ____________ the dream is true</a:t>
            </a:r>
          </a:p>
          <a:p>
            <a:r>
              <a:rPr lang="en-US" altLang="zh-CN" sz="3600" dirty="0" smtClean="0"/>
              <a:t>I love __________</a:t>
            </a:r>
          </a:p>
          <a:p>
            <a:r>
              <a:rPr lang="en-US" altLang="zh-CN" sz="3600" dirty="0" smtClean="0"/>
              <a:t>I needed __________by you</a:t>
            </a:r>
          </a:p>
          <a:p>
            <a:r>
              <a:rPr lang="en-US" altLang="zh-CN" sz="3600" dirty="0" smtClean="0"/>
              <a:t>I love __________by you</a:t>
            </a:r>
          </a:p>
        </p:txBody>
      </p:sp>
      <p:sp>
        <p:nvSpPr>
          <p:cNvPr id="5" name="圆角矩形标注 4"/>
          <p:cNvSpPr/>
          <p:nvPr/>
        </p:nvSpPr>
        <p:spPr>
          <a:xfrm>
            <a:off x="6072198" y="1071546"/>
            <a:ext cx="2714644" cy="1928826"/>
          </a:xfrm>
          <a:prstGeom prst="wedgeRoundRectCallou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Can you find the similarity of the words with red lines?</a:t>
            </a:r>
            <a:endParaRPr lang="zh-CN" altLang="en-US" sz="2800" dirty="0"/>
          </a:p>
        </p:txBody>
      </p:sp>
      <p:sp>
        <p:nvSpPr>
          <p:cNvPr id="6" name="矩形标注 5"/>
          <p:cNvSpPr/>
          <p:nvPr/>
        </p:nvSpPr>
        <p:spPr>
          <a:xfrm>
            <a:off x="6215074" y="4643446"/>
            <a:ext cx="2428892" cy="1428760"/>
          </a:xfrm>
          <a:prstGeom prst="wedgeRect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/>
              <a:t>to be done</a:t>
            </a:r>
            <a:endParaRPr lang="zh-CN" altLang="en-US" sz="3200" dirty="0"/>
          </a:p>
        </p:txBody>
      </p:sp>
      <p:pic>
        <p:nvPicPr>
          <p:cNvPr id="7" name="Marc Terenzi - Love to be Loved by yo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357158" y="6215082"/>
            <a:ext cx="357190" cy="357190"/>
          </a:xfrm>
          <a:prstGeom prst="rect">
            <a:avLst/>
          </a:prstGeom>
        </p:spPr>
      </p:pic>
      <p:cxnSp>
        <p:nvCxnSpPr>
          <p:cNvPr id="9" name="直接连接符 8"/>
          <p:cNvCxnSpPr/>
          <p:nvPr/>
        </p:nvCxnSpPr>
        <p:spPr>
          <a:xfrm>
            <a:off x="1285852" y="4929198"/>
            <a:ext cx="2357454" cy="1588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928794" y="5500702"/>
            <a:ext cx="2357454" cy="1588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1285852" y="6070618"/>
            <a:ext cx="2357454" cy="1588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28794" y="2714620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blinded</a:t>
            </a:r>
            <a:endParaRPr lang="zh-CN" altLang="en-US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1285852" y="3786190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find out</a:t>
            </a:r>
            <a:endParaRPr lang="zh-CN" altLang="en-US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1428728" y="4357694"/>
            <a:ext cx="2428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to be loved</a:t>
            </a:r>
            <a:endParaRPr lang="zh-CN" altLang="en-US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1928794" y="4929198"/>
            <a:ext cx="25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to be loved</a:t>
            </a:r>
            <a:endParaRPr lang="zh-CN" altLang="en-US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1428728" y="5497313"/>
            <a:ext cx="25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to be loved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3" dur="4284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5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5" grpId="0" animBg="1"/>
      <p:bldP spid="6" grpId="0" animBg="1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000240"/>
            <a:ext cx="9144000" cy="221457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600" dirty="0" smtClean="0"/>
              <a:t>Passive Infinitive</a:t>
            </a:r>
            <a:endParaRPr lang="zh-CN" alt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1500174"/>
            <a:ext cx="9144000" cy="4000528"/>
          </a:xfrm>
          <a:prstGeom prst="rect">
            <a:avLst/>
          </a:prstGeom>
          <a:solidFill>
            <a:schemeClr val="accent5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 smtClean="0"/>
              <a:t>              </a:t>
            </a:r>
            <a:r>
              <a:rPr lang="en-US" altLang="zh-CN" sz="4000" dirty="0" smtClean="0">
                <a:solidFill>
                  <a:schemeClr val="tx1"/>
                </a:solidFill>
              </a:rPr>
              <a:t>A      Revision of Passive Voice</a:t>
            </a:r>
          </a:p>
          <a:p>
            <a:r>
              <a:rPr lang="en-US" altLang="zh-CN" sz="4000" dirty="0" smtClean="0">
                <a:solidFill>
                  <a:schemeClr val="tx1"/>
                </a:solidFill>
              </a:rPr>
              <a:t>                    B      Passive Infinitive</a:t>
            </a:r>
          </a:p>
          <a:p>
            <a:r>
              <a:rPr lang="en-US" altLang="zh-CN" sz="4000" dirty="0" smtClean="0">
                <a:solidFill>
                  <a:schemeClr val="tx1"/>
                </a:solidFill>
              </a:rPr>
              <a:t>                    C      Exercise</a:t>
            </a:r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2071670" cy="6858000"/>
          </a:xfrm>
          <a:prstGeom prst="rect">
            <a:avLst/>
          </a:prstGeom>
          <a:solidFill>
            <a:schemeClr val="accent5">
              <a:lumMod val="40000"/>
              <a:lumOff val="60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 smtClean="0"/>
              <a:t>Content</a:t>
            </a:r>
            <a:endParaRPr lang="zh-CN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000240"/>
            <a:ext cx="9144000" cy="221457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000" dirty="0" smtClean="0">
                <a:solidFill>
                  <a:schemeClr val="bg1"/>
                </a:solidFill>
              </a:rPr>
              <a:t>A. Revision of Passive Voice</a:t>
            </a:r>
            <a:endParaRPr lang="zh-CN" altLang="en-US" sz="6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2867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4400" dirty="0" smtClean="0"/>
              <a:t>Fill the blanks below </a:t>
            </a:r>
            <a:endParaRPr lang="zh-CN" alt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1137336"/>
            <a:ext cx="878687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1. TFBOYS will ____________( give ) a performance on CCTV Spring Festival Gala.</a:t>
            </a:r>
          </a:p>
          <a:p>
            <a:endParaRPr lang="en-US" altLang="zh-CN" sz="2800" dirty="0" smtClean="0"/>
          </a:p>
          <a:p>
            <a:r>
              <a:rPr lang="en-US" altLang="zh-CN" sz="2800" dirty="0" smtClean="0"/>
              <a:t>2. A performance will ____________( give ) by TFBOYS on CCTV Spring Festival Gala.  </a:t>
            </a:r>
            <a:endParaRPr lang="zh-CN" altLang="en-US" sz="2800" dirty="0"/>
          </a:p>
        </p:txBody>
      </p:sp>
      <p:sp>
        <p:nvSpPr>
          <p:cNvPr id="6" name="右箭头 5"/>
          <p:cNvSpPr/>
          <p:nvPr/>
        </p:nvSpPr>
        <p:spPr>
          <a:xfrm>
            <a:off x="4214810" y="1708840"/>
            <a:ext cx="50006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右箭头 6"/>
          <p:cNvSpPr/>
          <p:nvPr/>
        </p:nvSpPr>
        <p:spPr>
          <a:xfrm>
            <a:off x="4143372" y="2994724"/>
            <a:ext cx="50006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4929190" y="1637402"/>
            <a:ext cx="2928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Active Voice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29190" y="2923286"/>
            <a:ext cx="2857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Passive Voice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4348" y="3566228"/>
            <a:ext cx="7215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当主语是动作的承受者时，用被动语态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2844" y="4352046"/>
            <a:ext cx="86439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3. Great changes have ________________( take place ) in my hometown.</a:t>
            </a:r>
            <a:endParaRPr lang="zh-CN" alt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71472" y="5423616"/>
            <a:ext cx="80010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通常只有及物动词（组）才有被动语态，非及物动词（组）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 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没有被动语态</a:t>
            </a:r>
            <a:endParaRPr lang="en-US" altLang="zh-CN" sz="3200" b="1" dirty="0" smtClean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00364" y="1071546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give</a:t>
            </a:r>
            <a:endParaRPr lang="zh-CN" alt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3714744" y="2357430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be given</a:t>
            </a:r>
            <a:endParaRPr lang="zh-CN" alt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3714744" y="4286256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taken place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0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000240"/>
            <a:ext cx="9144000" cy="221457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000" dirty="0">
                <a:solidFill>
                  <a:schemeClr val="bg1"/>
                </a:solidFill>
              </a:rPr>
              <a:t>B</a:t>
            </a:r>
            <a:r>
              <a:rPr lang="en-US" altLang="zh-CN" sz="6000" dirty="0" smtClean="0">
                <a:solidFill>
                  <a:schemeClr val="bg1"/>
                </a:solidFill>
              </a:rPr>
              <a:t>. Passive Infinitive</a:t>
            </a:r>
            <a:endParaRPr lang="zh-CN" altLang="en-US" sz="6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2867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4400" dirty="0" smtClean="0"/>
              <a:t>When we use passive infinitive?</a:t>
            </a:r>
            <a:endParaRPr lang="zh-CN" alt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928670"/>
            <a:ext cx="85725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当不定式的逻辑主语是不定式所表示的动作的承受者时，不定式一般要用被动形式</a:t>
            </a:r>
            <a:endParaRPr lang="zh-CN" alt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2000240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She asked to be sent to work in Xinjiang.</a:t>
            </a:r>
            <a:endParaRPr lang="zh-CN" altLang="en-US" sz="3200" dirty="0"/>
          </a:p>
        </p:txBody>
      </p:sp>
      <p:sp>
        <p:nvSpPr>
          <p:cNvPr id="8" name="矩形 7"/>
          <p:cNvSpPr/>
          <p:nvPr/>
        </p:nvSpPr>
        <p:spPr>
          <a:xfrm>
            <a:off x="357158" y="2071678"/>
            <a:ext cx="714380" cy="5000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9"/>
          <p:cNvCxnSpPr/>
          <p:nvPr/>
        </p:nvCxnSpPr>
        <p:spPr>
          <a:xfrm>
            <a:off x="3071802" y="2500306"/>
            <a:ext cx="785818" cy="1588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5720" y="3058539"/>
            <a:ext cx="8286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不定式有完成式的被动式</a:t>
            </a:r>
            <a:endParaRPr lang="zh-CN" alt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357158" y="3714752"/>
            <a:ext cx="84296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He thought it an honor to have been invited to the party.</a:t>
            </a:r>
            <a:endParaRPr lang="zh-CN" alt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357158" y="5000636"/>
            <a:ext cx="76438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He had been invited to the party so he thought it is an honor to him.</a:t>
            </a:r>
          </a:p>
          <a:p>
            <a:r>
              <a:rPr lang="zh-CN" altLang="en-US" sz="2800" dirty="0" smtClean="0"/>
              <a:t>动作已完成</a:t>
            </a:r>
            <a:endParaRPr lang="zh-CN" altLang="en-US" sz="2800" dirty="0"/>
          </a:p>
        </p:txBody>
      </p:sp>
      <p:sp>
        <p:nvSpPr>
          <p:cNvPr id="18" name="下箭头 17"/>
          <p:cNvSpPr/>
          <p:nvPr/>
        </p:nvSpPr>
        <p:spPr>
          <a:xfrm>
            <a:off x="3929058" y="4500570"/>
            <a:ext cx="500066" cy="400053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 animBg="1"/>
      <p:bldP spid="14" grpId="0"/>
      <p:bldP spid="15" grpId="0"/>
      <p:bldP spid="17" grpId="0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000240"/>
            <a:ext cx="9144000" cy="221457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600" dirty="0" smtClean="0"/>
              <a:t>Exercise</a:t>
            </a:r>
            <a:endParaRPr lang="zh-CN" alt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364</Words>
  <Application>Microsoft Office PowerPoint</Application>
  <PresentationFormat>全屏显示(4:3)</PresentationFormat>
  <Paragraphs>59</Paragraphs>
  <Slides>10</Slides>
  <Notes>1</Notes>
  <HiddenSlides>0</HiddenSlides>
  <MMClips>1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邓芷盈</dc:creator>
  <cp:lastModifiedBy>邓芷盈</cp:lastModifiedBy>
  <cp:revision>41</cp:revision>
  <dcterms:created xsi:type="dcterms:W3CDTF">2016-02-18T03:22:47Z</dcterms:created>
  <dcterms:modified xsi:type="dcterms:W3CDTF">2016-02-25T09:12:54Z</dcterms:modified>
</cp:coreProperties>
</file>