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54934"/>
    <a:srgbClr val="0066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4551649-06D6-497A-AEFD-700A48175DFF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2108B2-AB57-4787-934F-0465C9C36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986129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108B2-AB57-4787-934F-0465C9C3684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108B2-AB57-4787-934F-0465C9C3684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108B2-AB57-4787-934F-0465C9C3684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108B2-AB57-4787-934F-0465C9C3684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108B2-AB57-4787-934F-0465C9C3684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E43A-C0D3-4075-8835-0B125DE6670A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E840-96B9-4253-B50E-05F85B93DB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97802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EA74-2B13-4390-AA1F-D86F5B848C39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53AF-8DE0-4356-A83C-1D028B6CF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35046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7E1B-F450-41B0-8679-D27A1766F7CD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85EF-7856-4ABC-B81C-B02262A058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6199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2174-BEEE-4D11-BA3B-D8F7B33B8DC4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2234-D988-4EAC-B016-E5912CED7F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07956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9551-D189-4C66-A6BF-24C64A8E0FA1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3166-8B13-4505-A0FE-39BDC4EDDA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9309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219A-CD49-4ECF-AA65-638F67CC48D3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B96A-94D7-4263-A0AC-C452B3BD52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58892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982D-40F1-4A95-AEC2-59F4900CAEF4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FDA7-15B9-466A-8E4D-95DF2BC44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3437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59E6-7471-494F-8DA0-48A24E9B7D1E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3702-F6F4-4EAF-A828-4A7751318B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7754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A2DD-14CE-45B8-8B9E-3EB178EED164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8B90-5C9F-407E-952D-08E8C09273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56256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F093-E19E-4EDC-9D3B-4F00A37A8BDE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1E71-72AA-481C-B0F5-74118C987B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152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B3FF-D4CD-476F-877B-950513889D61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B85D-B43E-412C-B6E9-36D1800421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1766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EBCD89E-8FF1-4949-A52D-D1346F9921D2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E7B425-6161-443B-8614-1B49A8F8B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 rot="20797658">
            <a:off x="2138183" y="2387357"/>
            <a:ext cx="478881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Let’s solve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new words!!! </a:t>
            </a:r>
            <a:endParaRPr lang="en-GB" altLang="en-US" sz="5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4214810" y="5000636"/>
            <a:ext cx="43204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 smtClean="0">
                <a:solidFill>
                  <a:schemeClr val="bg1"/>
                </a:solidFill>
              </a:rPr>
              <a:t>河源市连平县隆街第二中学      叶美心</a:t>
            </a:r>
            <a:endParaRPr lang="en-US" altLang="zh-CN" sz="18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 smtClean="0">
                <a:solidFill>
                  <a:schemeClr val="bg1"/>
                </a:solidFill>
              </a:rPr>
              <a:t>华南师范大学外国语言文化学院   冯菲菲 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642918"/>
            <a:ext cx="7391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	</a:t>
            </a:r>
            <a:r>
              <a:rPr lang="en-US" altLang="zh-CN" sz="3600" dirty="0" smtClean="0">
                <a:solidFill>
                  <a:schemeClr val="bg1"/>
                </a:solidFill>
                <a:latin typeface="Arial" pitchFamily="34" charset="0"/>
              </a:rPr>
              <a:t>BOOK 3  Unit4 :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</a:rPr>
              <a:t>Astronomy: the science of the stars</a:t>
            </a:r>
            <a:endParaRPr lang="zh-CN" altLang="en-US" sz="36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3000372"/>
            <a:ext cx="48910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 smtClean="0">
                <a:solidFill>
                  <a:schemeClr val="bg1"/>
                </a:solidFill>
                <a:latin typeface="Arial" pitchFamily="34" charset="0"/>
              </a:rPr>
              <a:t>Class over!!!</a:t>
            </a:r>
            <a:endParaRPr lang="zh-CN" altLang="en-US" sz="66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500174"/>
            <a:ext cx="4785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</a:rPr>
              <a:t>Part  1: New words </a:t>
            </a:r>
            <a:r>
              <a:rPr lang="en-US" altLang="zh-CN" sz="2000" dirty="0" err="1" smtClean="0">
                <a:solidFill>
                  <a:srgbClr val="FFFF00"/>
                </a:solidFill>
              </a:rPr>
              <a:t>encyclopaedia</a:t>
            </a:r>
            <a:r>
              <a:rPr lang="en-US" altLang="zh-CN" sz="2000" dirty="0" smtClean="0">
                <a:solidFill>
                  <a:srgbClr val="FFFF00"/>
                </a:solidFill>
              </a:rPr>
              <a:t> </a:t>
            </a:r>
            <a:r>
              <a:rPr lang="zh-CN" altLang="en-US" sz="2000" dirty="0" smtClean="0">
                <a:solidFill>
                  <a:srgbClr val="FFFF00"/>
                </a:solidFill>
              </a:rPr>
              <a:t>单词百科</a:t>
            </a:r>
            <a:endParaRPr lang="zh-CN" altLang="en-US" sz="2000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user\appdata\roaming\360se6\User Data\temp\t013f9d9b81cfc79d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1" y="2143116"/>
            <a:ext cx="4586318" cy="2571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572132" y="2928934"/>
            <a:ext cx="28648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</a:rPr>
              <a:t>Big Bang</a:t>
            </a:r>
          </a:p>
          <a:p>
            <a:r>
              <a:rPr lang="zh-CN" altLang="en-US" sz="4000" dirty="0" smtClean="0">
                <a:solidFill>
                  <a:schemeClr val="bg1"/>
                </a:solidFill>
              </a:rPr>
              <a:t>宇宙大爆炸</a:t>
            </a:r>
            <a:r>
              <a:rPr lang="en-US" altLang="zh-CN" sz="4000" dirty="0" smtClean="0">
                <a:solidFill>
                  <a:schemeClr val="bg1"/>
                </a:solidFill>
              </a:rPr>
              <a:t> 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4929198"/>
            <a:ext cx="8296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What is Big Bang?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Well, some scientists suggest  that </a:t>
            </a:r>
            <a:r>
              <a:rPr lang="en-US" altLang="zh-CN" sz="2400" dirty="0" smtClean="0">
                <a:solidFill>
                  <a:srgbClr val="FFFF00"/>
                </a:solidFill>
              </a:rPr>
              <a:t>Big Bang </a:t>
            </a:r>
            <a:r>
              <a:rPr lang="en-US" altLang="zh-CN" sz="2400" dirty="0" smtClean="0">
                <a:solidFill>
                  <a:schemeClr val="bg1"/>
                </a:solidFill>
              </a:rPr>
              <a:t>created the universe.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 It’s a huge explosion.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500174"/>
            <a:ext cx="4785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</a:rPr>
              <a:t>Part  1: New words </a:t>
            </a:r>
            <a:r>
              <a:rPr lang="en-US" altLang="zh-CN" sz="2000" dirty="0" err="1" smtClean="0">
                <a:solidFill>
                  <a:srgbClr val="FFFF00"/>
                </a:solidFill>
              </a:rPr>
              <a:t>encyclopaedia</a:t>
            </a:r>
            <a:r>
              <a:rPr lang="en-US" altLang="zh-CN" sz="2000" dirty="0" smtClean="0">
                <a:solidFill>
                  <a:srgbClr val="FFFF00"/>
                </a:solidFill>
              </a:rPr>
              <a:t> </a:t>
            </a:r>
            <a:r>
              <a:rPr lang="zh-CN" altLang="en-US" sz="2000" dirty="0" smtClean="0">
                <a:solidFill>
                  <a:srgbClr val="FFFF00"/>
                </a:solidFill>
              </a:rPr>
              <a:t>单词百科</a:t>
            </a:r>
            <a:endParaRPr lang="zh-CN" altLang="en-US" sz="2000" dirty="0">
              <a:solidFill>
                <a:srgbClr val="FFFF00"/>
              </a:solidFill>
            </a:endParaRPr>
          </a:p>
        </p:txBody>
      </p:sp>
      <p:pic>
        <p:nvPicPr>
          <p:cNvPr id="22530" name="Picture 2" descr="c:\users\user\appdata\roaming\360se6\User Data\temp\t014fcc8f4b0e3720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470" y="2071678"/>
            <a:ext cx="4599910" cy="285752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500694" y="2428868"/>
            <a:ext cx="30652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  <a:latin typeface="Arial" pitchFamily="34" charset="0"/>
              </a:rPr>
              <a:t>solar system</a:t>
            </a:r>
          </a:p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Arial" pitchFamily="34" charset="0"/>
              </a:rPr>
              <a:t> 太阳系</a:t>
            </a:r>
            <a:r>
              <a:rPr lang="en-US" altLang="zh-CN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zh-CN" altLang="en-US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143512"/>
            <a:ext cx="66036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Around 5 billion years ago, </a:t>
            </a:r>
            <a:r>
              <a:rPr lang="en-US" altLang="zh-CN" sz="2400" dirty="0" smtClean="0">
                <a:solidFill>
                  <a:srgbClr val="FFFF00"/>
                </a:solidFill>
              </a:rPr>
              <a:t>solar system </a:t>
            </a:r>
            <a:r>
              <a:rPr lang="en-US" altLang="zh-CN" sz="2400" dirty="0" smtClean="0">
                <a:solidFill>
                  <a:schemeClr val="bg1"/>
                </a:solidFill>
              </a:rPr>
              <a:t>came along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 and our home, earth is now 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part of it ,spinning tirelessly.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500174"/>
            <a:ext cx="4785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</a:rPr>
              <a:t>Part  1: New words </a:t>
            </a:r>
            <a:r>
              <a:rPr lang="en-US" altLang="zh-CN" sz="2000" dirty="0" err="1" smtClean="0">
                <a:solidFill>
                  <a:srgbClr val="FFFF00"/>
                </a:solidFill>
              </a:rPr>
              <a:t>encyclopaedia</a:t>
            </a:r>
            <a:r>
              <a:rPr lang="en-US" altLang="zh-CN" sz="2000" dirty="0" smtClean="0">
                <a:solidFill>
                  <a:srgbClr val="FFFF00"/>
                </a:solidFill>
              </a:rPr>
              <a:t> </a:t>
            </a:r>
            <a:r>
              <a:rPr lang="zh-CN" altLang="en-US" sz="2000" dirty="0" smtClean="0">
                <a:solidFill>
                  <a:srgbClr val="FFFF00"/>
                </a:solidFill>
              </a:rPr>
              <a:t>单词百科</a:t>
            </a:r>
            <a:endParaRPr lang="zh-CN" altLang="en-US" sz="2000" dirty="0">
              <a:solidFill>
                <a:srgbClr val="FFFF00"/>
              </a:solidFill>
            </a:endParaRPr>
          </a:p>
        </p:txBody>
      </p:sp>
      <p:pic>
        <p:nvPicPr>
          <p:cNvPr id="23554" name="Picture 2" descr="c:\users\user\appdata\roaming\360se6\User Data\temp\200857183020695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357430"/>
            <a:ext cx="2714644" cy="25869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143372" y="3071810"/>
            <a:ext cx="3571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Arial" pitchFamily="34" charset="0"/>
              </a:rPr>
              <a:t>Globe</a:t>
            </a:r>
          </a:p>
          <a:p>
            <a:r>
              <a:rPr lang="zh-CN" altLang="en-US" sz="4000" dirty="0" smtClean="0">
                <a:solidFill>
                  <a:schemeClr val="bg1"/>
                </a:solidFill>
                <a:latin typeface="Arial" pitchFamily="34" charset="0"/>
              </a:rPr>
              <a:t>球体，地球</a:t>
            </a:r>
            <a:endParaRPr lang="en-US" altLang="zh-CN" sz="40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zh-CN" altLang="en-US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5357826"/>
            <a:ext cx="6570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Look at this </a:t>
            </a:r>
            <a:r>
              <a:rPr lang="en-US" altLang="zh-CN" sz="2400" dirty="0" smtClean="0">
                <a:solidFill>
                  <a:srgbClr val="FFFF00"/>
                </a:solidFill>
              </a:rPr>
              <a:t>globe</a:t>
            </a:r>
            <a:r>
              <a:rPr lang="en-US" altLang="zh-CN" sz="2400" dirty="0" smtClean="0">
                <a:solidFill>
                  <a:schemeClr val="bg1"/>
                </a:solidFill>
              </a:rPr>
              <a:t>, it’s our home, earth.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Now, do you know more about these new words?   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500174"/>
            <a:ext cx="5946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</a:rPr>
              <a:t>Part  2 : Tips of reciting the new words </a:t>
            </a:r>
            <a:r>
              <a:rPr lang="zh-CN" altLang="en-US" sz="2000" dirty="0" smtClean="0">
                <a:solidFill>
                  <a:srgbClr val="FFFF00"/>
                </a:solidFill>
              </a:rPr>
              <a:t>背单词小技巧</a:t>
            </a:r>
            <a:r>
              <a:rPr lang="en-US" altLang="zh-CN" sz="2000" dirty="0" smtClean="0">
                <a:solidFill>
                  <a:srgbClr val="FFFF00"/>
                </a:solidFill>
              </a:rPr>
              <a:t>   </a:t>
            </a:r>
            <a:endParaRPr lang="zh-CN" altLang="en-US" sz="2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2143116"/>
            <a:ext cx="377039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astronomy n. </a:t>
            </a:r>
            <a:r>
              <a:rPr lang="zh-CN" altLang="en-US" sz="2800" dirty="0" smtClean="0">
                <a:solidFill>
                  <a:schemeClr val="bg1"/>
                </a:solidFill>
              </a:rPr>
              <a:t>天文学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astronomer n. </a:t>
            </a:r>
            <a:r>
              <a:rPr lang="zh-CN" altLang="en-US" sz="2800" dirty="0" smtClean="0">
                <a:solidFill>
                  <a:schemeClr val="bg1"/>
                </a:solidFill>
              </a:rPr>
              <a:t>天文学家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57224" y="307181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biology n. </a:t>
            </a:r>
            <a:r>
              <a:rPr lang="zh-CN" altLang="en-US" sz="2800" dirty="0" smtClean="0">
                <a:solidFill>
                  <a:schemeClr val="bg1"/>
                </a:solidFill>
              </a:rPr>
              <a:t>生物学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biologist n. </a:t>
            </a:r>
            <a:r>
              <a:rPr lang="zh-CN" altLang="en-US" sz="2800" dirty="0" smtClean="0">
                <a:solidFill>
                  <a:schemeClr val="bg1"/>
                </a:solidFill>
              </a:rPr>
              <a:t>生物学家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rot="5400000">
            <a:off x="3071802" y="4572008"/>
            <a:ext cx="114300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5786" y="5643578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chemistry &amp; chemist</a:t>
            </a:r>
          </a:p>
          <a:p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</a:rPr>
              <a:t>化学（家）</a:t>
            </a:r>
            <a:endParaRPr lang="zh-CN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43240" y="5429264"/>
            <a:ext cx="2723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geography&amp; geographer</a:t>
            </a:r>
          </a:p>
          <a:p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</a:rPr>
              <a:t>地理学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(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</a:rPr>
              <a:t>家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)</a:t>
            </a:r>
            <a:endParaRPr lang="zh-CN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3929058" y="4000504"/>
            <a:ext cx="1785950" cy="42862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86446" y="557214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science &amp; scientist</a:t>
            </a:r>
          </a:p>
          <a:p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</a:rPr>
              <a:t>科学（家）</a:t>
            </a:r>
            <a:endParaRPr lang="zh-CN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4143380"/>
            <a:ext cx="2544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-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</a:rPr>
              <a:t>ian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 musician  historian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Physician vegetarian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zh-CN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 rot="10800000" flipV="1">
            <a:off x="1928794" y="4071942"/>
            <a:ext cx="1357322" cy="42862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71538" y="4572008"/>
            <a:ext cx="2270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-or/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</a:rPr>
              <a:t>ess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visitor  actor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</a:rPr>
              <a:t>waitor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</a:rPr>
              <a:t>actress waitress </a:t>
            </a:r>
            <a:endParaRPr lang="zh-CN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9256" y="2428868"/>
            <a:ext cx="1992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</a:rPr>
              <a:t>Suffix  </a:t>
            </a:r>
            <a:r>
              <a:rPr lang="zh-CN" altLang="en-US" sz="2800" dirty="0" smtClean="0">
                <a:solidFill>
                  <a:schemeClr val="bg1"/>
                </a:solidFill>
                <a:latin typeface="Arial" pitchFamily="34" charset="0"/>
              </a:rPr>
              <a:t>后缀</a:t>
            </a:r>
            <a:endParaRPr lang="zh-CN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500174"/>
            <a:ext cx="3988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</a:rPr>
              <a:t>Part  3 : brain storming   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translation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214554"/>
            <a:ext cx="585128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/>
                </a:solidFill>
              </a:rPr>
              <a:t>be </a:t>
            </a:r>
            <a:r>
              <a:rPr lang="en-US" altLang="zh-CN" sz="2800" dirty="0" smtClean="0">
                <a:solidFill>
                  <a:srgbClr val="FFFF00"/>
                </a:solidFill>
              </a:rPr>
              <a:t>harmful</a:t>
            </a:r>
            <a:r>
              <a:rPr lang="en-US" altLang="zh-CN" sz="2800" dirty="0" smtClean="0">
                <a:solidFill>
                  <a:schemeClr val="bg1"/>
                </a:solidFill>
              </a:rPr>
              <a:t>(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adj</a:t>
            </a:r>
            <a:r>
              <a:rPr lang="en-US" altLang="zh-CN" sz="2800" dirty="0" smtClean="0">
                <a:solidFill>
                  <a:schemeClr val="bg1"/>
                </a:solidFill>
              </a:rPr>
              <a:t>) to  </a:t>
            </a:r>
            <a:r>
              <a:rPr lang="zh-CN" altLang="en-US" sz="2800" dirty="0" smtClean="0">
                <a:solidFill>
                  <a:schemeClr val="bg1"/>
                </a:solidFill>
              </a:rPr>
              <a:t>对</a:t>
            </a:r>
            <a:r>
              <a:rPr lang="en-US" altLang="zh-CN" sz="2800" dirty="0" smtClean="0">
                <a:solidFill>
                  <a:schemeClr val="bg1"/>
                </a:solidFill>
              </a:rPr>
              <a:t>…</a:t>
            </a:r>
            <a:r>
              <a:rPr lang="zh-CN" altLang="en-US" sz="2800" dirty="0" smtClean="0">
                <a:solidFill>
                  <a:schemeClr val="bg1"/>
                </a:solidFill>
              </a:rPr>
              <a:t>有害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/>
                </a:solidFill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</a:rPr>
              <a:t>exist</a:t>
            </a:r>
            <a:r>
              <a:rPr lang="en-US" altLang="zh-CN" sz="2800" dirty="0" smtClean="0">
                <a:solidFill>
                  <a:schemeClr val="bg1"/>
                </a:solidFill>
              </a:rPr>
              <a:t>   vi.  </a:t>
            </a:r>
            <a:r>
              <a:rPr lang="zh-CN" altLang="en-US" sz="2800" dirty="0" smtClean="0">
                <a:solidFill>
                  <a:schemeClr val="bg1"/>
                </a:solidFill>
              </a:rPr>
              <a:t>存在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/>
                </a:solidFill>
              </a:rPr>
              <a:t>  </a:t>
            </a:r>
            <a:r>
              <a:rPr lang="en-US" altLang="zh-CN" sz="2800" dirty="0" smtClean="0">
                <a:solidFill>
                  <a:srgbClr val="FFFF00"/>
                </a:solidFill>
              </a:rPr>
              <a:t>unlike</a:t>
            </a:r>
            <a:r>
              <a:rPr lang="en-US" altLang="zh-CN" sz="2800" dirty="0" smtClean="0">
                <a:solidFill>
                  <a:schemeClr val="bg1"/>
                </a:solidFill>
              </a:rPr>
              <a:t>  prep. </a:t>
            </a:r>
            <a:r>
              <a:rPr lang="zh-CN" altLang="en-US" sz="2800" dirty="0" smtClean="0">
                <a:solidFill>
                  <a:schemeClr val="bg1"/>
                </a:solidFill>
              </a:rPr>
              <a:t>不像，与</a:t>
            </a:r>
            <a:r>
              <a:rPr lang="en-US" altLang="zh-CN" sz="2800" dirty="0" smtClean="0">
                <a:solidFill>
                  <a:schemeClr val="bg1"/>
                </a:solidFill>
              </a:rPr>
              <a:t>…</a:t>
            </a:r>
            <a:r>
              <a:rPr lang="zh-CN" altLang="en-US" sz="2800" dirty="0" smtClean="0">
                <a:solidFill>
                  <a:schemeClr val="bg1"/>
                </a:solidFill>
              </a:rPr>
              <a:t>不同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/>
                </a:solidFill>
              </a:rPr>
              <a:t>   be </a:t>
            </a:r>
            <a:r>
              <a:rPr lang="en-US" altLang="zh-CN" sz="2800" dirty="0" smtClean="0">
                <a:solidFill>
                  <a:srgbClr val="FFFF00"/>
                </a:solidFill>
              </a:rPr>
              <a:t>fundamental</a:t>
            </a:r>
            <a:r>
              <a:rPr lang="en-US" altLang="zh-CN" sz="2800" dirty="0" smtClean="0">
                <a:solidFill>
                  <a:schemeClr val="bg1"/>
                </a:solidFill>
              </a:rPr>
              <a:t>(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adj</a:t>
            </a:r>
            <a:r>
              <a:rPr lang="en-US" altLang="zh-CN" sz="2800" dirty="0" smtClean="0">
                <a:solidFill>
                  <a:schemeClr val="bg1"/>
                </a:solidFill>
              </a:rPr>
              <a:t>) to </a:t>
            </a:r>
            <a:r>
              <a:rPr lang="zh-CN" altLang="en-US" sz="2800" dirty="0" smtClean="0">
                <a:solidFill>
                  <a:schemeClr val="bg1"/>
                </a:solidFill>
              </a:rPr>
              <a:t>是</a:t>
            </a:r>
            <a:r>
              <a:rPr lang="en-US" altLang="zh-CN" sz="2800" dirty="0" smtClean="0">
                <a:solidFill>
                  <a:schemeClr val="bg1"/>
                </a:solidFill>
              </a:rPr>
              <a:t>…</a:t>
            </a:r>
            <a:r>
              <a:rPr lang="zh-CN" altLang="en-US" sz="2800" dirty="0" smtClean="0">
                <a:solidFill>
                  <a:schemeClr val="bg1"/>
                </a:solidFill>
              </a:rPr>
              <a:t>的基础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</a:rPr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/>
                </a:solidFill>
              </a:rPr>
              <a:t>   </a:t>
            </a:r>
            <a:r>
              <a:rPr lang="en-US" altLang="zh-CN" sz="2800" dirty="0" smtClean="0">
                <a:solidFill>
                  <a:srgbClr val="FFFF00"/>
                </a:solidFill>
              </a:rPr>
              <a:t>prevent</a:t>
            </a:r>
            <a:r>
              <a:rPr lang="en-US" altLang="zh-CN" sz="2800" dirty="0" smtClean="0">
                <a:solidFill>
                  <a:schemeClr val="bg1"/>
                </a:solidFill>
              </a:rPr>
              <a:t>…from…  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vt</a:t>
            </a:r>
            <a:r>
              <a:rPr lang="en-US" altLang="zh-CN" sz="2800" dirty="0" smtClean="0">
                <a:solidFill>
                  <a:schemeClr val="bg1"/>
                </a:solidFill>
              </a:rPr>
              <a:t>. </a:t>
            </a:r>
            <a:r>
              <a:rPr lang="zh-CN" altLang="en-US" sz="2800" dirty="0" smtClean="0">
                <a:solidFill>
                  <a:schemeClr val="bg1"/>
                </a:solidFill>
              </a:rPr>
              <a:t>阻止</a:t>
            </a:r>
            <a:r>
              <a:rPr lang="en-US" altLang="zh-CN" sz="2800" dirty="0" smtClean="0">
                <a:solidFill>
                  <a:schemeClr val="bg1"/>
                </a:solidFill>
              </a:rPr>
              <a:t>…</a:t>
            </a:r>
            <a:r>
              <a:rPr lang="zh-CN" altLang="en-US" sz="2800" dirty="0" smtClean="0">
                <a:solidFill>
                  <a:schemeClr val="bg1"/>
                </a:solidFill>
              </a:rPr>
              <a:t>做</a:t>
            </a:r>
            <a:r>
              <a:rPr lang="en-US" altLang="zh-CN" sz="2800" dirty="0" smtClean="0">
                <a:solidFill>
                  <a:schemeClr val="bg1"/>
                </a:solidFill>
              </a:rPr>
              <a:t>…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1500174"/>
            <a:ext cx="3988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</a:rPr>
              <a:t>Part  3 : brain storming   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translation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2143116"/>
            <a:ext cx="39164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rial" pitchFamily="34" charset="0"/>
              </a:rPr>
              <a:t>1.</a:t>
            </a:r>
            <a:r>
              <a:rPr lang="zh-CN" altLang="en-US" sz="2400" dirty="0" smtClean="0">
                <a:solidFill>
                  <a:schemeClr val="bg1"/>
                </a:solidFill>
                <a:latin typeface="Arial" pitchFamily="34" charset="0"/>
              </a:rPr>
              <a:t>吃太多零食对健康有害。</a:t>
            </a:r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Arial" pitchFamily="34" charset="0"/>
              </a:rPr>
              <a:t>2.</a:t>
            </a:r>
            <a:r>
              <a:rPr lang="zh-CN" altLang="en-US" sz="2400" dirty="0" smtClean="0">
                <a:solidFill>
                  <a:schemeClr val="bg1"/>
                </a:solidFill>
                <a:latin typeface="Arial" pitchFamily="34" charset="0"/>
              </a:rPr>
              <a:t>地球上有生命吗</a:t>
            </a:r>
            <a:r>
              <a:rPr lang="en-US" altLang="zh-CN" sz="2400" dirty="0" smtClean="0">
                <a:solidFill>
                  <a:schemeClr val="bg1"/>
                </a:solidFill>
                <a:latin typeface="Arial" pitchFamily="34" charset="0"/>
              </a:rPr>
              <a:t>?</a:t>
            </a:r>
          </a:p>
          <a:p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Arial" pitchFamily="34" charset="0"/>
              </a:rPr>
              <a:t>3.</a:t>
            </a:r>
            <a:r>
              <a:rPr lang="zh-CN" altLang="en-US" sz="2400" dirty="0" smtClean="0">
                <a:solidFill>
                  <a:schemeClr val="bg1"/>
                </a:solidFill>
                <a:latin typeface="Arial" pitchFamily="34" charset="0"/>
              </a:rPr>
              <a:t>不像水，果汁很甜。</a:t>
            </a:r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342900" indent="-342900">
              <a:buAutoNum type="arabicPeriod" startAt="4"/>
            </a:pPr>
            <a:r>
              <a:rPr lang="zh-CN" altLang="en-US" sz="2400" dirty="0" smtClean="0">
                <a:solidFill>
                  <a:schemeClr val="bg1"/>
                </a:solidFill>
                <a:latin typeface="Arial" pitchFamily="34" charset="0"/>
              </a:rPr>
              <a:t>勤奋工作是成功的基础。</a:t>
            </a:r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342900" indent="-342900">
              <a:buAutoNum type="arabicPeriod" startAt="4"/>
            </a:pPr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342900" indent="-342900">
              <a:buAutoNum type="arabicPeriod" startAt="4"/>
            </a:pPr>
            <a:r>
              <a:rPr lang="zh-CN" altLang="en-US" sz="2400" dirty="0" smtClean="0">
                <a:solidFill>
                  <a:schemeClr val="bg1"/>
                </a:solidFill>
                <a:latin typeface="Arial" pitchFamily="34" charset="0"/>
              </a:rPr>
              <a:t>什么都不能阻止他上学。</a:t>
            </a:r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zh-CN" alt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2500306"/>
            <a:ext cx="5503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Eating too much junk food is 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harmful 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to health</a:t>
            </a:r>
            <a:r>
              <a:rPr lang="en-US" altLang="zh-CN" sz="2000" dirty="0" smtClean="0">
                <a:solidFill>
                  <a:schemeClr val="bg1"/>
                </a:solidFill>
              </a:rPr>
              <a:t>. 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3214686"/>
            <a:ext cx="29338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Dose life 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exist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 on earth?</a:t>
            </a:r>
          </a:p>
          <a:p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3929066"/>
            <a:ext cx="3334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Unlike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 water, juice is sweet</a:t>
            </a:r>
            <a:r>
              <a:rPr lang="en-US" altLang="zh-CN" sz="24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4714884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Hard work is 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fundamental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 to success.</a:t>
            </a:r>
            <a:endParaRPr lang="zh-CN" altLang="en-US" sz="2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3240" y="5643578"/>
            <a:ext cx="5610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Nothing could 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prevent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</a:rPr>
              <a:t> him from going to school.</a:t>
            </a:r>
            <a:endParaRPr lang="zh-CN" altLang="en-US" sz="20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00232" y="2143116"/>
            <a:ext cx="55007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chemeClr val="bg1"/>
                </a:solidFill>
                <a:latin typeface="Arial" pitchFamily="34" charset="0"/>
              </a:rPr>
              <a:t>Big Bang    exist      unlike   fundamental       harmful </a:t>
            </a:r>
          </a:p>
          <a:p>
            <a:pPr algn="ctr" eaLnBrk="1" hangingPunct="1">
              <a:defRPr/>
            </a:pPr>
            <a:r>
              <a:rPr lang="en-GB" sz="3200" dirty="0" smtClean="0">
                <a:solidFill>
                  <a:schemeClr val="bg1"/>
                </a:solidFill>
                <a:latin typeface="Arial" pitchFamily="34" charset="0"/>
              </a:rPr>
              <a:t>prevent     astronomy  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</a:rPr>
              <a:t>astronomer</a:t>
            </a: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</a:rPr>
              <a:t>biology biologist    globe </a:t>
            </a: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</a:rPr>
              <a:t>Solar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785786" y="1071546"/>
            <a:ext cx="57150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4348" y="642918"/>
            <a:ext cx="591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</a:rPr>
              <a:t>Book 3 Unit 4: Astronomy: the science of the stars </a:t>
            </a:r>
            <a:endParaRPr lang="zh-CN" alt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571744"/>
            <a:ext cx="7340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Arial" pitchFamily="34" charset="0"/>
              </a:rPr>
              <a:t>Practice:   use these new words to </a:t>
            </a:r>
          </a:p>
          <a:p>
            <a:r>
              <a:rPr lang="en-US" altLang="zh-CN" sz="3600" dirty="0" smtClean="0">
                <a:solidFill>
                  <a:schemeClr val="bg1"/>
                </a:solidFill>
                <a:latin typeface="Arial" pitchFamily="34" charset="0"/>
              </a:rPr>
              <a:t>make new sentences.</a:t>
            </a:r>
            <a:endParaRPr lang="zh-CN" altLang="en-US" sz="36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470</Words>
  <Application>Microsoft Office PowerPoint</Application>
  <PresentationFormat>全屏显示(4:3)</PresentationFormat>
  <Paragraphs>87</Paragraphs>
  <Slides>10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USER</cp:lastModifiedBy>
  <cp:revision>14</cp:revision>
  <dcterms:created xsi:type="dcterms:W3CDTF">2011-05-07T15:33:03Z</dcterms:created>
  <dcterms:modified xsi:type="dcterms:W3CDTF">2016-02-24T12:37:49Z</dcterms:modified>
</cp:coreProperties>
</file>