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4" ContentType="video/unknown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2" r:id="rId7"/>
    <p:sldId id="26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4" r:id="rId16"/>
    <p:sldId id="258" r:id="rId17"/>
    <p:sldId id="260" r:id="rId18"/>
    <p:sldId id="272" r:id="rId19"/>
    <p:sldId id="273" r:id="rId20"/>
    <p:sldId id="274" r:id="rId21"/>
    <p:sldId id="26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60"/>
  </p:normalViewPr>
  <p:slideViewPr>
    <p:cSldViewPr snapToGrid="0">
      <p:cViewPr>
        <p:scale>
          <a:sx n="100" d="100"/>
          <a:sy n="100" d="100"/>
        </p:scale>
        <p:origin x="294" y="828"/>
      </p:cViewPr>
      <p:guideLst>
        <p:guide orient="horz" pos="2133"/>
        <p:guide pos="3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预览及使用此模板前先下载英文</a:t>
            </a:r>
            <a:r>
              <a:rPr lang="en-US" altLang="zh-CN" dirty="0" smtClean="0"/>
              <a:t>Segoe Script</a:t>
            </a:r>
            <a:r>
              <a:rPr lang="zh-CN" altLang="en-US" smtClean="0"/>
              <a:t>、中文新蒂小丸子小学版字体，预览效果会更加美观！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94763"/>
            <a:ext cx="12076670" cy="665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587500" y="2291715"/>
            <a:ext cx="889889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dirty="0" smtClean="0">
                <a:solidFill>
                  <a:schemeClr val="bg1"/>
                </a:solidFill>
                <a:latin typeface="Segoe Script" pitchFamily="34" charset="0"/>
              </a:rPr>
              <a:t>How life began on the earth</a:t>
            </a:r>
            <a:endParaRPr kumimoji="1" lang="en-US" altLang="zh-CN" sz="4000" dirty="0" smtClean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958" y="585663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0088315" y="600903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6900">
            <a:off x="5412284" y="1202778"/>
            <a:ext cx="1248750" cy="978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8995" y="3210560"/>
            <a:ext cx="488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Book 3  Unit 4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800" y="4259580"/>
            <a:ext cx="56540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</a:rPr>
              <a:t>华南师范大学外国语言文化学院付恒悦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六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95" y="1939290"/>
            <a:ext cx="5202555" cy="3446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53310" y="5530850"/>
            <a:ext cx="762063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6: God spoke and created the land animals and man.</a:t>
            </a:r>
            <a:endParaRPr lang="en-US" altLang="zh-CN" sz="24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七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25" y="1620520"/>
            <a:ext cx="3408045" cy="4332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9545" y="2696210"/>
            <a:ext cx="3522980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charset="0"/>
                <a:sym typeface="+mn-ea"/>
              </a:rPr>
              <a:t>Day 7: God rested and blessed this day calling it Holy.</a:t>
            </a:r>
            <a:endParaRPr lang="en-US" altLang="zh-CN" sz="28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673860" y="1926590"/>
            <a:ext cx="8819515" cy="251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solidFill>
                  <a:srgbClr val="FFC000"/>
                </a:solidFill>
                <a:latin typeface="Segoe Script" pitchFamily="34" charset="0"/>
              </a:rPr>
              <a:t>"Big Bang"</a:t>
            </a:r>
            <a:endParaRPr lang="en-US" altLang="zh-CN" sz="8000">
              <a:solidFill>
                <a:srgbClr val="FFC000"/>
              </a:solidFill>
              <a:latin typeface="Segoe Script" pitchFamily="34" charset="0"/>
            </a:endParaRPr>
          </a:p>
          <a:p>
            <a:pPr algn="ctr"/>
            <a:r>
              <a:rPr lang="zh-CN" altLang="zh-CN" sz="6600">
                <a:solidFill>
                  <a:srgbClr val="FFC000"/>
                </a:solidFill>
                <a:latin typeface="Segoe Script" pitchFamily="34" charset="0"/>
              </a:rPr>
              <a:t>宇宙大爆炸</a:t>
            </a:r>
            <a:endParaRPr lang="zh-CN" altLang="zh-CN" sz="660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3" name="宇宙大爆炸视频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06930" y="725736"/>
            <a:ext cx="7734300" cy="550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5" grpId="0"/>
      <p:bldP spid="25" grpId="1"/>
      <p:bldP spid="2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1550" y="871789"/>
            <a:ext cx="3554304" cy="58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Segoe Script" pitchFamily="34" charset="0"/>
                <a:ea typeface="新蒂小丸子小学版" panose="03000600000000000000" pitchFamily="66" charset="-122"/>
              </a:rPr>
              <a:t>Words</a:t>
            </a:r>
            <a:endParaRPr lang="en-US" sz="1600" b="1" dirty="0">
              <a:solidFill>
                <a:srgbClr val="FFFF99"/>
              </a:solidFill>
              <a:latin typeface="Segoe Script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0440" y="2203450"/>
            <a:ext cx="254000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Times New Roman" charset="0"/>
              </a:rPr>
              <a:t>shellfish </a:t>
            </a:r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Times New Roman" charset="0"/>
              </a:rPr>
              <a:t>insects</a:t>
            </a:r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Times New Roman" charset="0"/>
              </a:rPr>
              <a:t>amphibians</a:t>
            </a:r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Times New Roman" charset="0"/>
              </a:rPr>
              <a:t>reptiles</a:t>
            </a:r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Times New Roman" charset="0"/>
              </a:rPr>
              <a:t>mammals</a:t>
            </a:r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  <a:p>
            <a:endParaRPr lang="zh-CN" altLang="en-US" sz="3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5480" y="2191385"/>
            <a:ext cx="298831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两栖动物</a:t>
            </a:r>
            <a:endParaRPr lang="zh-CN" altLang="en-US" sz="3200" b="1">
              <a:solidFill>
                <a:schemeClr val="bg1"/>
              </a:solidFill>
            </a:endParaRPr>
          </a:p>
          <a:p>
            <a:r>
              <a:rPr lang="zh-CN" altLang="en-US" sz="3200" b="1">
                <a:solidFill>
                  <a:schemeClr val="bg1"/>
                </a:solidFill>
              </a:rPr>
              <a:t>哺乳动物</a:t>
            </a:r>
            <a:endParaRPr lang="zh-CN" altLang="en-US" sz="3200" b="1">
              <a:solidFill>
                <a:schemeClr val="bg1"/>
              </a:solidFill>
            </a:endParaRPr>
          </a:p>
          <a:p>
            <a:r>
              <a:rPr lang="zh-CN" altLang="en-US" sz="3200" b="1">
                <a:solidFill>
                  <a:schemeClr val="bg1"/>
                </a:solidFill>
                <a:sym typeface="+mn-ea"/>
              </a:rPr>
              <a:t>贝类动物</a:t>
            </a:r>
            <a:endParaRPr lang="zh-CN" altLang="en-US" sz="32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3200" b="1">
                <a:solidFill>
                  <a:schemeClr val="bg1"/>
                </a:solidFill>
              </a:rPr>
              <a:t>昆虫</a:t>
            </a:r>
            <a:endParaRPr lang="zh-CN" altLang="en-US" sz="3200" b="1">
              <a:solidFill>
                <a:schemeClr val="bg1"/>
              </a:solidFill>
            </a:endParaRPr>
          </a:p>
          <a:p>
            <a:r>
              <a:rPr lang="zh-CN" altLang="en-US" sz="3200" b="1">
                <a:solidFill>
                  <a:schemeClr val="bg1"/>
                </a:solidFill>
              </a:rPr>
              <a:t>爬行动物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27625" y="2566670"/>
            <a:ext cx="1887855" cy="89217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65065" y="3044190"/>
            <a:ext cx="1999615" cy="83439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593080" y="2476500"/>
            <a:ext cx="1493520" cy="105156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88865" y="4019550"/>
            <a:ext cx="2121535" cy="43815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239385" y="3025140"/>
            <a:ext cx="1801495" cy="148209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88940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94940" y="947354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99"/>
                </a:solidFill>
                <a:latin typeface="Segoe Script" pitchFamily="34" charset="0"/>
              </a:rPr>
              <a:t>Reading the book</a:t>
            </a:r>
            <a:endParaRPr lang="en-US" altLang="zh-CN" sz="2400" b="1" dirty="0">
              <a:solidFill>
                <a:srgbClr val="FFFF99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5948" y="2000249"/>
            <a:ext cx="8728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1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.However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according to a widely accepted theory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the universe began with a "Big Bang" 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threw matter in all directions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.For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several billion years after the "Big Bang", the earth was still just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 cloud of dust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.What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it was to become was uncertain until between 4.5 and 3.8 billion years ago when 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dust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settled into a solid globe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4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exploded loudly with fire and rock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5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.It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was not immediately obvious that water was to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be fundamental to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 development of 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6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This</a:t>
            </a: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produced a chain reaction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which 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made it possible for life to develop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zh-CN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62700" y="2590800"/>
            <a:ext cx="5059680" cy="30175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♦根据一种普遍为人们所接受的理论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♢一团尘埃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♦形成一个固体的球状物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♢猛烈地爆炸喷出了烈火和岩石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♦对</a:t>
            </a:r>
            <a:r>
              <a:rPr lang="en-US" altLang="zh-CN" sz="2400" dirty="0">
                <a:solidFill>
                  <a:srgbClr val="FFC000"/>
                </a:solidFill>
                <a:sym typeface="+mn-ea"/>
              </a:rPr>
              <a:t>……</a:t>
            </a:r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来说是基本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♢产生连锁反应</a:t>
            </a:r>
            <a:endParaRPr lang="zh-CN" altLang="en-US" sz="2400" dirty="0">
              <a:solidFill>
                <a:srgbClr val="FFC000"/>
              </a:solidFill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C000"/>
                </a:solidFill>
                <a:sym typeface="+mn-ea"/>
              </a:rPr>
              <a:t>♦使生命发展成为可能</a:t>
            </a:r>
            <a:endParaRPr lang="zh-CN" altLang="en-US" sz="2400" kern="1200" dirty="0">
              <a:solidFill>
                <a:srgbClr val="FFC000"/>
              </a:solidFill>
              <a:sym typeface="+mn-ea"/>
            </a:endParaRPr>
          </a:p>
          <a:p>
            <a:pPr algn="l"/>
            <a:endParaRPr lang="zh-CN" altLang="en-US" sz="2400" kern="1200" dirty="0">
              <a:solidFill>
                <a:srgbClr val="FFC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1540" y="2560320"/>
            <a:ext cx="5464810" cy="2651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♦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according to a widely accepted theory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♢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 cloud of dust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♦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settled into a solid globe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♢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exploded loudly with fire and rock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♦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be fundamental to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♢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produced a chain reaction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♦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made it possible for life to develop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89" y="889404"/>
            <a:ext cx="866752" cy="1505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08960" y="937895"/>
            <a:ext cx="2468880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FF99"/>
                </a:solidFill>
                <a:latin typeface="Segoe Script" pitchFamily="34" charset="0"/>
              </a:rPr>
              <a:t>Pre-reading</a:t>
            </a:r>
            <a:endParaRPr lang="en-US" altLang="zh-CN" sz="2400" b="1">
              <a:solidFill>
                <a:srgbClr val="FFFF99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89" y="889404"/>
            <a:ext cx="866752" cy="15054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78480" y="922655"/>
            <a:ext cx="4160520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FF99"/>
                </a:solidFill>
                <a:latin typeface="Segoe Script" pitchFamily="34" charset="0"/>
              </a:rPr>
              <a:t>Translation</a:t>
            </a:r>
            <a:endParaRPr lang="en-US" altLang="zh-CN" sz="2400" b="1">
              <a:solidFill>
                <a:srgbClr val="FFFF99"/>
              </a:solidFill>
              <a:latin typeface="Segoe Script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45715" y="2202815"/>
            <a:ext cx="7558405" cy="3020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1.绿色产品被所有用户广泛接受</a:t>
            </a:r>
            <a:r>
              <a:rPr lang="zh-CN" altLang="en-US" sz="2400">
                <a:solidFill>
                  <a:schemeClr val="bg1"/>
                </a:solidFill>
              </a:rPr>
              <a:t>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1.____________________________________________.</a:t>
            </a:r>
            <a:endParaRPr lang="en-US" altLang="zh-CN" sz="2400">
              <a:solidFill>
                <a:schemeClr val="bg1"/>
              </a:solidFill>
            </a:endParaRPr>
          </a:p>
          <a:p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2.</a:t>
            </a:r>
            <a:r>
              <a:rPr lang="zh-CN" altLang="en-US" sz="2400">
                <a:solidFill>
                  <a:schemeClr val="bg1"/>
                </a:solidFill>
              </a:rPr>
              <a:t>我们起飞了，扬起了一阵尘土。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2.____________________________________________.</a:t>
            </a:r>
            <a:endParaRPr lang="en-US" altLang="zh-CN" sz="2400">
              <a:solidFill>
                <a:schemeClr val="bg1"/>
              </a:solidFill>
            </a:endParaRPr>
          </a:p>
          <a:p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3.雨最终小下来，变成安静些的毛毛雨。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3.____________________________________________.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4640" y="2537460"/>
            <a:ext cx="632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C000"/>
                </a:solidFill>
                <a:latin typeface="Times New Roman" charset="0"/>
              </a:rPr>
              <a:t>Green products are widely accepted by all users</a:t>
            </a:r>
            <a:endParaRPr lang="zh-CN" altLang="en-US" sz="2400">
              <a:solidFill>
                <a:srgbClr val="FFC000"/>
              </a:solidFill>
              <a:latin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60675" y="3656330"/>
            <a:ext cx="541972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C000"/>
                </a:solidFill>
                <a:latin typeface="Times New Roman" charset="0"/>
              </a:rPr>
              <a:t>We took off in a cloud of dust</a:t>
            </a:r>
            <a:endParaRPr lang="zh-CN" altLang="en-US" sz="2400">
              <a:solidFill>
                <a:srgbClr val="FFC000"/>
              </a:solidFill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75280" y="4738370"/>
            <a:ext cx="618236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C000"/>
                </a:solidFill>
                <a:latin typeface="Times New Roman" charset="0"/>
              </a:rPr>
              <a:t>T</a:t>
            </a:r>
            <a:r>
              <a:rPr lang="zh-CN" altLang="en-US" sz="2400">
                <a:solidFill>
                  <a:srgbClr val="FFC000"/>
                </a:solidFill>
                <a:latin typeface="Times New Roman" charset="0"/>
              </a:rPr>
              <a:t>he rain finally settled into a quieter drizzle</a:t>
            </a:r>
            <a:endParaRPr lang="zh-CN" altLang="en-US" sz="2400">
              <a:solidFill>
                <a:srgbClr val="FFC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89" y="889404"/>
            <a:ext cx="866752" cy="15054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78480" y="922655"/>
            <a:ext cx="4160520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FF99"/>
                </a:solidFill>
                <a:latin typeface="Segoe Script" pitchFamily="34" charset="0"/>
              </a:rPr>
              <a:t>Translation</a:t>
            </a:r>
            <a:endParaRPr lang="en-US" altLang="zh-CN" sz="2400" b="1">
              <a:solidFill>
                <a:srgbClr val="FFFF99"/>
              </a:solidFill>
              <a:latin typeface="Segoe Script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4195" y="2585085"/>
            <a:ext cx="9615805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4.我相信真理与正义是维护社会秩序的基石。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4.___________________________________________________________.</a:t>
            </a:r>
            <a:endParaRPr lang="en-US" altLang="zh-CN" sz="2400">
              <a:solidFill>
                <a:schemeClr val="bg1"/>
              </a:solidFill>
            </a:endParaRPr>
          </a:p>
          <a:p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5.那些食物使得他得以活下来</a:t>
            </a:r>
            <a:r>
              <a:rPr lang="zh-CN" altLang="en-US" sz="2400">
                <a:solidFill>
                  <a:schemeClr val="bg1"/>
                </a:solidFill>
              </a:rPr>
              <a:t>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5._____________________________________.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3110" y="2909570"/>
            <a:ext cx="945832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C000"/>
                </a:solidFill>
                <a:latin typeface="Times New Roman" charset="0"/>
              </a:rPr>
              <a:t>I believe that truth and justice are fundamental to an enduring social order</a:t>
            </a:r>
            <a:endParaRPr lang="zh-CN" altLang="en-US" sz="2400">
              <a:solidFill>
                <a:srgbClr val="FFC000"/>
              </a:solidFill>
              <a:latin typeface="Times New Roman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8675" y="4006850"/>
            <a:ext cx="712660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C000"/>
                </a:solidFill>
                <a:latin typeface="Times New Roman" charset="0"/>
              </a:rPr>
              <a:t>The food made it possible for him to survive</a:t>
            </a:r>
            <a:endParaRPr lang="zh-CN" altLang="en-US" sz="2400">
              <a:solidFill>
                <a:srgbClr val="FFC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4503" y="3940299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itchFamily="34" charset="0"/>
              </a:rPr>
              <a:t>THANK</a:t>
            </a:r>
            <a:endParaRPr kumimoji="1" lang="en-US" altLang="zh-CN" sz="4800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2003">
            <a:off x="6809695" y="1461474"/>
            <a:ext cx="1248750" cy="97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227" y="2728903"/>
            <a:ext cx="1361250" cy="1316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94630" y="3825240"/>
            <a:ext cx="1572260" cy="92138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 anchor="t">
            <a:spAutoFit/>
          </a:bodyPr>
          <a:p>
            <a:pPr algn="ctr"/>
            <a:r>
              <a:rPr lang="en-US" altLang="zh-CN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2016</a:t>
            </a:r>
            <a:endParaRPr lang="en-US" altLang="zh-CN" sz="5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6989" y="6017889"/>
            <a:ext cx="762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0270" y="1995170"/>
            <a:ext cx="246634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 smtClean="0">
                <a:solidFill>
                  <a:schemeClr val="bg1"/>
                </a:solidFill>
                <a:latin typeface="Segoe Script" pitchFamily="34" charset="0"/>
              </a:rPr>
              <a:t>1</a:t>
            </a:r>
            <a:endParaRPr lang="en-US" altLang="zh-CN" sz="15000" dirty="0" smtClean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4120" y="2655102"/>
            <a:ext cx="8553450" cy="125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Segoe Script" pitchFamily="34" charset="0"/>
              </a:rPr>
              <a:t>Legends</a:t>
            </a:r>
            <a:endParaRPr lang="en-US" altLang="zh-CN" sz="6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17242"/>
            <a:ext cx="4250713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834515"/>
            <a:ext cx="4037965" cy="411416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797810" y="946785"/>
            <a:ext cx="3474720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C000"/>
                </a:solidFill>
                <a:latin typeface="Segoe Script" pitchFamily="34" charset="0"/>
              </a:rPr>
              <a:t>The East Legend</a:t>
            </a:r>
            <a:endParaRPr lang="en-US" altLang="zh-CN" sz="240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19325" y="2510155"/>
            <a:ext cx="3933825" cy="179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Times New Roman" charset="0"/>
                <a:sym typeface="+mn-ea"/>
              </a:rPr>
              <a:t>The Goddess Nuwa</a:t>
            </a:r>
            <a:r>
              <a:rPr lang="en-US" altLang="zh-CN" sz="2800" b="1">
                <a:solidFill>
                  <a:schemeClr val="bg1"/>
                </a:solidFill>
                <a:latin typeface="Times New Roman" charset="0"/>
                <a:sym typeface="+mn-ea"/>
              </a:rPr>
              <a:t> mended the heaven and created human beings 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sym typeface="+mn-ea"/>
              </a:rPr>
              <a:t>from the clay.</a:t>
            </a:r>
            <a:endParaRPr lang="zh-CN" altLang="en-US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173060" name="图片 173059" descr="poser-god-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35" y="1690370"/>
            <a:ext cx="3803650" cy="44037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3061" name="矩形 173060"/>
          <p:cNvSpPr/>
          <p:nvPr/>
        </p:nvSpPr>
        <p:spPr>
          <a:xfrm>
            <a:off x="2141220" y="2861945"/>
            <a:ext cx="3561715" cy="94488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chemeClr val="bg1"/>
                </a:solidFill>
                <a:latin typeface="Times New Roman" charset="0"/>
                <a:ea typeface="宋体" pitchFamily="2" charset="-122"/>
              </a:rPr>
              <a:t>God created the world in seven days.</a:t>
            </a:r>
            <a:endParaRPr lang="en-US" altLang="zh-CN" sz="2800" b="1">
              <a:solidFill>
                <a:schemeClr val="bg1"/>
              </a:solidFill>
              <a:latin typeface="Times New Roman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70810" y="961324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一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828800"/>
            <a:ext cx="6809740" cy="3763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3955" y="5597525"/>
            <a:ext cx="10274300" cy="5664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402080" indent="-140208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1: God spoke and separated light from darkness creating Day and Night.</a:t>
            </a:r>
            <a:r>
              <a:rPr lang="en-US" altLang="zh-CN" b="1"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二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85" y="1837055"/>
            <a:ext cx="5386070" cy="3413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8785" y="5338445"/>
            <a:ext cx="8901430" cy="5664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402080" indent="-140208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2: God spoke and separated the water creating sky and ocean. </a:t>
            </a:r>
            <a:endParaRPr lang="en-US" altLang="zh-CN" sz="24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三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658235" y="1727200"/>
            <a:ext cx="5060315" cy="3706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7425" y="5546725"/>
            <a:ext cx="538226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3: God spoke and created dry land.</a:t>
            </a:r>
            <a:endParaRPr lang="en-US" altLang="zh-CN" sz="24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四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85" y="1863090"/>
            <a:ext cx="4719320" cy="3531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28900" y="5504815"/>
            <a:ext cx="7418070" cy="5302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387475" indent="-13874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4: God spoke and created the sun, moon and stars. </a:t>
            </a:r>
            <a:endParaRPr lang="en-US" altLang="zh-CN" sz="24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0185" y="940369"/>
            <a:ext cx="3554304" cy="51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Segoe Script" pitchFamily="34" charset="0"/>
              </a:rPr>
              <a:t>The West Legend</a:t>
            </a:r>
            <a:endParaRPr lang="en-US" altLang="zh-CN" sz="24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pic>
        <p:nvPicPr>
          <p:cNvPr id="5" name="图片 4" descr="第五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05" y="1955800"/>
            <a:ext cx="5127625" cy="34201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7705" y="5500370"/>
            <a:ext cx="8566785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Times New Roman" charset="0"/>
                <a:sym typeface="+mn-ea"/>
              </a:rPr>
              <a:t>Day 5: God spoke and created living creatures in the air and sea.</a:t>
            </a:r>
            <a:endParaRPr lang="en-US" altLang="zh-CN" sz="2400" b="1">
              <a:solidFill>
                <a:schemeClr val="bg1"/>
              </a:solidFill>
              <a:latin typeface="Times New Roma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2776</Words>
  <Application>Kingsoft Office WPP</Application>
  <PresentationFormat>自定义</PresentationFormat>
  <Paragraphs>144</Paragraphs>
  <Slides>18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第一PPT模板网：www.1ppt.com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www.1ppt.com</dc:creator>
  <dc:description>第一PPT模板网：www.1ppt.com</dc:description>
  <cp:lastModifiedBy>Administrator</cp:lastModifiedBy>
  <cp:revision>42</cp:revision>
  <dcterms:created xsi:type="dcterms:W3CDTF">2015-08-19T07:17:00Z</dcterms:created>
  <dcterms:modified xsi:type="dcterms:W3CDTF">2016-02-25T03:32:13Z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