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2"/>
    <p:sldId id="279" r:id="rId3"/>
    <p:sldId id="280" r:id="rId4"/>
    <p:sldId id="281" r:id="rId5"/>
    <p:sldId id="282" r:id="rId6"/>
    <p:sldId id="283" r:id="rId7"/>
    <p:sldId id="289" r:id="rId8"/>
    <p:sldId id="284" r:id="rId9"/>
    <p:sldId id="285" r:id="rId10"/>
    <p:sldId id="286" r:id="rId11"/>
    <p:sldId id="287" r:id="rId12"/>
    <p:sldId id="277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1pPr>
    <a:lvl2pPr marL="457200" lvl="1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2pPr>
    <a:lvl3pPr marL="914400" lvl="2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3pPr>
    <a:lvl4pPr marL="1371600" lvl="3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4pPr>
    <a:lvl5pPr marL="1828800" lvl="4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24" y="-114"/>
      </p:cViewPr>
      <p:guideLst>
        <p:guide orient="horz" pos="2108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049" descr="le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363" y="4267200"/>
            <a:ext cx="4113212" cy="2530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>
              <a:defRPr kern="1200"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4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endParaRPr lang="zh-CN" altLang="en-US" dirty="0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endParaRPr lang="zh-CN" dirty="0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fld id="{9A0DB2DC-4C9A-4742-B13C-FB6460FD3503}" type="slidenum">
              <a:rPr lang="en-US" altLang="zh-CN"/>
              <a:pPr/>
              <a:t>‹#›</a:t>
            </a:fld>
            <a:endParaRPr lang="zh-CN"/>
          </a:p>
        </p:txBody>
      </p:sp>
      <p:pic>
        <p:nvPicPr>
          <p:cNvPr id="2056" name="图片 2055" descr="le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925" y="115888"/>
            <a:ext cx="2520950" cy="1550987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25" descr="lea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0800000">
            <a:off x="34925" y="115888"/>
            <a:ext cx="2520950" cy="1550987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7" name="图片 1026" descr="lea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73813" y="5153025"/>
            <a:ext cx="2671762" cy="16446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8" name="标题 102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文本占位符 102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日期占位符 102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/>
          </a:p>
        </p:txBody>
      </p:sp>
      <p:sp>
        <p:nvSpPr>
          <p:cNvPr id="1031" name="页脚占位符 103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/>
          </a:p>
        </p:txBody>
      </p:sp>
      <p:sp>
        <p:nvSpPr>
          <p:cNvPr id="1032" name="灯片编号占位符 103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36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/>
          </p:cNvSpPr>
          <p:nvPr>
            <p:ph type="ctrTitle"/>
          </p:nvPr>
        </p:nvSpPr>
        <p:spPr>
          <a:xfrm>
            <a:off x="685800" y="2058670"/>
            <a:ext cx="7772400" cy="1470025"/>
          </a:xfrm>
          <a:ln w="9525">
            <a:noFill/>
            <a:miter/>
          </a:ln>
        </p:spPr>
        <p:txBody>
          <a:bodyPr lIns="91440" tIns="45720" rIns="91440" bIns="45720" anchor="b"/>
          <a:lstStyle/>
          <a:p>
            <a:pPr defTabSz="914400">
              <a:buNone/>
            </a:pPr>
            <a:r>
              <a:rPr lang="zh-CN" altLang="en-US" sz="4400" b="1" kern="1200">
                <a:latin typeface="+mj-lt"/>
                <a:ea typeface="+mj-ea"/>
                <a:cs typeface="+mj-cs"/>
              </a:rPr>
              <a:t>Learning the Word</a:t>
            </a:r>
            <a:br>
              <a:rPr lang="zh-CN" altLang="en-US" sz="4400" b="1" kern="1200">
                <a:latin typeface="+mj-lt"/>
                <a:ea typeface="+mj-ea"/>
                <a:cs typeface="+mj-cs"/>
              </a:rPr>
            </a:br>
            <a:r>
              <a:rPr lang="zh-CN" altLang="en-US" sz="4400" b="1" kern="1200">
                <a:latin typeface="+mj-lt"/>
                <a:ea typeface="+mj-ea"/>
                <a:cs typeface="+mj-cs"/>
              </a:rPr>
              <a:t>— </a:t>
            </a:r>
            <a:r>
              <a:rPr lang="zh-CN" altLang="en-US" sz="4400" b="1" kern="12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“comfort”</a:t>
            </a:r>
          </a:p>
        </p:txBody>
      </p:sp>
      <p:sp>
        <p:nvSpPr>
          <p:cNvPr id="2050" name="文本框 1"/>
          <p:cNvSpPr txBox="1"/>
          <p:nvPr/>
        </p:nvSpPr>
        <p:spPr>
          <a:xfrm>
            <a:off x="253683" y="5508625"/>
            <a:ext cx="4124325" cy="10083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sz="2000">
                <a:latin typeface="Calibri" charset="0"/>
                <a:ea typeface="宋体" charset="-122"/>
              </a:rPr>
              <a:t>河源市和平县阳明中学      陈思考</a:t>
            </a:r>
          </a:p>
          <a:p>
            <a:pPr lvl="0"/>
            <a:r>
              <a:rPr lang="zh-CN" altLang="en-US" sz="2000">
                <a:latin typeface="Calibri" charset="0"/>
                <a:ea typeface="宋体" charset="-122"/>
              </a:rPr>
              <a:t>华南师范大学                        汤瑞兰   </a:t>
            </a:r>
          </a:p>
          <a:p>
            <a:pPr lvl="0"/>
            <a:r>
              <a:rPr lang="zh-CN" altLang="en-US" sz="2000">
                <a:latin typeface="Calibri" charset="0"/>
                <a:ea typeface="宋体" charset="-122"/>
                <a:sym typeface="Arial" charset="0"/>
              </a:rPr>
              <a:t>华南师范大学                        </a:t>
            </a:r>
            <a:r>
              <a:rPr lang="zh-CN" altLang="en-US" sz="2000">
                <a:latin typeface="Calibri" charset="0"/>
                <a:ea typeface="宋体" charset="-122"/>
              </a:rPr>
              <a:t>关容宾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title"/>
          </p:nvPr>
        </p:nvSpPr>
        <p:spPr>
          <a:xfrm>
            <a:off x="264795" y="192405"/>
            <a:ext cx="8462645" cy="1325245"/>
          </a:xfrm>
          <a:ln w="9525">
            <a:noFill/>
            <a:miter/>
          </a:ln>
        </p:spPr>
        <p:txBody>
          <a:bodyPr lIns="91440" tIns="45720" rIns="91440" bIns="45720" anchor="ctr"/>
          <a:lstStyle/>
          <a:p>
            <a:r>
              <a:rPr lang="en-US" altLang="zh-CN" b="1"/>
              <a:t>C</a:t>
            </a:r>
            <a:r>
              <a:rPr lang="zh-CN" altLang="en-US" b="1"/>
              <a:t>ommon </a:t>
            </a:r>
            <a:r>
              <a:rPr lang="en-US" altLang="zh-CN" b="1"/>
              <a:t>E</a:t>
            </a:r>
            <a:r>
              <a:rPr lang="zh-CN" altLang="en-US" b="1"/>
              <a:t>rrors</a:t>
            </a:r>
          </a:p>
        </p:txBody>
      </p:sp>
      <p:sp>
        <p:nvSpPr>
          <p:cNvPr id="13314" name="内容占位符 2"/>
          <p:cNvSpPr>
            <a:spLocks noGrp="1"/>
          </p:cNvSpPr>
          <p:nvPr>
            <p:ph idx="1"/>
          </p:nvPr>
        </p:nvSpPr>
        <p:spPr>
          <a:xfrm>
            <a:off x="264795" y="1333500"/>
            <a:ext cx="8462645" cy="4987925"/>
          </a:xfrm>
          <a:ln w="9525">
            <a:noFill/>
            <a:miter/>
          </a:ln>
        </p:spPr>
        <p:txBody>
          <a:bodyPr lIns="91440" tIns="45720" rIns="91440" bIns="45720" anchor="t"/>
          <a:lstStyle/>
          <a:p>
            <a:endParaRPr lang="zh-CN" altLang="en-US"/>
          </a:p>
          <a:p>
            <a:endParaRPr lang="zh-CN" altLang="en-US"/>
          </a:p>
          <a:p>
            <a:pPr marL="0" indent="0">
              <a:buNone/>
            </a:pPr>
            <a:r>
              <a:rPr lang="zh-CN" altLang="en-US"/>
              <a:t>              They live at comfort and luxury.</a:t>
            </a:r>
          </a:p>
          <a:p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chemeClr val="tx1"/>
                </a:solidFill>
              </a:rPr>
              <a:t>               They live in comfort and luxury.</a:t>
            </a:r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2" name="乘号 1"/>
          <p:cNvSpPr/>
          <p:nvPr/>
        </p:nvSpPr>
        <p:spPr>
          <a:xfrm>
            <a:off x="540385" y="2288540"/>
            <a:ext cx="1165860" cy="70739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笑脸 2"/>
          <p:cNvSpPr/>
          <p:nvPr/>
        </p:nvSpPr>
        <p:spPr>
          <a:xfrm>
            <a:off x="755650" y="3140710"/>
            <a:ext cx="862330" cy="863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3131820" y="2852420"/>
            <a:ext cx="1800225" cy="635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V="1">
            <a:off x="3258820" y="3912235"/>
            <a:ext cx="1800225" cy="635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120650" y="193040"/>
            <a:ext cx="8858250" cy="1325245"/>
          </a:xfrm>
          <a:ln w="9525">
            <a:noFill/>
            <a:miter/>
          </a:ln>
        </p:spPr>
        <p:txBody>
          <a:bodyPr lIns="91440" tIns="45720" rIns="91440" bIns="45720" anchor="ctr"/>
          <a:lstStyle/>
          <a:p>
            <a:r>
              <a:rPr lang="en-US" altLang="zh-CN" b="1"/>
              <a:t>Homework</a:t>
            </a:r>
          </a:p>
        </p:txBody>
      </p:sp>
      <p:sp>
        <p:nvSpPr>
          <p:cNvPr id="14338" name="内容占位符 2"/>
          <p:cNvSpPr>
            <a:spLocks noGrp="1"/>
          </p:cNvSpPr>
          <p:nvPr>
            <p:ph idx="1"/>
          </p:nvPr>
        </p:nvSpPr>
        <p:spPr>
          <a:xfrm>
            <a:off x="121285" y="1191260"/>
            <a:ext cx="9040495" cy="4987925"/>
          </a:xfrm>
          <a:ln w="9525">
            <a:noFill/>
            <a:miter/>
          </a:ln>
        </p:spPr>
        <p:txBody>
          <a:bodyPr lIns="91440" tIns="45720" rIns="91440" bIns="45720" anchor="t"/>
          <a:lstStyle/>
          <a:p>
            <a:endParaRPr lang="zh-CN" altLang="en-US" strike="noStrike" noProof="1"/>
          </a:p>
          <a:p>
            <a:endParaRPr lang="zh-CN" altLang="en-US" strike="noStrike" noProof="1"/>
          </a:p>
          <a:p>
            <a:pPr marL="0" indent="0">
              <a:buNone/>
            </a:pPr>
            <a:r>
              <a:rPr lang="zh-CN" altLang="en-US" strike="noStrike" noProof="1"/>
              <a:t>1. Finishing the True or False exercise of “comfort”</a:t>
            </a:r>
          </a:p>
          <a:p>
            <a:endParaRPr lang="zh-CN" altLang="en-US" strike="noStrike" noProof="1"/>
          </a:p>
          <a:p>
            <a:pPr marL="0" indent="0">
              <a:buNone/>
            </a:pPr>
            <a:r>
              <a:rPr lang="zh-CN" altLang="en-US" strike="noStrike" noProof="1"/>
              <a:t>2. Using the useful expressions of “comfort” to make </a:t>
            </a:r>
          </a:p>
          <a:p>
            <a:pPr marL="0" indent="0">
              <a:buNone/>
            </a:pPr>
            <a:r>
              <a:rPr lang="zh-CN" altLang="en-US" strike="noStrike" noProof="1"/>
              <a:t>    several sentences and link them together to make up </a:t>
            </a:r>
          </a:p>
          <a:p>
            <a:pPr marL="0" indent="0">
              <a:buNone/>
            </a:pPr>
            <a:r>
              <a:rPr lang="zh-CN" altLang="en-US" strike="noStrike" noProof="1"/>
              <a:t>    a simple story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6145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defTabSz="914400">
              <a:buNone/>
            </a:pPr>
            <a:r>
              <a:rPr lang="en-US" altLang="zh-CN" kern="1200" baseline="0" dirty="0">
                <a:latin typeface="Arial" charset="0"/>
                <a:ea typeface="微软雅黑" charset="-122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2405" y="-42545"/>
            <a:ext cx="10515600" cy="5934075"/>
          </a:xfrm>
          <a:ln w="9525">
            <a:noFill/>
            <a:miter/>
          </a:ln>
        </p:spPr>
        <p:txBody>
          <a:bodyPr vert="horz" lIns="91440" tIns="45720" rIns="91440" bIns="45720" rtlCol="0" anchor="t">
            <a:normAutofit/>
          </a:bodyPr>
          <a:lstStyle/>
          <a:p>
            <a:endParaRPr lang="en-US" strike="noStrike" noProof="1"/>
          </a:p>
          <a:p>
            <a:endParaRPr lang="en-US" strike="noStrike" noProof="1"/>
          </a:p>
          <a:p>
            <a:endParaRPr lang="en-US" strike="noStrike" noProof="1"/>
          </a:p>
          <a:p>
            <a:pPr marL="0" indent="0">
              <a:buNone/>
            </a:pPr>
            <a:endParaRPr lang="en-US" strike="noStrike" noProof="1"/>
          </a:p>
          <a:p>
            <a:pPr marL="0" indent="0">
              <a:buNone/>
            </a:pPr>
            <a:r>
              <a:rPr lang="en-US" strike="noStrike" noProof="1"/>
              <a:t> His friend is</a:t>
            </a:r>
            <a:r>
              <a:rPr lang="zh-CN" altLang="en-US" strike="noStrike" noProof="1"/>
              <a:t> comfor</a:t>
            </a:r>
            <a:r>
              <a:rPr lang="en-US" altLang="zh-CN" strike="noStrike" noProof="1"/>
              <a:t>ting</a:t>
            </a:r>
            <a:r>
              <a:rPr lang="zh-CN" altLang="en-US" strike="noStrike" noProof="1"/>
              <a:t> </a:t>
            </a:r>
            <a:r>
              <a:rPr lang="en-US" altLang="zh-CN" strike="noStrike" noProof="1"/>
              <a:t>him</a:t>
            </a:r>
            <a:r>
              <a:rPr lang="zh-CN" altLang="en-US" strike="noStrike" noProof="1"/>
              <a:t>.</a:t>
            </a:r>
          </a:p>
        </p:txBody>
      </p:sp>
      <p:pic>
        <p:nvPicPr>
          <p:cNvPr id="5122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3080" y="627380"/>
            <a:ext cx="3222625" cy="2924810"/>
          </a:xfrm>
          <a:prstGeom prst="rect">
            <a:avLst/>
          </a:prstGeom>
          <a:noFill/>
          <a:ln w="9525">
            <a:noFill/>
            <a:miter/>
          </a:ln>
        </p:spPr>
      </p:pic>
      <p:cxnSp>
        <p:nvCxnSpPr>
          <p:cNvPr id="2" name="直接连接符 1"/>
          <p:cNvCxnSpPr/>
          <p:nvPr/>
        </p:nvCxnSpPr>
        <p:spPr>
          <a:xfrm>
            <a:off x="2339975" y="2496185"/>
            <a:ext cx="16560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rcRect l="6941" t="2713" b="11735"/>
          <a:stretch>
            <a:fillRect/>
          </a:stretch>
        </p:blipFill>
        <p:spPr>
          <a:xfrm>
            <a:off x="5422265" y="4016375"/>
            <a:ext cx="3314065" cy="27489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2715" y="4759325"/>
            <a:ext cx="5384165" cy="518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>
                <a:latin typeface="+mn-lt"/>
                <a:ea typeface="+mn-ea"/>
                <a:cs typeface="+mn-cs"/>
              </a:rPr>
              <a:t>This seat is comfortable to sit on.</a:t>
            </a:r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>
          <a:xfrm>
            <a:off x="2179955" y="5206365"/>
            <a:ext cx="16560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/>
          </p:cNvSpPr>
          <p:nvPr>
            <p:ph type="title"/>
          </p:nvPr>
        </p:nvSpPr>
        <p:spPr>
          <a:xfrm>
            <a:off x="49530" y="71755"/>
            <a:ext cx="8974455" cy="1325880"/>
          </a:xfrm>
          <a:ln w="9525">
            <a:noFill/>
            <a:miter/>
          </a:ln>
        </p:spPr>
        <p:txBody>
          <a:bodyPr lIns="91440" tIns="45720" rIns="91440" bIns="45720" anchor="ctr"/>
          <a:lstStyle/>
          <a:p>
            <a:r>
              <a:rPr lang="en-US" altLang="zh-CN" b="1"/>
              <a:t>Meaning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" y="1363980"/>
            <a:ext cx="9210675" cy="5810250"/>
          </a:xfrm>
          <a:ln w="9525">
            <a:noFill/>
            <a:miter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altLang="zh-CN" sz="3600" b="1" strike="noStrike" noProof="1">
                <a:solidFill>
                  <a:srgbClr val="FF0000"/>
                </a:solidFill>
              </a:rPr>
              <a:t>   </a:t>
            </a:r>
            <a:r>
              <a:rPr lang="zh-CN" altLang="en-US" sz="3600" b="1" strike="noStrike" noProof="1">
                <a:solidFill>
                  <a:srgbClr val="FF0000"/>
                </a:solidFill>
              </a:rPr>
              <a:t>n.</a:t>
            </a:r>
          </a:p>
          <a:p>
            <a:pPr marL="0" indent="0">
              <a:buNone/>
            </a:pPr>
            <a:r>
              <a:rPr lang="en-US" altLang="zh-CN" sz="2400" strike="noStrike" noProof="1"/>
              <a:t>1. </a:t>
            </a:r>
            <a:r>
              <a:rPr lang="en-US" altLang="zh-CN" sz="2400" strike="noStrike" noProof="1">
                <a:sym typeface="+mn-ea"/>
              </a:rPr>
              <a:t>the state of being physically relaxed and free from pain; the  </a:t>
            </a:r>
          </a:p>
          <a:p>
            <a:pPr marL="0" indent="0">
              <a:buNone/>
            </a:pPr>
            <a:r>
              <a:rPr lang="en-US" altLang="zh-CN" sz="2400" strike="noStrike" noProof="1">
                <a:sym typeface="+mn-ea"/>
              </a:rPr>
              <a:t>    state of having a pleasant life, with everything that you need</a:t>
            </a:r>
            <a:endParaRPr lang="en-US" altLang="zh-CN" sz="2400" strike="noStrike" noProof="1"/>
          </a:p>
          <a:p>
            <a:pPr marL="0" indent="0">
              <a:buNone/>
            </a:pPr>
            <a:r>
              <a:rPr lang="en-US" altLang="zh-CN" sz="2400" strike="noStrike" noProof="1">
                <a:sym typeface="+mn-ea"/>
              </a:rPr>
              <a:t>    </a:t>
            </a:r>
            <a:r>
              <a:rPr lang="en-US" altLang="zh-CN" sz="2400" strike="noStrike" noProof="1">
                <a:latin typeface="+mn-ea"/>
                <a:sym typeface="+mn-ea"/>
              </a:rPr>
              <a:t> e.g. Do something each day that moves you out of your </a:t>
            </a:r>
          </a:p>
          <a:p>
            <a:pPr marL="0" indent="0">
              <a:buNone/>
            </a:pPr>
            <a:r>
              <a:rPr lang="en-US" altLang="zh-CN" sz="2400" strike="noStrike" noProof="1">
                <a:latin typeface="+mn-ea"/>
                <a:sym typeface="+mn-ea"/>
              </a:rPr>
              <a:t>        comfort zone.</a:t>
            </a:r>
            <a:r>
              <a:rPr lang="en-US" altLang="zh-CN" sz="2000" strike="noStrike" noProof="1">
                <a:latin typeface="+mn-ea"/>
              </a:rPr>
              <a:t> </a:t>
            </a:r>
          </a:p>
          <a:p>
            <a:pPr marL="0" indent="0">
              <a:buNone/>
            </a:pPr>
            <a:endParaRPr lang="en-US" altLang="zh-CN" sz="2400" strike="noStrike" noProof="1"/>
          </a:p>
          <a:p>
            <a:pPr marL="0" indent="0">
              <a:buNone/>
            </a:pPr>
            <a:r>
              <a:rPr lang="en-US" altLang="zh-CN" sz="2400" strike="noStrike" noProof="1"/>
              <a:t>2. </a:t>
            </a:r>
            <a:r>
              <a:rPr lang="en-US" altLang="zh-CN" sz="2400" strike="noStrike" noProof="1">
                <a:sym typeface="+mn-ea"/>
              </a:rPr>
              <a:t>a feeling of not suffering or worrying so much</a:t>
            </a:r>
            <a:endParaRPr lang="en-US" altLang="zh-CN" sz="2400" strike="noStrike" noProof="1"/>
          </a:p>
          <a:p>
            <a:pPr marL="0" indent="0">
              <a:buNone/>
            </a:pPr>
            <a:r>
              <a:rPr lang="en-US" altLang="zh-CN" sz="2000" strike="noStrike" noProof="1">
                <a:latin typeface="+mn-ea"/>
                <a:sym typeface="+mn-ea"/>
              </a:rPr>
              <a:t>   </a:t>
            </a:r>
            <a:r>
              <a:rPr lang="en-US" altLang="zh-CN" sz="2400" strike="noStrike" noProof="1">
                <a:latin typeface="+mn-ea"/>
                <a:sym typeface="+mn-ea"/>
              </a:rPr>
              <a:t> e.g. I have not one word of comfort.</a:t>
            </a:r>
            <a:endParaRPr lang="en-US" altLang="zh-CN" sz="2400" strike="noStrike" noProof="1"/>
          </a:p>
          <a:p>
            <a:pPr marL="0" indent="0">
              <a:buNone/>
            </a:pPr>
            <a:r>
              <a:rPr lang="en-US" altLang="zh-CN" sz="2400" strike="noStrike" noProof="1"/>
              <a:t>           </a:t>
            </a:r>
          </a:p>
          <a:p>
            <a:pPr marL="0" indent="0">
              <a:buNone/>
            </a:pPr>
            <a:r>
              <a:rPr lang="en-US" altLang="zh-CN" sz="2400" strike="noStrike" noProof="1"/>
              <a:t>3. </a:t>
            </a:r>
            <a:r>
              <a:rPr lang="en-US" altLang="zh-CN" sz="2400" strike="noStrike" noProof="1">
                <a:sym typeface="+mn-ea"/>
              </a:rPr>
              <a:t> a person or thing that helps you when you are suffering</a:t>
            </a:r>
            <a:endParaRPr lang="en-US" altLang="zh-CN" sz="2400" strike="noStrike" noProof="1"/>
          </a:p>
          <a:p>
            <a:pPr marL="0" indent="0">
              <a:buNone/>
            </a:pPr>
            <a:r>
              <a:rPr lang="en-US" altLang="zh-CN" sz="2400" strike="noStrike" noProof="1">
                <a:latin typeface="+mn-ea"/>
                <a:sym typeface="+mn-ea"/>
              </a:rPr>
              <a:t>    e.g.  They are my only comfort.</a:t>
            </a:r>
            <a:endParaRPr lang="en-US" altLang="zh-CN" sz="2400" strike="noStrike" noProof="1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/>
          </p:cNvSpPr>
          <p:nvPr>
            <p:ph type="title"/>
          </p:nvPr>
        </p:nvSpPr>
        <p:spPr>
          <a:xfrm>
            <a:off x="49530" y="186690"/>
            <a:ext cx="9031605" cy="1719580"/>
          </a:xfrm>
          <a:ln w="9525">
            <a:noFill/>
            <a:miter/>
          </a:ln>
        </p:spPr>
        <p:txBody>
          <a:bodyPr lIns="91440" tIns="45720" rIns="91440" bIns="45720" anchor="ctr"/>
          <a:lstStyle/>
          <a:p>
            <a:r>
              <a:rPr lang="en-US" altLang="zh-CN" b="1"/>
              <a:t>Meaning</a:t>
            </a:r>
            <a:br>
              <a:rPr lang="en-US" altLang="zh-CN" b="1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22225" y="781050"/>
            <a:ext cx="9073515" cy="5254625"/>
          </a:xfrm>
          <a:ln w="9525">
            <a:noFill/>
            <a:miter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zh-CN" altLang="en-US" sz="3600" b="1" strike="noStrike" noProof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3600" b="1" strike="noStrike" noProof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b="1" strike="noStrike" noProof="1">
                <a:solidFill>
                  <a:srgbClr val="FF0000"/>
                </a:solidFill>
              </a:rPr>
              <a:t>   vt.</a:t>
            </a:r>
          </a:p>
          <a:p>
            <a:pPr marL="0" indent="0">
              <a:buNone/>
            </a:pPr>
            <a:r>
              <a:rPr lang="en-US" altLang="zh-CN" sz="2400" strike="noStrike" noProof="1"/>
              <a:t>1.  to make sb who is worried or unhappy feel better by being kind  </a:t>
            </a:r>
          </a:p>
          <a:p>
            <a:pPr marL="0" indent="0">
              <a:buNone/>
            </a:pPr>
            <a:r>
              <a:rPr lang="en-US" altLang="zh-CN" sz="2400" strike="noStrike" noProof="1"/>
              <a:t>     and sympathetic towards them</a:t>
            </a:r>
            <a:endParaRPr lang="en-US" altLang="zh-CN" strike="noStrike" noProof="1"/>
          </a:p>
          <a:p>
            <a:pPr marL="0" indent="0">
              <a:buNone/>
            </a:pPr>
            <a:r>
              <a:rPr lang="zh-CN" altLang="en-US" strike="noStrike" noProof="1"/>
              <a:t>   </a:t>
            </a:r>
            <a:r>
              <a:rPr lang="en-US" altLang="zh-CN" sz="2400" strike="noStrike" noProof="1">
                <a:latin typeface="+mn-ea"/>
              </a:rPr>
              <a:t>  e.g. Her mother's word comforted the sobbing girl.</a:t>
            </a:r>
            <a:endParaRPr lang="en-US" altLang="zh-CN" sz="2000" strike="noStrike" noProof="1">
              <a:latin typeface="+mn-ea"/>
            </a:endParaRPr>
          </a:p>
          <a:p>
            <a:pPr marL="0" indent="0">
              <a:buNone/>
            </a:pPr>
            <a:r>
              <a:rPr lang="en-US" altLang="zh-CN" sz="2000" strike="noStrike" noProof="1">
                <a:latin typeface="+mn-ea"/>
              </a:rPr>
              <a:t>    </a:t>
            </a:r>
            <a:r>
              <a:rPr lang="zh-CN" altLang="en-US" sz="2400" strike="noStrike" noProof="1"/>
              <a:t>           </a:t>
            </a:r>
          </a:p>
          <a:p>
            <a:endParaRPr lang="en-US" altLang="zh-CN" strike="noStrike" noProof="1">
              <a:sym typeface="+mn-ea"/>
            </a:endParaRPr>
          </a:p>
          <a:p>
            <a:pPr marL="0" indent="0">
              <a:buNone/>
            </a:pPr>
            <a:r>
              <a:rPr lang="en-US" altLang="zh-CN" sz="2400" strike="noStrike" noProof="1">
                <a:sym typeface="+mn-ea"/>
              </a:rPr>
              <a:t>             </a:t>
            </a:r>
          </a:p>
          <a:p>
            <a:pPr marL="0" indent="0">
              <a:buNone/>
            </a:pPr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xfrm>
            <a:off x="48895" y="309245"/>
            <a:ext cx="8017510" cy="1325880"/>
          </a:xfrm>
          <a:ln w="9525">
            <a:noFill/>
            <a:miter/>
          </a:ln>
        </p:spPr>
        <p:txBody>
          <a:bodyPr lIns="91440" tIns="45720" rIns="91440" bIns="45720" anchor="ctr"/>
          <a:lstStyle/>
          <a:p>
            <a:r>
              <a:rPr lang="en-US" altLang="zh-CN" b="1"/>
              <a:t>     Distortion</a:t>
            </a:r>
          </a:p>
        </p:txBody>
      </p:sp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49530" y="1340485"/>
            <a:ext cx="7873365" cy="5196205"/>
          </a:xfrm>
          <a:ln w="9525">
            <a:noFill/>
            <a:miter/>
          </a:ln>
        </p:spPr>
        <p:txBody>
          <a:bodyPr lIns="91440" tIns="45720" rIns="91440" bIns="45720" anchor="t"/>
          <a:lstStyle/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Plural</a:t>
            </a:r>
            <a:r>
              <a:rPr lang="zh-CN" altLang="en-US">
                <a:solidFill>
                  <a:srgbClr val="FF0000"/>
                </a:solidFill>
              </a:rPr>
              <a:t>：</a:t>
            </a:r>
            <a:r>
              <a:rPr lang="zh-CN" altLang="en-US"/>
              <a:t> comforts</a:t>
            </a: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P</a:t>
            </a:r>
            <a:r>
              <a:rPr lang="zh-CN" altLang="en-US">
                <a:solidFill>
                  <a:srgbClr val="FF0000"/>
                </a:solidFill>
              </a:rPr>
              <a:t>ast </a:t>
            </a:r>
            <a:r>
              <a:rPr lang="en-US" altLang="zh-CN">
                <a:solidFill>
                  <a:srgbClr val="FF0000"/>
                </a:solidFill>
              </a:rPr>
              <a:t>T</a:t>
            </a:r>
            <a:r>
              <a:rPr lang="zh-CN" altLang="en-US">
                <a:solidFill>
                  <a:srgbClr val="FF0000"/>
                </a:solidFill>
              </a:rPr>
              <a:t>ense：</a:t>
            </a:r>
            <a:r>
              <a:rPr lang="zh-CN" altLang="en-US"/>
              <a:t> comforted </a:t>
            </a: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P</a:t>
            </a:r>
            <a:r>
              <a:rPr lang="zh-CN" altLang="en-US">
                <a:solidFill>
                  <a:srgbClr val="FF0000"/>
                </a:solidFill>
              </a:rPr>
              <a:t>ast </a:t>
            </a:r>
            <a:r>
              <a:rPr lang="en-US" altLang="zh-CN">
                <a:solidFill>
                  <a:srgbClr val="FF0000"/>
                </a:solidFill>
              </a:rPr>
              <a:t>P</a:t>
            </a:r>
            <a:r>
              <a:rPr lang="zh-CN" altLang="en-US">
                <a:solidFill>
                  <a:srgbClr val="FF0000"/>
                </a:solidFill>
              </a:rPr>
              <a:t>articiple：</a:t>
            </a:r>
            <a:r>
              <a:rPr lang="zh-CN" altLang="en-US"/>
              <a:t>comforted </a:t>
            </a: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Present Participle：</a:t>
            </a:r>
            <a:r>
              <a:rPr lang="zh-CN" altLang="en-US"/>
              <a:t> comforting </a:t>
            </a: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Third Person Singular：</a:t>
            </a:r>
            <a:r>
              <a:rPr lang="zh-CN" altLang="en-US"/>
              <a:t> comforts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/>
          </p:cNvSpPr>
          <p:nvPr>
            <p:ph type="title"/>
          </p:nvPr>
        </p:nvSpPr>
        <p:spPr>
          <a:xfrm>
            <a:off x="-1314450" y="301625"/>
            <a:ext cx="8409940" cy="1325880"/>
          </a:xfrm>
          <a:ln w="9525">
            <a:noFill/>
            <a:miter/>
          </a:ln>
        </p:spPr>
        <p:txBody>
          <a:bodyPr lIns="91440" tIns="45720" rIns="91440" bIns="45720" anchor="ctr"/>
          <a:lstStyle/>
          <a:p>
            <a:r>
              <a:rPr lang="en-US" altLang="zh-CN" b="1"/>
              <a:t>Word Family</a:t>
            </a:r>
            <a:endParaRPr lang="en-US" altLang="zh-CN"/>
          </a:p>
        </p:txBody>
      </p:sp>
      <p:sp>
        <p:nvSpPr>
          <p:cNvPr id="10" name="椭圆 9"/>
          <p:cNvSpPr/>
          <p:nvPr/>
        </p:nvSpPr>
        <p:spPr>
          <a:xfrm>
            <a:off x="3950335" y="3143250"/>
            <a:ext cx="2372360" cy="2418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2" name="椭圆 11"/>
          <p:cNvSpPr/>
          <p:nvPr/>
        </p:nvSpPr>
        <p:spPr>
          <a:xfrm>
            <a:off x="2501900" y="5259705"/>
            <a:ext cx="1335405" cy="141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3" name="椭圆 12"/>
          <p:cNvSpPr/>
          <p:nvPr/>
        </p:nvSpPr>
        <p:spPr>
          <a:xfrm>
            <a:off x="1945005" y="2498725"/>
            <a:ext cx="1335405" cy="141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4" name="椭圆 13"/>
          <p:cNvSpPr/>
          <p:nvPr/>
        </p:nvSpPr>
        <p:spPr>
          <a:xfrm>
            <a:off x="4471035" y="787400"/>
            <a:ext cx="1335405" cy="1414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5" name="椭圆 14"/>
          <p:cNvSpPr/>
          <p:nvPr/>
        </p:nvSpPr>
        <p:spPr>
          <a:xfrm>
            <a:off x="7081520" y="2247900"/>
            <a:ext cx="1335405" cy="141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6" name="椭圆 15"/>
          <p:cNvSpPr/>
          <p:nvPr/>
        </p:nvSpPr>
        <p:spPr>
          <a:xfrm>
            <a:off x="7064375" y="5166360"/>
            <a:ext cx="1335405" cy="1414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7" name="上箭头 16"/>
          <p:cNvSpPr/>
          <p:nvPr/>
        </p:nvSpPr>
        <p:spPr>
          <a:xfrm rot="240000">
            <a:off x="4832985" y="2217420"/>
            <a:ext cx="541655" cy="863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8" name="上箭头 17"/>
          <p:cNvSpPr/>
          <p:nvPr/>
        </p:nvSpPr>
        <p:spPr>
          <a:xfrm rot="6780000">
            <a:off x="6336030" y="4783455"/>
            <a:ext cx="563880" cy="1017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9" name="上箭头 18"/>
          <p:cNvSpPr/>
          <p:nvPr/>
        </p:nvSpPr>
        <p:spPr>
          <a:xfrm rot="13440000">
            <a:off x="3653155" y="5020945"/>
            <a:ext cx="541655" cy="5873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0" name="上箭头 19"/>
          <p:cNvSpPr/>
          <p:nvPr/>
        </p:nvSpPr>
        <p:spPr>
          <a:xfrm rot="3840000">
            <a:off x="6351270" y="3015615"/>
            <a:ext cx="563880" cy="9588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1" name="上箭头 20"/>
          <p:cNvSpPr/>
          <p:nvPr/>
        </p:nvSpPr>
        <p:spPr>
          <a:xfrm rot="17460000">
            <a:off x="3361055" y="3310890"/>
            <a:ext cx="563880" cy="7848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0253" name="文本框 21"/>
          <p:cNvSpPr txBox="1"/>
          <p:nvPr/>
        </p:nvSpPr>
        <p:spPr>
          <a:xfrm>
            <a:off x="4258310" y="4067175"/>
            <a:ext cx="1805940" cy="645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3600" b="1">
                <a:latin typeface="Calibri" charset="0"/>
                <a:ea typeface="宋体" charset="-122"/>
              </a:rPr>
              <a:t>comfort</a:t>
            </a:r>
          </a:p>
        </p:txBody>
      </p:sp>
      <p:sp>
        <p:nvSpPr>
          <p:cNvPr id="10254" name="文本框 22"/>
          <p:cNvSpPr txBox="1"/>
          <p:nvPr/>
        </p:nvSpPr>
        <p:spPr>
          <a:xfrm>
            <a:off x="1897380" y="2896235"/>
            <a:ext cx="1678305" cy="7035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comfortable</a:t>
            </a:r>
          </a:p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      adj.</a:t>
            </a:r>
          </a:p>
        </p:txBody>
      </p:sp>
      <p:sp>
        <p:nvSpPr>
          <p:cNvPr id="10255" name="文本框 23"/>
          <p:cNvSpPr txBox="1"/>
          <p:nvPr/>
        </p:nvSpPr>
        <p:spPr>
          <a:xfrm>
            <a:off x="2460625" y="5716270"/>
            <a:ext cx="1669415" cy="7035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comfortably</a:t>
            </a:r>
          </a:p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       adv.</a:t>
            </a:r>
          </a:p>
        </p:txBody>
      </p:sp>
      <p:sp>
        <p:nvSpPr>
          <p:cNvPr id="10256" name="文本框 24"/>
          <p:cNvSpPr txBox="1"/>
          <p:nvPr/>
        </p:nvSpPr>
        <p:spPr>
          <a:xfrm>
            <a:off x="4570730" y="1141095"/>
            <a:ext cx="1459865" cy="7035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comfort</a:t>
            </a:r>
          </a:p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       n.</a:t>
            </a:r>
          </a:p>
        </p:txBody>
      </p:sp>
      <p:sp>
        <p:nvSpPr>
          <p:cNvPr id="10257" name="文本框 25"/>
          <p:cNvSpPr txBox="1"/>
          <p:nvPr/>
        </p:nvSpPr>
        <p:spPr>
          <a:xfrm>
            <a:off x="7244715" y="2708910"/>
            <a:ext cx="1368425" cy="7035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comfort</a:t>
            </a:r>
          </a:p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     v.</a:t>
            </a:r>
          </a:p>
        </p:txBody>
      </p:sp>
      <p:sp>
        <p:nvSpPr>
          <p:cNvPr id="10258" name="文本框 26"/>
          <p:cNvSpPr txBox="1"/>
          <p:nvPr/>
        </p:nvSpPr>
        <p:spPr>
          <a:xfrm>
            <a:off x="7125335" y="5569585"/>
            <a:ext cx="1484630" cy="7035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comforting</a:t>
            </a:r>
          </a:p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      adj.</a:t>
            </a:r>
          </a:p>
        </p:txBody>
      </p:sp>
      <p:sp>
        <p:nvSpPr>
          <p:cNvPr id="30" name="流程图: 可选过程 29"/>
          <p:cNvSpPr/>
          <p:nvPr/>
        </p:nvSpPr>
        <p:spPr>
          <a:xfrm>
            <a:off x="13335" y="2660015"/>
            <a:ext cx="1525905" cy="1092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0260" name="文本框 30"/>
          <p:cNvSpPr txBox="1"/>
          <p:nvPr/>
        </p:nvSpPr>
        <p:spPr>
          <a:xfrm>
            <a:off x="-67310" y="3032760"/>
            <a:ext cx="1691640" cy="3987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unconfortable</a:t>
            </a:r>
          </a:p>
        </p:txBody>
      </p:sp>
      <p:sp>
        <p:nvSpPr>
          <p:cNvPr id="10261" name="文本框 31"/>
          <p:cNvSpPr txBox="1"/>
          <p:nvPr/>
        </p:nvSpPr>
        <p:spPr>
          <a:xfrm>
            <a:off x="1504315" y="3072130"/>
            <a:ext cx="680720" cy="2743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1200" b="1">
                <a:solidFill>
                  <a:srgbClr val="FF0000"/>
                </a:solidFill>
                <a:latin typeface="Arial" charset="0"/>
                <a:ea typeface="宋体" charset="-122"/>
              </a:rPr>
              <a:t>OPP</a:t>
            </a:r>
          </a:p>
        </p:txBody>
      </p:sp>
      <p:sp>
        <p:nvSpPr>
          <p:cNvPr id="33" name="流程图: 可选过程 32"/>
          <p:cNvSpPr/>
          <p:nvPr/>
        </p:nvSpPr>
        <p:spPr>
          <a:xfrm>
            <a:off x="302260" y="5503545"/>
            <a:ext cx="1717675" cy="10909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0263" name="文本框 33"/>
          <p:cNvSpPr txBox="1"/>
          <p:nvPr/>
        </p:nvSpPr>
        <p:spPr>
          <a:xfrm>
            <a:off x="335280" y="5741035"/>
            <a:ext cx="1751330" cy="3987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2000" b="1">
                <a:latin typeface="Calibri" charset="0"/>
                <a:ea typeface="宋体" charset="-122"/>
              </a:rPr>
              <a:t>uncomfortably</a:t>
            </a:r>
          </a:p>
        </p:txBody>
      </p:sp>
      <p:sp>
        <p:nvSpPr>
          <p:cNvPr id="10264" name="文本框 34"/>
          <p:cNvSpPr txBox="1"/>
          <p:nvPr/>
        </p:nvSpPr>
        <p:spPr>
          <a:xfrm>
            <a:off x="2001520" y="5768975"/>
            <a:ext cx="628650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1200" b="1">
                <a:solidFill>
                  <a:srgbClr val="FF0000"/>
                </a:solidFill>
                <a:cs typeface="+mn-ea"/>
                <a:sym typeface="+mn-ea"/>
              </a:rPr>
              <a:t>OPP</a:t>
            </a:r>
            <a:endParaRPr lang="en-US" altLang="zh-CN" sz="3200" b="1">
              <a:solidFill>
                <a:srgbClr val="FF0000"/>
              </a:solidFill>
              <a:latin typeface="Arial" charset="0"/>
              <a:ea typeface="宋体" charset="-122"/>
            </a:endParaRPr>
          </a:p>
          <a:p>
            <a:pPr lvl="0"/>
            <a:endParaRPr lang="zh-CN" altLang="en-US" sz="3200" b="1">
              <a:latin typeface="Arial" charset="0"/>
              <a:ea typeface="宋体" charset="-122"/>
              <a:sym typeface="Arial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3975735" y="3152775"/>
            <a:ext cx="2372360" cy="2418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4" name="文本框 21"/>
          <p:cNvSpPr txBox="1"/>
          <p:nvPr/>
        </p:nvSpPr>
        <p:spPr>
          <a:xfrm>
            <a:off x="4283710" y="4076700"/>
            <a:ext cx="1805940" cy="645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3600" b="1">
                <a:latin typeface="Calibri" charset="0"/>
                <a:ea typeface="宋体" charset="-122"/>
              </a:rPr>
              <a:t>comfort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0254" grpId="0"/>
      <p:bldP spid="10255" grpId="0"/>
      <p:bldP spid="10256" grpId="0"/>
      <p:bldP spid="10257" grpId="0"/>
      <p:bldP spid="10258" grpId="0"/>
      <p:bldP spid="30" grpId="0" bldLvl="0" animBg="1"/>
      <p:bldP spid="10260" grpId="0"/>
      <p:bldP spid="10261" grpId="0"/>
      <p:bldP spid="33" grpId="0" animBg="1"/>
      <p:bldP spid="10263" grpId="0"/>
      <p:bldP spid="10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Comfortable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86560"/>
            <a:ext cx="8229600" cy="4727575"/>
          </a:xfrm>
        </p:spPr>
        <p:txBody>
          <a:bodyPr/>
          <a:lstStyle/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adj.</a:t>
            </a:r>
          </a:p>
          <a:p>
            <a:pPr marL="0" indent="0">
              <a:buNone/>
            </a:pPr>
            <a:r>
              <a:rPr lang="en-US" altLang="zh-CN" sz="2400"/>
              <a:t>1. making you feel physically relaxed; pleasant to wear, sit </a:t>
            </a:r>
          </a:p>
          <a:p>
            <a:pPr marL="0" indent="0">
              <a:buNone/>
            </a:pPr>
            <a:r>
              <a:rPr lang="en-US" altLang="zh-CN" sz="2400"/>
              <a:t>    on, etc. </a:t>
            </a:r>
          </a:p>
          <a:p>
            <a:pPr marL="0" indent="0">
              <a:buNone/>
            </a:pPr>
            <a:r>
              <a:rPr lang="en-US" altLang="zh-CN" sz="2400">
                <a:latin typeface="+mn-ea"/>
                <a:sym typeface="+mn-ea"/>
              </a:rPr>
              <a:t>    e.g. It's such a comfortable bed.</a:t>
            </a:r>
          </a:p>
          <a:p>
            <a:pPr marL="0" indent="0">
              <a:buNone/>
            </a:pPr>
            <a:r>
              <a:rPr lang="en-US" altLang="zh-CN" sz="2400">
                <a:latin typeface="+mn-ea"/>
                <a:sym typeface="+mn-ea"/>
              </a:rPr>
              <a:t>    e.g. These new shoes are not so comfortable.</a:t>
            </a:r>
            <a:endParaRPr lang="en-US" altLang="zh-CN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/>
          </p:cNvSpPr>
          <p:nvPr>
            <p:ph type="title"/>
          </p:nvPr>
        </p:nvSpPr>
        <p:spPr>
          <a:xfrm>
            <a:off x="336550" y="249555"/>
            <a:ext cx="8386445" cy="1325245"/>
          </a:xfrm>
          <a:ln w="9525">
            <a:noFill/>
            <a:miter/>
          </a:ln>
        </p:spPr>
        <p:txBody>
          <a:bodyPr lIns="91440" tIns="45720" rIns="91440" bIns="45720" anchor="ctr"/>
          <a:lstStyle/>
          <a:p>
            <a:r>
              <a:rPr lang="en-US" altLang="zh-CN" b="1"/>
              <a:t>   Useful Expressions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165" y="1370965"/>
            <a:ext cx="8645525" cy="5022850"/>
          </a:xfrm>
          <a:ln w="9525">
            <a:noFill/>
            <a:miter/>
          </a:ln>
        </p:spPr>
        <p:txBody>
          <a:bodyPr lIns="91440" tIns="45720" rIns="91440" bIns="45720" anchor="t">
            <a:normAutofit fontScale="90000" lnSpcReduction="10000"/>
          </a:bodyPr>
          <a:lstStyle/>
          <a:p>
            <a:pPr marL="0" indent="0">
              <a:buNone/>
            </a:pPr>
            <a:endParaRPr lang="en-US" altLang="zh-CN" strike="noStrike" noProof="1">
              <a:sym typeface="+mn-ea"/>
            </a:endParaRPr>
          </a:p>
          <a:p>
            <a:pPr marL="0" indent="0">
              <a:buNone/>
            </a:pPr>
            <a:r>
              <a:rPr lang="en-US" altLang="zh-CN" strike="noStrike" noProof="1">
                <a:sym typeface="+mn-ea"/>
              </a:rPr>
              <a:t>1.  take/ draw comfort from sb's words</a:t>
            </a:r>
            <a:endParaRPr lang="en-US" altLang="zh-CN" strike="noStrike" noProof="1"/>
          </a:p>
          <a:p>
            <a:pPr marL="0" indent="0">
              <a:buNone/>
            </a:pPr>
            <a:r>
              <a:rPr lang="zh-CN" altLang="en-US" strike="noStrike" noProof="1">
                <a:sym typeface="+mn-ea"/>
              </a:rPr>
              <a:t>     </a:t>
            </a:r>
            <a:r>
              <a:rPr lang="en-US" altLang="zh-CN" sz="2400" strike="noStrike" noProof="1">
                <a:latin typeface="+mn-ea"/>
                <a:sym typeface="+mn-ea"/>
              </a:rPr>
              <a:t>e.g. The little girl managed to </a:t>
            </a:r>
            <a:r>
              <a:rPr lang="en-US" altLang="zh-CN" sz="2400" u="sng" strike="noStrike" noProof="1">
                <a:latin typeface="+mn-ea"/>
                <a:sym typeface="+mn-ea"/>
              </a:rPr>
              <a:t>take comfort from</a:t>
            </a:r>
            <a:r>
              <a:rPr lang="en-US" altLang="zh-CN" sz="2400" strike="noStrike" noProof="1">
                <a:latin typeface="+mn-ea"/>
                <a:sym typeface="+mn-ea"/>
              </a:rPr>
              <a:t> her </a:t>
            </a:r>
          </a:p>
          <a:p>
            <a:pPr marL="0" indent="0">
              <a:buNone/>
            </a:pPr>
            <a:r>
              <a:rPr lang="en-US" altLang="zh-CN" sz="2400" strike="noStrike" noProof="1">
                <a:latin typeface="+mn-ea"/>
                <a:sym typeface="+mn-ea"/>
              </a:rPr>
              <a:t>        father's </a:t>
            </a:r>
            <a:r>
              <a:rPr lang="en-US" altLang="zh-CN" sz="2400" u="sng" strike="noStrike" noProof="1">
                <a:latin typeface="+mn-ea"/>
                <a:sym typeface="+mn-ea"/>
              </a:rPr>
              <a:t>words</a:t>
            </a:r>
            <a:r>
              <a:rPr lang="en-US" altLang="zh-CN" sz="2400" strike="noStrike" noProof="1">
                <a:latin typeface="+mn-ea"/>
                <a:sym typeface="+mn-ea"/>
              </a:rPr>
              <a:t>.</a:t>
            </a:r>
          </a:p>
          <a:p>
            <a:endParaRPr lang="en-US" altLang="zh-CN" strike="noStrike" noProof="1"/>
          </a:p>
          <a:p>
            <a:endParaRPr lang="en-US" altLang="zh-CN" strike="noStrike" noProof="1"/>
          </a:p>
          <a:p>
            <a:pPr marL="0" indent="0">
              <a:buNone/>
            </a:pPr>
            <a:r>
              <a:rPr lang="en-US" altLang="zh-CN" strike="noStrike" noProof="1">
                <a:sym typeface="+mn-ea"/>
              </a:rPr>
              <a:t>2.   too ...... for comfort </a:t>
            </a:r>
            <a:endParaRPr lang="en-US" altLang="zh-CN" strike="noStrike" noProof="1"/>
          </a:p>
          <a:p>
            <a:pPr marL="0" indent="0">
              <a:buNone/>
            </a:pPr>
            <a:r>
              <a:rPr lang="zh-CN" altLang="en-US" strike="noStrike" noProof="1">
                <a:sym typeface="+mn-ea"/>
              </a:rPr>
              <a:t>  </a:t>
            </a:r>
            <a:r>
              <a:rPr lang="en-US" altLang="zh-CN" sz="2400" strike="noStrike" noProof="1">
                <a:latin typeface="+mn-ea"/>
                <a:sym typeface="+mn-ea"/>
              </a:rPr>
              <a:t>   e.g. Changes are happening </a:t>
            </a:r>
            <a:r>
              <a:rPr lang="en-US" altLang="zh-CN" sz="2400" u="sng" strike="noStrike" noProof="1">
                <a:latin typeface="+mn-ea"/>
                <a:sym typeface="+mn-ea"/>
              </a:rPr>
              <a:t>too</a:t>
            </a:r>
            <a:r>
              <a:rPr lang="en-US" altLang="zh-CN" sz="2400" strike="noStrike" noProof="1">
                <a:latin typeface="+mn-ea"/>
                <a:sym typeface="+mn-ea"/>
              </a:rPr>
              <a:t> rapidly </a:t>
            </a:r>
            <a:r>
              <a:rPr lang="en-US" altLang="zh-CN" sz="2400" u="sng" strike="noStrike" noProof="1">
                <a:latin typeface="+mn-ea"/>
                <a:sym typeface="+mn-ea"/>
              </a:rPr>
              <a:t>for comfort</a:t>
            </a:r>
            <a:r>
              <a:rPr lang="en-US" altLang="zh-CN" sz="2400" strike="noStrike" noProof="1">
                <a:latin typeface="+mn-ea"/>
                <a:sym typeface="+mn-ea"/>
              </a:rPr>
              <a:t>.</a:t>
            </a:r>
            <a:endParaRPr lang="en-US" altLang="zh-CN" sz="2000" strike="noStrike" noProof="1">
              <a:latin typeface="+mn-ea"/>
              <a:sym typeface="+mn-ea"/>
            </a:endParaRPr>
          </a:p>
          <a:p>
            <a:pPr marL="0" indent="0">
              <a:buNone/>
            </a:pPr>
            <a:endParaRPr lang="en-US" altLang="zh-CN" sz="2000" strike="noStrike" noProof="1">
              <a:latin typeface="+mn-ea"/>
            </a:endParaRPr>
          </a:p>
          <a:p>
            <a:pPr marL="0" indent="0">
              <a:buNone/>
            </a:pPr>
            <a:endParaRPr lang="en-US" altLang="zh-CN" sz="2000" strike="noStrike" noProof="1">
              <a:latin typeface="+mn-ea"/>
              <a:sym typeface="+mn-ea"/>
            </a:endParaRPr>
          </a:p>
          <a:p>
            <a:pPr marL="0" indent="0">
              <a:buNone/>
            </a:pPr>
            <a:r>
              <a:rPr lang="en-US" altLang="zh-CN" strike="noStrike" noProof="1">
                <a:sym typeface="+mn-ea"/>
              </a:rPr>
              <a:t>3.   it comforts sb to do sth</a:t>
            </a:r>
            <a:endParaRPr lang="en-US" altLang="zh-CN" strike="noStrike" noProof="1"/>
          </a:p>
          <a:p>
            <a:pPr marL="0" algn="l">
              <a:buNone/>
            </a:pPr>
            <a:r>
              <a:rPr lang="zh-CN" altLang="en-US" strike="noStrike" noProof="1">
                <a:sym typeface="+mn-ea"/>
              </a:rPr>
              <a:t>   </a:t>
            </a:r>
            <a:r>
              <a:rPr lang="en-US" altLang="zh-CN" sz="2400" strike="noStrike" noProof="1">
                <a:latin typeface="+mn-ea"/>
                <a:sym typeface="+mn-ea"/>
              </a:rPr>
              <a:t>  e.g. </a:t>
            </a:r>
            <a:r>
              <a:rPr lang="en-US" altLang="zh-CN" sz="2400" u="sng" strike="noStrike" noProof="1">
                <a:latin typeface="+mn-ea"/>
                <a:sym typeface="+mn-ea"/>
              </a:rPr>
              <a:t>It comforts</a:t>
            </a:r>
            <a:r>
              <a:rPr lang="en-US" altLang="zh-CN" sz="2400" strike="noStrike" noProof="1">
                <a:latin typeface="+mn-ea"/>
                <a:sym typeface="+mn-ea"/>
              </a:rPr>
              <a:t> her </a:t>
            </a:r>
            <a:r>
              <a:rPr lang="en-US" altLang="zh-CN" sz="2400" u="sng" strike="noStrike" noProof="1">
                <a:latin typeface="+mn-ea"/>
                <a:sym typeface="+mn-ea"/>
              </a:rPr>
              <a:t>to</a:t>
            </a:r>
            <a:r>
              <a:rPr lang="en-US" altLang="zh-CN" sz="2400" strike="noStrike" noProof="1">
                <a:latin typeface="+mn-ea"/>
                <a:sym typeface="+mn-ea"/>
              </a:rPr>
              <a:t> feel her mom's arms around her.</a:t>
            </a:r>
            <a:endParaRPr lang="en-US" altLang="zh-CN" sz="2400" strike="noStrike" noProof="1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/>
          </p:cNvSpPr>
          <p:nvPr>
            <p:ph type="title"/>
          </p:nvPr>
        </p:nvSpPr>
        <p:spPr>
          <a:xfrm>
            <a:off x="336550" y="178435"/>
            <a:ext cx="8840470" cy="1325245"/>
          </a:xfrm>
          <a:ln w="9525">
            <a:noFill/>
            <a:miter/>
          </a:ln>
        </p:spPr>
        <p:txBody>
          <a:bodyPr lIns="91440" tIns="45720" rIns="91440" bIns="45720" anchor="ctr"/>
          <a:lstStyle/>
          <a:p>
            <a:r>
              <a:rPr lang="en-US" altLang="zh-CN" b="1"/>
              <a:t>Useful Expressions</a:t>
            </a:r>
          </a:p>
        </p:txBody>
      </p:sp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xfrm>
            <a:off x="-22225" y="1155700"/>
            <a:ext cx="8382000" cy="5022850"/>
          </a:xfrm>
          <a:ln w="9525">
            <a:noFill/>
            <a:miter/>
          </a:ln>
        </p:spPr>
        <p:txBody>
          <a:bodyPr lIns="91440" tIns="45720" rIns="91440" bIns="45720" anchor="t"/>
          <a:lstStyle/>
          <a:p>
            <a:pPr marL="0" indent="0">
              <a:lnSpc>
                <a:spcPct val="80000"/>
              </a:lnSpc>
              <a:buNone/>
            </a:pP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r>
              <a:rPr lang="en-US" altLang="zh-CN">
                <a:sym typeface="宋体" charset="-122"/>
              </a:rPr>
              <a:t>4.  for comfort</a:t>
            </a:r>
            <a:endParaRPr lang="en-US" altLang="zh-CN"/>
          </a:p>
          <a:p>
            <a:pPr marL="0" algn="l">
              <a:buNone/>
            </a:pPr>
            <a:r>
              <a:rPr lang="zh-CN" altLang="en-US" sz="2400">
                <a:sym typeface="+mn-ea"/>
              </a:rPr>
              <a:t>     </a:t>
            </a:r>
            <a:r>
              <a:rPr lang="en-US" altLang="zh-CN" sz="2400">
                <a:latin typeface="+mn-ea"/>
                <a:sym typeface="宋体" charset="-122"/>
              </a:rPr>
              <a:t>e.g. These tennis shoes are designing </a:t>
            </a:r>
            <a:r>
              <a:rPr lang="en-US" altLang="zh-CN" sz="2400" u="sng">
                <a:latin typeface="+mn-ea"/>
                <a:sym typeface="宋体" charset="-122"/>
              </a:rPr>
              <a:t>for comfort</a:t>
            </a:r>
          </a:p>
          <a:p>
            <a:pPr marL="0" algn="l">
              <a:buNone/>
            </a:pPr>
            <a:r>
              <a:rPr lang="en-US" altLang="zh-CN" sz="2400">
                <a:latin typeface="+mn-ea"/>
                <a:sym typeface="宋体" charset="-122"/>
              </a:rPr>
              <a:t>        and performance.</a:t>
            </a: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r>
              <a:rPr lang="en-US" altLang="zh-CN">
                <a:sym typeface="宋体" charset="-122"/>
              </a:rPr>
              <a:t>5.  in comfort</a:t>
            </a:r>
            <a:endParaRPr lang="en-US" altLang="zh-CN"/>
          </a:p>
          <a:p>
            <a:pPr marL="0" algn="l">
              <a:buNone/>
            </a:pPr>
            <a:r>
              <a:rPr lang="zh-CN" altLang="en-US" sz="2400">
                <a:sym typeface="+mn-ea"/>
              </a:rPr>
              <a:t>     </a:t>
            </a:r>
            <a:r>
              <a:rPr lang="en-US" altLang="zh-CN" sz="2400">
                <a:latin typeface="+mn-ea"/>
                <a:sym typeface="宋体" charset="-122"/>
              </a:rPr>
              <a:t>e.g. They have enough money to live </a:t>
            </a:r>
            <a:r>
              <a:rPr lang="en-US" altLang="zh-CN" sz="2400" u="sng">
                <a:latin typeface="+mn-ea"/>
                <a:sym typeface="宋体" charset="-122"/>
              </a:rPr>
              <a:t>in comfort</a:t>
            </a:r>
            <a:r>
              <a:rPr lang="en-US" altLang="zh-CN" sz="2400">
                <a:latin typeface="+mn-ea"/>
                <a:sym typeface="宋体" charset="-122"/>
              </a:rPr>
              <a:t> in</a:t>
            </a:r>
          </a:p>
          <a:p>
            <a:pPr marL="0" algn="l">
              <a:buNone/>
            </a:pPr>
            <a:r>
              <a:rPr lang="en-US" altLang="zh-CN" sz="2400">
                <a:latin typeface="+mn-ea"/>
                <a:sym typeface="宋体" charset="-122"/>
              </a:rPr>
              <a:t>        their old age.</a:t>
            </a: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endParaRPr lang="en-US" altLang="zh-CN">
              <a:sym typeface="宋体" charset="-122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CN">
              <a:sym typeface="宋体" charset="-122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CN">
              <a:sym typeface="宋体" charset="-122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CN">
              <a:sym typeface="宋体" charset="-122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endParaRPr lang="en-US" altLang="zh-CN"/>
          </a:p>
          <a:p>
            <a:pPr marL="0" indent="0">
              <a:lnSpc>
                <a:spcPct val="80000"/>
              </a:lnSpc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Kingsoft Office WPP</Application>
  <PresentationFormat>全屏显示(4:3)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设计模板</vt:lpstr>
      <vt:lpstr>Learning the Word — “comfort”</vt:lpstr>
      <vt:lpstr>幻灯片 2</vt:lpstr>
      <vt:lpstr>Meaning</vt:lpstr>
      <vt:lpstr>Meaning </vt:lpstr>
      <vt:lpstr>     Distortion</vt:lpstr>
      <vt:lpstr>Word Family</vt:lpstr>
      <vt:lpstr>Comfortable</vt:lpstr>
      <vt:lpstr>   Useful Expressions</vt:lpstr>
      <vt:lpstr>Useful Expressions</vt:lpstr>
      <vt:lpstr>Common Errors</vt:lpstr>
      <vt:lpstr>Homework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the Word — “comfort”</dc:title>
  <dc:creator/>
  <cp:lastModifiedBy>jjl</cp:lastModifiedBy>
  <cp:revision>64</cp:revision>
  <dcterms:created xsi:type="dcterms:W3CDTF">2009-05-20T13:30:00Z</dcterms:created>
  <dcterms:modified xsi:type="dcterms:W3CDTF">2016-02-25T02:55:06Z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