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64" r:id="rId10"/>
    <p:sldId id="265" r:id="rId11"/>
    <p:sldId id="272" r:id="rId12"/>
    <p:sldId id="273" r:id="rId13"/>
    <p:sldId id="271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94660"/>
  </p:normalViewPr>
  <p:slideViewPr>
    <p:cSldViewPr>
      <p:cViewPr varScale="1">
        <p:scale>
          <a:sx n="66" d="100"/>
          <a:sy n="66" d="100"/>
        </p:scale>
        <p:origin x="-13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98EBFB4-2817-4B8F-957E-CF6BC50FC563}" type="datetimeFigureOut">
              <a:rPr lang="zh-CN" altLang="en-US" smtClean="0"/>
              <a:t>2015/2/10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7FBCD6E-A29D-47DB-8E58-2749CE2761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BFB4-2817-4B8F-957E-CF6BC50FC563}" type="datetimeFigureOut">
              <a:rPr lang="zh-CN" altLang="en-US" smtClean="0"/>
              <a:t>2015/2/10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CD6E-A29D-47DB-8E58-2749CE2761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BFB4-2817-4B8F-957E-CF6BC50FC563}" type="datetimeFigureOut">
              <a:rPr lang="zh-CN" altLang="en-US" smtClean="0"/>
              <a:t>2015/2/10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CD6E-A29D-47DB-8E58-2749CE2761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98EBFB4-2817-4B8F-957E-CF6BC50FC563}" type="datetimeFigureOut">
              <a:rPr lang="zh-CN" altLang="en-US" smtClean="0"/>
              <a:t>2015/2/10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7FBCD6E-A29D-47DB-8E58-2749CE2761E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98EBFB4-2817-4B8F-957E-CF6BC50FC563}" type="datetimeFigureOut">
              <a:rPr lang="zh-CN" altLang="en-US" smtClean="0"/>
              <a:t>2015/2/10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7FBCD6E-A29D-47DB-8E58-2749CE2761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BFB4-2817-4B8F-957E-CF6BC50FC563}" type="datetimeFigureOut">
              <a:rPr lang="zh-CN" altLang="en-US" smtClean="0"/>
              <a:t>2015/2/10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CD6E-A29D-47DB-8E58-2749CE2761E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BFB4-2817-4B8F-957E-CF6BC50FC563}" type="datetimeFigureOut">
              <a:rPr lang="zh-CN" altLang="en-US" smtClean="0"/>
              <a:t>2015/2/10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CD6E-A29D-47DB-8E58-2749CE2761E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98EBFB4-2817-4B8F-957E-CF6BC50FC563}" type="datetimeFigureOut">
              <a:rPr lang="zh-CN" altLang="en-US" smtClean="0"/>
              <a:t>2015/2/10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FBCD6E-A29D-47DB-8E58-2749CE2761E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BFB4-2817-4B8F-957E-CF6BC50FC563}" type="datetimeFigureOut">
              <a:rPr lang="zh-CN" altLang="en-US" smtClean="0"/>
              <a:t>2015/2/10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CD6E-A29D-47DB-8E58-2749CE2761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98EBFB4-2817-4B8F-957E-CF6BC50FC563}" type="datetimeFigureOut">
              <a:rPr lang="zh-CN" altLang="en-US" smtClean="0"/>
              <a:t>2015/2/10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7FBCD6E-A29D-47DB-8E58-2749CE2761E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98EBFB4-2817-4B8F-957E-CF6BC50FC563}" type="datetimeFigureOut">
              <a:rPr lang="zh-CN" altLang="en-US" smtClean="0"/>
              <a:t>2015/2/10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FBCD6E-A29D-47DB-8E58-2749CE2761E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98EBFB4-2817-4B8F-957E-CF6BC50FC563}" type="datetimeFigureOut">
              <a:rPr lang="zh-CN" altLang="en-US" smtClean="0"/>
              <a:t>2015/2/10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7FBCD6E-A29D-47DB-8E58-2749CE2761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82650" y="1993147"/>
            <a:ext cx="6912768" cy="2790364"/>
          </a:xfrm>
        </p:spPr>
        <p:txBody>
          <a:bodyPr>
            <a:noAutofit/>
          </a:bodyPr>
          <a:lstStyle/>
          <a:p>
            <a:r>
              <a:rPr lang="en-US" altLang="zh-CN" sz="48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Unit 1 Friendship</a:t>
            </a:r>
          </a:p>
          <a:p>
            <a:r>
              <a:rPr lang="en-US" altLang="zh-CN" sz="4000" b="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       Book 1 P</a:t>
            </a:r>
            <a:r>
              <a:rPr lang="en-US" altLang="zh-CN" sz="2800" b="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4-5 </a:t>
            </a:r>
            <a:r>
              <a:rPr lang="zh-CN" altLang="en-US" sz="4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习题讲解</a:t>
            </a:r>
            <a:endParaRPr lang="en-US" altLang="zh-CN" sz="4000" b="0" dirty="0" smtClean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76056" y="4763452"/>
            <a:ext cx="33393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chemeClr val="accent1"/>
                </a:solidFill>
              </a:rPr>
              <a:t>华南师范大学外文学院 </a:t>
            </a:r>
            <a:endParaRPr lang="en-US" altLang="zh-CN" sz="2400" b="1" dirty="0">
              <a:solidFill>
                <a:schemeClr val="accent1"/>
              </a:solidFill>
            </a:endParaRPr>
          </a:p>
          <a:p>
            <a:r>
              <a:rPr lang="zh-CN" altLang="en-US" sz="2400" b="1" dirty="0" smtClean="0">
                <a:solidFill>
                  <a:schemeClr val="accent1"/>
                </a:solidFill>
              </a:rPr>
              <a:t> </a:t>
            </a:r>
            <a:r>
              <a:rPr lang="en-US" altLang="zh-CN" sz="2400" b="1" dirty="0" smtClean="0">
                <a:solidFill>
                  <a:schemeClr val="accent1"/>
                </a:solidFill>
              </a:rPr>
              <a:t>	 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骆婉莹</a:t>
            </a:r>
            <a:endParaRPr lang="zh-CN" altLang="en-US" sz="2400" b="1" dirty="0">
              <a:solidFill>
                <a:schemeClr val="accent1"/>
              </a:solidFill>
            </a:endParaRPr>
          </a:p>
        </p:txBody>
      </p:sp>
      <p:pic>
        <p:nvPicPr>
          <p:cNvPr id="1029" name="Picture 5" descr="C:\Users\Administrator\Pictures\ppt\005zXBclgw1emqw3uavh2j30jo0jodg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215" y="404664"/>
            <a:ext cx="1790233" cy="1790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37433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86844" y="446452"/>
            <a:ext cx="8145595" cy="5637240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6. Margot </a:t>
            </a:r>
            <a:r>
              <a:rPr lang="en-US" altLang="zh-CN" u="sng" dirty="0"/>
              <a:t>asked</a:t>
            </a:r>
            <a:r>
              <a:rPr lang="en-US" altLang="zh-CN" dirty="0"/>
              <a:t> her what else </a:t>
            </a:r>
            <a:r>
              <a:rPr lang="en-US" altLang="zh-CN" u="sng" dirty="0"/>
              <a:t>she</a:t>
            </a:r>
            <a:r>
              <a:rPr lang="en-US" altLang="zh-CN" dirty="0"/>
              <a:t> </a:t>
            </a:r>
            <a:r>
              <a:rPr lang="en-US" altLang="zh-CN" u="sng" dirty="0"/>
              <a:t>had hidden</a:t>
            </a:r>
            <a:r>
              <a:rPr lang="en-US" altLang="zh-CN" dirty="0"/>
              <a:t> under </a:t>
            </a:r>
            <a:r>
              <a:rPr lang="en-US" altLang="zh-CN" u="sng" dirty="0"/>
              <a:t>her</a:t>
            </a:r>
            <a:r>
              <a:rPr lang="en-US" altLang="zh-CN" dirty="0"/>
              <a:t> overcoat.</a:t>
            </a:r>
          </a:p>
          <a:p>
            <a:pPr marL="0" indent="0">
              <a:buNone/>
            </a:pPr>
            <a:r>
              <a:rPr lang="en-US" altLang="zh-CN" dirty="0" smtClean="0"/>
              <a:t>	“ What else </a:t>
            </a:r>
            <a:r>
              <a:rPr lang="en-US" altLang="zh-CN" dirty="0" smtClean="0">
                <a:solidFill>
                  <a:srgbClr val="FF0000"/>
                </a:solidFill>
              </a:rPr>
              <a:t>have </a:t>
            </a:r>
            <a:r>
              <a:rPr lang="en-US" altLang="zh-CN" dirty="0" smtClean="0">
                <a:solidFill>
                  <a:srgbClr val="0070C0"/>
                </a:solidFill>
              </a:rPr>
              <a:t>you</a:t>
            </a:r>
            <a:r>
              <a:rPr lang="en-US" altLang="zh-CN" dirty="0" smtClean="0">
                <a:solidFill>
                  <a:srgbClr val="FF0000"/>
                </a:solidFill>
              </a:rPr>
              <a:t> hidden</a:t>
            </a:r>
            <a:r>
              <a:rPr lang="en-US" altLang="zh-CN" dirty="0" smtClean="0"/>
              <a:t> under </a:t>
            </a:r>
            <a:r>
              <a:rPr lang="en-US" altLang="zh-CN" dirty="0" smtClean="0">
                <a:solidFill>
                  <a:srgbClr val="0070C0"/>
                </a:solidFill>
              </a:rPr>
              <a:t>your</a:t>
            </a:r>
            <a:r>
              <a:rPr lang="en-US" altLang="zh-CN" dirty="0" smtClean="0"/>
              <a:t> 	overcoat? ” Margot </a:t>
            </a:r>
            <a:r>
              <a:rPr lang="en-US" altLang="zh-CN" dirty="0" smtClean="0">
                <a:solidFill>
                  <a:srgbClr val="FF0000"/>
                </a:solidFill>
              </a:rPr>
              <a:t>asked her</a:t>
            </a:r>
            <a:r>
              <a:rPr lang="en-US" altLang="zh-CN" dirty="0" smtClean="0"/>
              <a:t>.</a:t>
            </a:r>
            <a:endParaRPr lang="en-US" altLang="zh-CN" dirty="0"/>
          </a:p>
          <a:p>
            <a:pPr marL="457200" indent="-457200">
              <a:buFont typeface="+mj-lt"/>
              <a:buAutoNum type="arabicPeriod" startAt="6"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7. Anne </a:t>
            </a:r>
            <a:r>
              <a:rPr lang="en-US" altLang="zh-CN" u="sng" dirty="0" smtClean="0"/>
              <a:t>asked</a:t>
            </a:r>
            <a:r>
              <a:rPr lang="en-US" altLang="zh-CN" dirty="0" smtClean="0"/>
              <a:t> her father when </a:t>
            </a:r>
            <a:r>
              <a:rPr lang="en-US" altLang="zh-CN" u="sng" dirty="0" smtClean="0"/>
              <a:t>they</a:t>
            </a:r>
            <a:r>
              <a:rPr lang="en-US" altLang="zh-CN" dirty="0" smtClean="0"/>
              <a:t> </a:t>
            </a:r>
            <a:r>
              <a:rPr lang="en-US" altLang="zh-CN" u="sng" dirty="0" smtClean="0"/>
              <a:t>would go</a:t>
            </a:r>
            <a:r>
              <a:rPr lang="en-US" altLang="zh-CN" dirty="0" smtClean="0"/>
              <a:t> back home.</a:t>
            </a:r>
          </a:p>
          <a:p>
            <a:pPr marL="365760" lvl="1" indent="0">
              <a:buNone/>
            </a:pPr>
            <a:r>
              <a:rPr lang="en-US" altLang="zh-CN" dirty="0" smtClean="0"/>
              <a:t>	</a:t>
            </a:r>
            <a:r>
              <a:rPr lang="en-US" altLang="zh-CN" sz="2400" dirty="0" smtClean="0"/>
              <a:t>“ When shall </a:t>
            </a:r>
            <a:r>
              <a:rPr lang="en-US" altLang="zh-CN" sz="2400" dirty="0" smtClean="0">
                <a:solidFill>
                  <a:srgbClr val="0070C0"/>
                </a:solidFill>
              </a:rPr>
              <a:t>we</a:t>
            </a:r>
            <a:r>
              <a:rPr lang="en-US" altLang="zh-CN" sz="2400" dirty="0" smtClean="0">
                <a:solidFill>
                  <a:srgbClr val="FF0000"/>
                </a:solidFill>
              </a:rPr>
              <a:t> go</a:t>
            </a:r>
            <a:r>
              <a:rPr lang="en-US" altLang="zh-CN" sz="2400" dirty="0" smtClean="0"/>
              <a:t> back home ? ” Anne </a:t>
            </a:r>
            <a:r>
              <a:rPr lang="en-US" altLang="zh-CN" sz="2400" dirty="0" smtClean="0">
                <a:solidFill>
                  <a:srgbClr val="FF0000"/>
                </a:solidFill>
              </a:rPr>
              <a:t>asked </a:t>
            </a:r>
            <a:r>
              <a:rPr lang="en-US" altLang="zh-CN" sz="2400" dirty="0" smtClean="0"/>
              <a:t>her</a:t>
            </a:r>
            <a:r>
              <a:rPr lang="en-US" altLang="zh-CN" sz="2400" dirty="0" smtClean="0">
                <a:solidFill>
                  <a:srgbClr val="FF0000"/>
                </a:solidFill>
              </a:rPr>
              <a:t> </a:t>
            </a:r>
            <a:r>
              <a:rPr lang="en-US" altLang="zh-CN" sz="2400" dirty="0" smtClean="0"/>
              <a:t>	father.</a:t>
            </a:r>
          </a:p>
          <a:p>
            <a:pPr marL="457200" indent="-457200">
              <a:buFont typeface="+mj-lt"/>
              <a:buAutoNum type="arabicPeriod" startAt="6"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8. Father </a:t>
            </a:r>
            <a:r>
              <a:rPr lang="en-US" altLang="zh-CN" u="sng" dirty="0" smtClean="0"/>
              <a:t>asked</a:t>
            </a:r>
            <a:r>
              <a:rPr lang="en-US" altLang="zh-CN" dirty="0" smtClean="0"/>
              <a:t> Anne why </a:t>
            </a:r>
            <a:r>
              <a:rPr lang="en-US" altLang="zh-CN" u="sng" dirty="0" smtClean="0"/>
              <a:t>she</a:t>
            </a:r>
            <a:r>
              <a:rPr lang="en-US" altLang="zh-CN" dirty="0" smtClean="0"/>
              <a:t> </a:t>
            </a:r>
            <a:r>
              <a:rPr lang="en-US" altLang="zh-CN" u="sng" dirty="0" smtClean="0"/>
              <a:t>had talked</a:t>
            </a:r>
            <a:r>
              <a:rPr lang="en-US" altLang="zh-CN" dirty="0" smtClean="0"/>
              <a:t> so much to that boy.</a:t>
            </a:r>
          </a:p>
          <a:p>
            <a:pPr marL="0" indent="0">
              <a:buNone/>
            </a:pPr>
            <a:r>
              <a:rPr lang="en-US" altLang="zh-CN" dirty="0" smtClean="0"/>
              <a:t>	“ Why </a:t>
            </a:r>
            <a:r>
              <a:rPr lang="en-US" altLang="zh-CN" dirty="0" smtClean="0">
                <a:solidFill>
                  <a:srgbClr val="FF0000"/>
                </a:solidFill>
              </a:rPr>
              <a:t>did </a:t>
            </a:r>
            <a:r>
              <a:rPr lang="en-US" altLang="zh-CN" dirty="0" smtClean="0">
                <a:solidFill>
                  <a:srgbClr val="0070C0"/>
                </a:solidFill>
              </a:rPr>
              <a:t>you</a:t>
            </a:r>
            <a:r>
              <a:rPr lang="en-US" altLang="zh-CN" dirty="0" smtClean="0">
                <a:solidFill>
                  <a:srgbClr val="FF0000"/>
                </a:solidFill>
              </a:rPr>
              <a:t> talk </a:t>
            </a:r>
            <a:r>
              <a:rPr lang="en-US" altLang="zh-CN" dirty="0" smtClean="0"/>
              <a:t>so much to that boy? ” father 	asked Anne.</a:t>
            </a:r>
            <a:endParaRPr lang="zh-CN" altLang="en-US" dirty="0"/>
          </a:p>
        </p:txBody>
      </p:sp>
      <p:pic>
        <p:nvPicPr>
          <p:cNvPr id="4" name="Picture 2" descr="C:\Users\Administrator\Pictures\ppt\005zXBclgw1emqw3r0w81j30jo0jo0t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839" y="4941168"/>
            <a:ext cx="1571625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89599"/>
            <a:ext cx="7493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14" y="3007480"/>
            <a:ext cx="7493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14" y="5184055"/>
            <a:ext cx="7493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3156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411760" y="548680"/>
            <a:ext cx="6453212" cy="5472608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第</a:t>
            </a:r>
            <a:r>
              <a:rPr lang="en-US" altLang="zh-CN" dirty="0" smtClean="0"/>
              <a:t>1~4</a:t>
            </a:r>
            <a:r>
              <a:rPr lang="zh-CN" altLang="en-US" dirty="0" smtClean="0"/>
              <a:t>题：直接引语变为间接引语</a:t>
            </a:r>
            <a:endParaRPr lang="en-US" altLang="zh-CN" dirty="0" smtClean="0"/>
          </a:p>
          <a:p>
            <a:r>
              <a:rPr lang="zh-CN" altLang="en-US" dirty="0" smtClean="0"/>
              <a:t>疑问</a:t>
            </a:r>
            <a:r>
              <a:rPr lang="zh-CN" altLang="en-US" b="1" dirty="0" smtClean="0">
                <a:solidFill>
                  <a:srgbClr val="FF0000"/>
                </a:solidFill>
              </a:rPr>
              <a:t>语序</a:t>
            </a:r>
            <a:r>
              <a:rPr lang="zh-CN" altLang="en-US" dirty="0" smtClean="0"/>
              <a:t>变为陈述语序：</a:t>
            </a:r>
            <a:endParaRPr lang="en-US" altLang="zh-CN" dirty="0" smtClean="0"/>
          </a:p>
          <a:p>
            <a:pPr marL="0" indent="0">
              <a:buNone/>
            </a:pPr>
            <a:r>
              <a:rPr lang="en-GB" altLang="zh-CN" dirty="0" smtClean="0"/>
              <a:t>Why </a:t>
            </a:r>
            <a:r>
              <a:rPr lang="en-GB" altLang="zh-CN" dirty="0"/>
              <a:t>did you </a:t>
            </a:r>
            <a:r>
              <a:rPr lang="en-GB" altLang="zh-CN" dirty="0" smtClean="0"/>
              <a:t>choose</a:t>
            </a:r>
            <a:r>
              <a:rPr lang="en-US" altLang="zh-CN" dirty="0"/>
              <a:t>——why she </a:t>
            </a:r>
            <a:r>
              <a:rPr lang="en-US" altLang="zh-CN" dirty="0" smtClean="0"/>
              <a:t>chose/had chosen  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人称</a:t>
            </a:r>
            <a:r>
              <a:rPr lang="zh-CN" altLang="en-US" dirty="0" smtClean="0"/>
              <a:t>进行相应变化：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I/you ——</a:t>
            </a:r>
            <a:r>
              <a:rPr lang="zh-CN" altLang="en-US" dirty="0" smtClean="0"/>
              <a:t> </a:t>
            </a:r>
            <a:r>
              <a:rPr lang="en-US" altLang="zh-CN" dirty="0" smtClean="0"/>
              <a:t>she; my/your——her</a:t>
            </a:r>
          </a:p>
          <a:p>
            <a:r>
              <a:rPr lang="zh-CN" altLang="en-US" dirty="0" smtClean="0"/>
              <a:t>主句动词</a:t>
            </a:r>
            <a:r>
              <a:rPr lang="zh-CN" altLang="en-US" b="1" dirty="0" smtClean="0">
                <a:solidFill>
                  <a:srgbClr val="FF0000"/>
                </a:solidFill>
              </a:rPr>
              <a:t>时态</a:t>
            </a:r>
            <a:r>
              <a:rPr lang="zh-CN" altLang="en-US" dirty="0"/>
              <a:t>进行相应变化：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如：主句动词</a:t>
            </a:r>
            <a:r>
              <a:rPr lang="zh-CN" altLang="en-US" dirty="0" smtClean="0"/>
              <a:t>是一般过去时时，从句动词时态应为过去时的相应时态：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don’t——didn’t; have got——had got</a:t>
            </a:r>
          </a:p>
          <a:p>
            <a:pPr marL="0" indent="0">
              <a:buNone/>
            </a:pPr>
            <a:r>
              <a:rPr lang="en-US" altLang="zh-CN" dirty="0" smtClean="0"/>
              <a:t>    choose——chose/had </a:t>
            </a:r>
            <a:r>
              <a:rPr lang="en-US" altLang="zh-CN" dirty="0"/>
              <a:t>chosen 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这几题暂无出现</a:t>
            </a:r>
            <a:r>
              <a:rPr lang="zh-CN" altLang="en-US" dirty="0" smtClean="0">
                <a:solidFill>
                  <a:srgbClr val="0070C0"/>
                </a:solidFill>
              </a:rPr>
              <a:t>状语要改变</a:t>
            </a:r>
            <a:r>
              <a:rPr lang="zh-CN" altLang="en-US" dirty="0">
                <a:solidFill>
                  <a:srgbClr val="0070C0"/>
                </a:solidFill>
              </a:rPr>
              <a:t>和</a:t>
            </a:r>
            <a:r>
              <a:rPr lang="zh-CN" altLang="en-US" dirty="0" smtClean="0">
                <a:solidFill>
                  <a:srgbClr val="0070C0"/>
                </a:solidFill>
              </a:rPr>
              <a:t>时态保持不变</a:t>
            </a:r>
            <a:r>
              <a:rPr lang="zh-CN" altLang="en-US" dirty="0" smtClean="0"/>
              <a:t>的情况，但我们在做其他题目时要注意。</a:t>
            </a:r>
            <a:endParaRPr lang="en-US" altLang="zh-CN" dirty="0" smtClean="0"/>
          </a:p>
        </p:txBody>
      </p:sp>
      <p:pic>
        <p:nvPicPr>
          <p:cNvPr id="1026" name="Picture 2" descr="C:\Users\Administrator\Pictures\ppt\005zXBclgw1emqw3w5qhgj30jo0jo3z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688"/>
            <a:ext cx="1571625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149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755576" y="3573016"/>
            <a:ext cx="7467600" cy="1584176"/>
          </a:xfrm>
        </p:spPr>
        <p:txBody>
          <a:bodyPr/>
          <a:lstStyle/>
          <a:p>
            <a:r>
              <a:rPr lang="zh-CN" altLang="en-US" dirty="0" smtClean="0"/>
              <a:t>你能举一反三，总结第</a:t>
            </a:r>
            <a:r>
              <a:rPr lang="en-US" altLang="zh-CN" dirty="0" smtClean="0"/>
              <a:t>5~8</a:t>
            </a:r>
            <a:r>
              <a:rPr lang="zh-CN" altLang="en-US" dirty="0" smtClean="0"/>
              <a:t>题里间接引语变为直接引语中最主要的变化有哪些吗？列出来并和大家讨论吧。</a:t>
            </a:r>
            <a:endParaRPr lang="zh-CN" altLang="en-US" dirty="0"/>
          </a:p>
        </p:txBody>
      </p:sp>
      <p:pic>
        <p:nvPicPr>
          <p:cNvPr id="2050" name="Picture 2" descr="C:\Users\Administrator\Pictures\ppt\005zXBclgw1emqw39u6dmj30c80c8q3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04664"/>
            <a:ext cx="266429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043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Administrator\Pictures\ppt\005zXBclgw1emqw3zs47pj30jo0jo7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495" y="620688"/>
            <a:ext cx="3672408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99792" y="4698297"/>
            <a:ext cx="37111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Thank you</a:t>
            </a:r>
            <a:r>
              <a:rPr lang="zh-CN" altLang="en-US" sz="4400" dirty="0" smtClean="0">
                <a:solidFill>
                  <a:srgbClr val="FF000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！</a:t>
            </a:r>
            <a:endParaRPr lang="zh-CN" altLang="en-US" sz="4400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75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493096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Exercise 1 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pPr marL="0" indent="0">
              <a:buNone/>
            </a:pPr>
            <a:r>
              <a:rPr lang="en-US" altLang="zh-CN" sz="2800" dirty="0" smtClean="0"/>
              <a:t>1.</a:t>
            </a:r>
            <a:r>
              <a:rPr lang="en-US" altLang="zh-CN" sz="2800" dirty="0">
                <a:solidFill>
                  <a:schemeClr val="accent1"/>
                </a:solidFill>
                <a:hlinkClick r:id="rId2" action="ppaction://hlinksldjump"/>
              </a:rPr>
              <a:t>outdoors</a:t>
            </a:r>
            <a:r>
              <a:rPr lang="en-US" altLang="zh-CN" sz="2800" dirty="0">
                <a:solidFill>
                  <a:schemeClr val="accent1"/>
                </a:solidFill>
              </a:rPr>
              <a:t>  </a:t>
            </a:r>
            <a:r>
              <a:rPr lang="en-US" altLang="zh-CN" sz="2800" dirty="0" smtClean="0"/>
              <a:t>                 2.upset   </a:t>
            </a:r>
          </a:p>
          <a:p>
            <a:pPr marL="0" indent="0">
              <a:buNone/>
            </a:pPr>
            <a:r>
              <a:rPr lang="en-US" altLang="zh-CN" sz="2800" dirty="0" smtClean="0"/>
              <a:t>3.be concerned about  4.</a:t>
            </a:r>
            <a:r>
              <a:rPr lang="en-US" altLang="zh-CN" sz="2800" dirty="0" smtClean="0">
                <a:hlinkClick r:id="rId3" action="ppaction://hlinksldjump"/>
              </a:rPr>
              <a:t>loose </a:t>
            </a:r>
            <a:r>
              <a:rPr lang="en-US" altLang="zh-CN" sz="2800" dirty="0" smtClean="0"/>
              <a:t> </a:t>
            </a:r>
          </a:p>
          <a:p>
            <a:pPr marL="0" indent="0">
              <a:buNone/>
            </a:pPr>
            <a:r>
              <a:rPr lang="en-US" altLang="zh-CN" sz="2800" dirty="0" smtClean="0"/>
              <a:t>5.</a:t>
            </a:r>
            <a:r>
              <a:rPr lang="en-US" altLang="zh-CN" sz="2800" dirty="0" smtClean="0">
                <a:hlinkClick r:id="rId4" action="ppaction://hlinksldjump"/>
              </a:rPr>
              <a:t>go through </a:t>
            </a:r>
            <a:r>
              <a:rPr lang="en-US" altLang="zh-CN" sz="2800" dirty="0" smtClean="0"/>
              <a:t>               6.ignore   </a:t>
            </a:r>
          </a:p>
          <a:p>
            <a:pPr marL="0" indent="0">
              <a:buNone/>
            </a:pPr>
            <a:r>
              <a:rPr lang="en-US" altLang="zh-CN" sz="2800" dirty="0" smtClean="0"/>
              <a:t>7.face </a:t>
            </a:r>
            <a:r>
              <a:rPr lang="en-US" altLang="zh-CN" sz="2800" dirty="0"/>
              <a:t>to </a:t>
            </a:r>
            <a:r>
              <a:rPr lang="en-US" altLang="zh-CN" sz="2800" dirty="0" smtClean="0"/>
              <a:t>face                8.calm down </a:t>
            </a:r>
          </a:p>
          <a:p>
            <a:pPr marL="0" indent="0">
              <a:buNone/>
            </a:pPr>
            <a:r>
              <a:rPr lang="en-US" altLang="zh-CN" sz="2800" dirty="0" smtClean="0"/>
              <a:t>9.curtain                     10.series</a:t>
            </a:r>
            <a:endParaRPr lang="en-US" altLang="zh-CN" sz="2800" dirty="0"/>
          </a:p>
          <a:p>
            <a:pPr marL="0" indent="0">
              <a:buNone/>
            </a:pPr>
            <a:endParaRPr lang="en-US" altLang="zh-CN" dirty="0" smtClean="0"/>
          </a:p>
        </p:txBody>
      </p:sp>
      <p:pic>
        <p:nvPicPr>
          <p:cNvPr id="2050" name="Picture 2" descr="C:\Users\Administrator\Pictures\ppt\005zXBclgw1emqw3ndcuoj30jo0jogm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897738"/>
            <a:ext cx="1571625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2500" y="641430"/>
            <a:ext cx="84834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altLang="zh-CN" sz="2800" b="1" dirty="0" smtClean="0">
                <a:solidFill>
                  <a:schemeClr val="tx2"/>
                </a:solidFill>
              </a:rPr>
              <a:t>Discovering useful words and expressions</a:t>
            </a:r>
            <a:endParaRPr lang="zh-CN" alt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08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dministrator\Pictures\ppt\005zXBclgw1emqw3hagxvj30jo0jot9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571625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95536" y="1083693"/>
            <a:ext cx="8136904" cy="54291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2600" b="1" dirty="0" smtClean="0">
                <a:solidFill>
                  <a:srgbClr val="FF0000"/>
                </a:solidFill>
              </a:rPr>
              <a:t>outdoors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70C0"/>
                </a:solidFill>
              </a:rPr>
              <a:t>adv. </a:t>
            </a:r>
            <a:r>
              <a:rPr lang="en-US" altLang="zh-CN" dirty="0" smtClean="0">
                <a:solidFill>
                  <a:srgbClr val="0070C0"/>
                </a:solidFill>
              </a:rPr>
              <a:t>not inside a building </a:t>
            </a:r>
            <a:r>
              <a:rPr lang="zh-CN" altLang="en-US" dirty="0" smtClean="0">
                <a:solidFill>
                  <a:srgbClr val="0070C0"/>
                </a:solidFill>
              </a:rPr>
              <a:t>在</a:t>
            </a:r>
            <a:r>
              <a:rPr lang="zh-CN" altLang="en-US" dirty="0">
                <a:solidFill>
                  <a:srgbClr val="0070C0"/>
                </a:solidFill>
              </a:rPr>
              <a:t>外面</a:t>
            </a:r>
            <a:r>
              <a:rPr lang="en-US" altLang="zh-CN" dirty="0">
                <a:solidFill>
                  <a:srgbClr val="0070C0"/>
                </a:solidFill>
              </a:rPr>
              <a:t>; </a:t>
            </a:r>
            <a:r>
              <a:rPr lang="zh-CN" altLang="en-US" dirty="0">
                <a:solidFill>
                  <a:srgbClr val="0070C0"/>
                </a:solidFill>
              </a:rPr>
              <a:t>在户外</a:t>
            </a:r>
            <a:endParaRPr lang="en-US" altLang="zh-CN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e.g. It's </a:t>
            </a:r>
            <a:r>
              <a:rPr lang="en-US" altLang="zh-CN" dirty="0"/>
              <a:t>cold </a:t>
            </a:r>
            <a:r>
              <a:rPr lang="en-US" altLang="zh-CN" u="sng" dirty="0"/>
              <a:t>outdoors</a:t>
            </a:r>
            <a:r>
              <a:rPr lang="en-US" altLang="zh-CN" dirty="0"/>
              <a:t>. </a:t>
            </a:r>
            <a:r>
              <a:rPr lang="zh-CN" altLang="en-US" dirty="0"/>
              <a:t>外面很冷</a:t>
            </a:r>
            <a:r>
              <a:rPr lang="en-US" altLang="zh-CN" dirty="0" smtClean="0"/>
              <a:t>.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>
                <a:solidFill>
                  <a:srgbClr val="0070C0"/>
                </a:solidFill>
              </a:rPr>
              <a:t>n. </a:t>
            </a:r>
            <a:r>
              <a:rPr lang="en-GB" altLang="zh-CN" dirty="0">
                <a:solidFill>
                  <a:srgbClr val="0070C0"/>
                </a:solidFill>
              </a:rPr>
              <a:t>the open air, esp. away from towns and cities </a:t>
            </a:r>
            <a:r>
              <a:rPr lang="zh-CN" altLang="en-US" dirty="0">
                <a:solidFill>
                  <a:srgbClr val="0070C0"/>
                </a:solidFill>
              </a:rPr>
              <a:t>露天</a:t>
            </a:r>
            <a:r>
              <a:rPr lang="en-US" altLang="zh-CN" dirty="0">
                <a:solidFill>
                  <a:srgbClr val="0070C0"/>
                </a:solidFill>
              </a:rPr>
              <a:t>; </a:t>
            </a:r>
            <a:r>
              <a:rPr lang="zh-CN" altLang="en-US" dirty="0">
                <a:solidFill>
                  <a:srgbClr val="0070C0"/>
                </a:solidFill>
              </a:rPr>
              <a:t>（尤指）郊外</a:t>
            </a:r>
            <a:r>
              <a:rPr lang="en-US" altLang="zh-CN" dirty="0">
                <a:solidFill>
                  <a:srgbClr val="0070C0"/>
                </a:solidFill>
              </a:rPr>
              <a:t>, </a:t>
            </a:r>
            <a:r>
              <a:rPr lang="zh-CN" altLang="en-US" dirty="0">
                <a:solidFill>
                  <a:srgbClr val="0070C0"/>
                </a:solidFill>
              </a:rPr>
              <a:t>旷野</a:t>
            </a:r>
            <a:endParaRPr lang="en-US" altLang="zh-CN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CN" dirty="0"/>
              <a:t>e.g. I couldn't live in London, I enjoy the great </a:t>
            </a:r>
            <a:r>
              <a:rPr lang="en-US" altLang="zh-CN" u="sng" dirty="0"/>
              <a:t>outdoors</a:t>
            </a:r>
            <a:r>
              <a:rPr lang="en-US" altLang="zh-CN" dirty="0"/>
              <a:t> too much. </a:t>
            </a:r>
            <a:r>
              <a:rPr lang="zh-CN" altLang="en-US" dirty="0"/>
              <a:t>我住不了伦敦</a:t>
            </a:r>
            <a:r>
              <a:rPr lang="en-US" altLang="zh-CN" dirty="0"/>
              <a:t>, </a:t>
            </a:r>
            <a:r>
              <a:rPr lang="zh-CN" altLang="en-US" dirty="0"/>
              <a:t>我酷爱郊外的环境</a:t>
            </a:r>
            <a:r>
              <a:rPr lang="en-US" altLang="zh-CN" dirty="0"/>
              <a:t>.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zh-CN" dirty="0" smtClean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0043" y="474329"/>
            <a:ext cx="44807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altLang="zh-CN" sz="3200" b="1" dirty="0" smtClean="0">
                <a:solidFill>
                  <a:schemeClr val="tx2"/>
                </a:solidFill>
              </a:rPr>
              <a:t>outdoors  &amp; outdoor</a:t>
            </a:r>
            <a:endParaRPr lang="en-GB" altLang="zh-CN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26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54508" y="871067"/>
            <a:ext cx="7467600" cy="48737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GB" altLang="zh-CN" sz="2600" b="1" dirty="0">
                <a:solidFill>
                  <a:srgbClr val="FF0000"/>
                </a:solidFill>
              </a:rPr>
              <a:t>outdoor</a:t>
            </a:r>
          </a:p>
          <a:p>
            <a:pPr marL="0" indent="0">
              <a:buNone/>
            </a:pPr>
            <a:r>
              <a:rPr lang="en-GB" altLang="zh-CN" dirty="0">
                <a:solidFill>
                  <a:srgbClr val="0070C0"/>
                </a:solidFill>
              </a:rPr>
              <a:t>adj. of, used in, done in or existing in the open air </a:t>
            </a:r>
            <a:r>
              <a:rPr lang="zh-CN" altLang="en-US" dirty="0">
                <a:solidFill>
                  <a:srgbClr val="0070C0"/>
                </a:solidFill>
              </a:rPr>
              <a:t>户外的</a:t>
            </a:r>
            <a:r>
              <a:rPr lang="en-US" altLang="zh-CN" dirty="0">
                <a:solidFill>
                  <a:srgbClr val="0070C0"/>
                </a:solidFill>
              </a:rPr>
              <a:t>; </a:t>
            </a:r>
            <a:r>
              <a:rPr lang="zh-CN" altLang="en-US" dirty="0">
                <a:solidFill>
                  <a:srgbClr val="0070C0"/>
                </a:solidFill>
              </a:rPr>
              <a:t>户外用的</a:t>
            </a:r>
            <a:r>
              <a:rPr lang="en-US" altLang="zh-CN" dirty="0">
                <a:solidFill>
                  <a:srgbClr val="0070C0"/>
                </a:solidFill>
              </a:rPr>
              <a:t>; </a:t>
            </a:r>
            <a:r>
              <a:rPr lang="zh-CN" altLang="en-US" dirty="0">
                <a:solidFill>
                  <a:srgbClr val="0070C0"/>
                </a:solidFill>
              </a:rPr>
              <a:t>露天的 </a:t>
            </a:r>
          </a:p>
          <a:p>
            <a:pPr marL="0" indent="0">
              <a:buNone/>
            </a:pPr>
            <a:r>
              <a:rPr lang="en-GB" altLang="zh-CN" dirty="0"/>
              <a:t>e.g. </a:t>
            </a:r>
            <a:r>
              <a:rPr lang="en-GB" altLang="zh-CN" u="sng" dirty="0"/>
              <a:t>outdoor</a:t>
            </a:r>
            <a:r>
              <a:rPr lang="en-GB" altLang="zh-CN" dirty="0"/>
              <a:t> </a:t>
            </a:r>
            <a:r>
              <a:rPr lang="en-GB" altLang="zh-CN" dirty="0" smtClean="0"/>
              <a:t>activities</a:t>
            </a:r>
            <a:r>
              <a:rPr lang="zh-CN" altLang="en-US" dirty="0"/>
              <a:t>户外活动</a:t>
            </a:r>
            <a:endParaRPr lang="en-GB" altLang="zh-CN" dirty="0" smtClean="0"/>
          </a:p>
          <a:p>
            <a:pPr marL="0" indent="0">
              <a:buNone/>
            </a:pPr>
            <a:r>
              <a:rPr lang="en-GB" altLang="zh-CN" dirty="0" smtClean="0"/>
              <a:t>       </a:t>
            </a:r>
            <a:r>
              <a:rPr lang="en-US" altLang="zh-CN" u="sng" dirty="0" smtClean="0"/>
              <a:t>outdoor</a:t>
            </a:r>
            <a:r>
              <a:rPr lang="en-US" altLang="zh-CN" dirty="0" smtClean="0"/>
              <a:t> </a:t>
            </a:r>
            <a:r>
              <a:rPr lang="en-GB" altLang="zh-CN" dirty="0" smtClean="0"/>
              <a:t>clothing </a:t>
            </a:r>
            <a:r>
              <a:rPr lang="zh-CN" altLang="en-US" dirty="0" smtClean="0"/>
              <a:t>户外</a:t>
            </a:r>
            <a:r>
              <a:rPr lang="zh-CN" altLang="en-US" dirty="0"/>
              <a:t>穿的衣服</a:t>
            </a:r>
            <a:endParaRPr lang="en-GB" altLang="zh-CN" dirty="0" smtClean="0"/>
          </a:p>
          <a:p>
            <a:pPr marL="0" indent="0">
              <a:buNone/>
            </a:pPr>
            <a:r>
              <a:rPr lang="en-US" altLang="zh-CN" dirty="0" smtClean="0"/>
              <a:t>       </a:t>
            </a:r>
            <a:r>
              <a:rPr lang="en-US" altLang="zh-CN" u="sng" dirty="0" smtClean="0"/>
              <a:t>outdoor</a:t>
            </a:r>
            <a:r>
              <a:rPr lang="en-US" altLang="zh-CN" dirty="0" smtClean="0"/>
              <a:t> </a:t>
            </a:r>
            <a:r>
              <a:rPr lang="en-GB" altLang="zh-CN" dirty="0" smtClean="0"/>
              <a:t>sports </a:t>
            </a:r>
            <a:r>
              <a:rPr lang="zh-CN" altLang="en-US" dirty="0" smtClean="0"/>
              <a:t>户外运动</a:t>
            </a:r>
            <a:r>
              <a:rPr lang="en-US" altLang="zh-CN" dirty="0" smtClean="0"/>
              <a:t> 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GB" altLang="zh-CN" dirty="0">
                <a:solidFill>
                  <a:srgbClr val="0070C0"/>
                </a:solidFill>
              </a:rPr>
              <a:t>adj. fond of activities done in the open air </a:t>
            </a:r>
            <a:endParaRPr lang="en-GB" altLang="zh-CN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70C0"/>
                </a:solidFill>
              </a:rPr>
              <a:t>喜欢</a:t>
            </a:r>
            <a:r>
              <a:rPr lang="zh-CN" altLang="en-US" dirty="0">
                <a:solidFill>
                  <a:srgbClr val="0070C0"/>
                </a:solidFill>
              </a:rPr>
              <a:t>户外活动的</a:t>
            </a:r>
          </a:p>
          <a:p>
            <a:pPr marL="0" indent="0">
              <a:buNone/>
            </a:pPr>
            <a:r>
              <a:rPr lang="en-GB" altLang="zh-CN" dirty="0"/>
              <a:t>e.g. He's not really an </a:t>
            </a:r>
            <a:r>
              <a:rPr lang="en-GB" altLang="zh-CN" u="sng" dirty="0"/>
              <a:t>outdoor</a:t>
            </a:r>
            <a:r>
              <a:rPr lang="en-GB" altLang="zh-CN" dirty="0"/>
              <a:t> type.</a:t>
            </a:r>
          </a:p>
          <a:p>
            <a:pPr marL="0" indent="0">
              <a:buNone/>
            </a:pPr>
            <a:r>
              <a:rPr lang="zh-CN" altLang="en-US" dirty="0"/>
              <a:t>他算不上是喜爱户外活动的人</a:t>
            </a:r>
            <a:r>
              <a:rPr lang="en-US" altLang="zh-CN" dirty="0"/>
              <a:t>.</a:t>
            </a:r>
          </a:p>
          <a:p>
            <a:endParaRPr lang="zh-CN" altLang="en-US" dirty="0"/>
          </a:p>
        </p:txBody>
      </p:sp>
      <p:pic>
        <p:nvPicPr>
          <p:cNvPr id="4" name="Picture 3" descr="C:\Users\Administrator\Pictures\ppt\005zXBclgw1emqw3hagxvj30jo0jot9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571625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956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554508" y="1340768"/>
            <a:ext cx="7467600" cy="48737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2600" b="1" dirty="0">
                <a:solidFill>
                  <a:srgbClr val="FF0000"/>
                </a:solidFill>
              </a:rPr>
              <a:t>loose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70C0"/>
                </a:solidFill>
              </a:rPr>
              <a:t>adj. free, not tied </a:t>
            </a:r>
            <a:r>
              <a:rPr lang="en-US" altLang="zh-CN" dirty="0" smtClean="0">
                <a:solidFill>
                  <a:srgbClr val="0070C0"/>
                </a:solidFill>
              </a:rPr>
              <a:t>up </a:t>
            </a:r>
            <a:r>
              <a:rPr lang="zh-CN" altLang="en-US" dirty="0" smtClean="0">
                <a:solidFill>
                  <a:srgbClr val="0070C0"/>
                </a:solidFill>
              </a:rPr>
              <a:t>自由的，松开的</a:t>
            </a:r>
            <a:endParaRPr lang="en-US" altLang="zh-CN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CN" dirty="0" smtClean="0"/>
              <a:t>e.g. The </a:t>
            </a:r>
            <a:r>
              <a:rPr lang="en-US" altLang="zh-CN" dirty="0"/>
              <a:t>cows had got out of the field and were (roaming) loose in the road. </a:t>
            </a:r>
            <a:r>
              <a:rPr lang="zh-CN" altLang="en-US" dirty="0"/>
              <a:t>牛从牧场窜出</a:t>
            </a:r>
            <a:r>
              <a:rPr lang="en-US" altLang="zh-CN" dirty="0"/>
              <a:t>, </a:t>
            </a:r>
            <a:r>
              <a:rPr lang="zh-CN" altLang="en-US" dirty="0"/>
              <a:t>在公路上自由自在（到处）</a:t>
            </a:r>
            <a:r>
              <a:rPr lang="zh-CN" altLang="en-US" dirty="0" smtClean="0"/>
              <a:t>走动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2600" b="1" dirty="0">
                <a:solidFill>
                  <a:srgbClr val="FF0000"/>
                </a:solidFill>
              </a:rPr>
              <a:t>loosen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70C0"/>
                </a:solidFill>
              </a:rPr>
              <a:t>v. become or make loose or looser </a:t>
            </a:r>
            <a:r>
              <a:rPr lang="zh-CN" altLang="en-US" dirty="0">
                <a:solidFill>
                  <a:srgbClr val="0070C0"/>
                </a:solidFill>
              </a:rPr>
              <a:t>变松</a:t>
            </a:r>
            <a:r>
              <a:rPr lang="en-US" altLang="zh-CN" dirty="0">
                <a:solidFill>
                  <a:srgbClr val="0070C0"/>
                </a:solidFill>
              </a:rPr>
              <a:t>; </a:t>
            </a:r>
            <a:r>
              <a:rPr lang="zh-CN" altLang="en-US" dirty="0">
                <a:solidFill>
                  <a:srgbClr val="0070C0"/>
                </a:solidFill>
              </a:rPr>
              <a:t>使松</a:t>
            </a:r>
            <a:r>
              <a:rPr lang="en-US" altLang="zh-CN" dirty="0">
                <a:solidFill>
                  <a:srgbClr val="0070C0"/>
                </a:solidFill>
              </a:rPr>
              <a:t>; </a:t>
            </a:r>
            <a:r>
              <a:rPr lang="zh-CN" altLang="en-US" dirty="0">
                <a:solidFill>
                  <a:srgbClr val="0070C0"/>
                </a:solidFill>
              </a:rPr>
              <a:t>放松</a:t>
            </a:r>
            <a:endParaRPr lang="en-US" altLang="zh-CN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CN" dirty="0"/>
              <a:t>e.g. Can you loosen the lid of this jar? 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你</a:t>
            </a:r>
            <a:r>
              <a:rPr lang="zh-CN" altLang="en-US" dirty="0"/>
              <a:t>能把这个瓶盖松开吗</a:t>
            </a:r>
            <a:r>
              <a:rPr lang="en-US" altLang="zh-CN" dirty="0"/>
              <a:t>?</a:t>
            </a:r>
            <a:endParaRPr lang="zh-CN" altLang="en-US" dirty="0"/>
          </a:p>
        </p:txBody>
      </p:sp>
      <p:pic>
        <p:nvPicPr>
          <p:cNvPr id="6" name="Picture 3" descr="C:\Users\Administrator\Pictures\ppt\005zXBclgw1emqw3hagxvj30jo0jot9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571625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矩形 7"/>
          <p:cNvSpPr/>
          <p:nvPr/>
        </p:nvSpPr>
        <p:spPr>
          <a:xfrm>
            <a:off x="688286" y="548680"/>
            <a:ext cx="32223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smtClean="0">
                <a:solidFill>
                  <a:schemeClr val="tx2"/>
                </a:solidFill>
              </a:rPr>
              <a:t>loose &amp; loosen</a:t>
            </a:r>
            <a:endParaRPr lang="en-GB" altLang="zh-CN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30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504053" y="1087781"/>
            <a:ext cx="7467600" cy="48737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p"/>
            </a:pPr>
            <a:r>
              <a:rPr lang="en-GB" altLang="zh-CN" sz="2600" b="1" dirty="0">
                <a:solidFill>
                  <a:srgbClr val="FF0000"/>
                </a:solidFill>
              </a:rPr>
              <a:t>go </a:t>
            </a:r>
            <a:r>
              <a:rPr lang="en-GB" altLang="zh-CN" sz="2600" b="1" dirty="0" smtClean="0">
                <a:solidFill>
                  <a:srgbClr val="FF0000"/>
                </a:solidFill>
              </a:rPr>
              <a:t>through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altLang="zh-CN" dirty="0" smtClean="0">
                <a:solidFill>
                  <a:srgbClr val="0070C0"/>
                </a:solidFill>
              </a:rPr>
              <a:t>verb phrase</a:t>
            </a:r>
            <a:r>
              <a:rPr lang="zh-CN" altLang="en-US" dirty="0" smtClean="0">
                <a:solidFill>
                  <a:srgbClr val="0070C0"/>
                </a:solidFill>
              </a:rPr>
              <a:t>：</a:t>
            </a:r>
            <a:r>
              <a:rPr lang="en-US" altLang="zh-CN" dirty="0" smtClean="0">
                <a:solidFill>
                  <a:srgbClr val="0070C0"/>
                </a:solidFill>
              </a:rPr>
              <a:t>to experience sth </a:t>
            </a:r>
            <a:r>
              <a:rPr lang="zh-CN" altLang="en-US" dirty="0" smtClean="0">
                <a:solidFill>
                  <a:srgbClr val="0070C0"/>
                </a:solidFill>
              </a:rPr>
              <a:t>经历，经受</a:t>
            </a:r>
            <a:endParaRPr lang="en-GB" altLang="zh-CN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CN" dirty="0" smtClean="0"/>
              <a:t>e.g.</a:t>
            </a:r>
            <a:r>
              <a:rPr lang="en-GB" altLang="zh-CN" dirty="0" smtClean="0"/>
              <a:t>His </a:t>
            </a:r>
            <a:r>
              <a:rPr lang="en-GB" altLang="zh-CN" dirty="0"/>
              <a:t>relationship with Mary went through four stages.</a:t>
            </a:r>
            <a:r>
              <a:rPr lang="zh-CN" altLang="en-US" dirty="0"/>
              <a:t>他与玛丽的关系经历了四个阶段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endParaRPr lang="en-GB" altLang="zh-CN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2600" b="1" dirty="0">
                <a:solidFill>
                  <a:srgbClr val="FF0000"/>
                </a:solidFill>
              </a:rPr>
              <a:t>suffer</a:t>
            </a:r>
            <a:r>
              <a:rPr lang="en-GB" altLang="zh-CN" sz="2600" b="1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altLang="zh-CN" dirty="0" smtClean="0">
                <a:solidFill>
                  <a:srgbClr val="0070C0"/>
                </a:solidFill>
              </a:rPr>
              <a:t>v.</a:t>
            </a:r>
            <a:r>
              <a:rPr lang="en-GB" altLang="zh-CN" dirty="0" smtClean="0">
                <a:solidFill>
                  <a:srgbClr val="0070C0"/>
                </a:solidFill>
              </a:rPr>
              <a:t>experience </a:t>
            </a:r>
            <a:r>
              <a:rPr lang="en-GB" altLang="zh-CN" dirty="0">
                <a:solidFill>
                  <a:srgbClr val="0070C0"/>
                </a:solidFill>
              </a:rPr>
              <a:t>or undergo (</a:t>
            </a:r>
            <a:r>
              <a:rPr lang="en-GB" altLang="zh-CN" dirty="0" smtClean="0">
                <a:solidFill>
                  <a:srgbClr val="0070C0"/>
                </a:solidFill>
              </a:rPr>
              <a:t>s</a:t>
            </a:r>
            <a:r>
              <a:rPr lang="en-US" altLang="zh-CN" dirty="0" err="1" smtClean="0">
                <a:solidFill>
                  <a:srgbClr val="0070C0"/>
                </a:solidFill>
              </a:rPr>
              <a:t>th</a:t>
            </a:r>
            <a:r>
              <a:rPr lang="en-US" altLang="zh-CN" dirty="0">
                <a:solidFill>
                  <a:srgbClr val="0070C0"/>
                </a:solidFill>
              </a:rPr>
              <a:t> </a:t>
            </a:r>
            <a:r>
              <a:rPr lang="en-GB" altLang="zh-CN" dirty="0" smtClean="0">
                <a:solidFill>
                  <a:srgbClr val="0070C0"/>
                </a:solidFill>
              </a:rPr>
              <a:t>unpleasant</a:t>
            </a:r>
            <a:r>
              <a:rPr lang="en-GB" altLang="zh-CN" dirty="0">
                <a:solidFill>
                  <a:srgbClr val="0070C0"/>
                </a:solidFill>
              </a:rPr>
              <a:t>) </a:t>
            </a:r>
            <a:r>
              <a:rPr lang="zh-CN" altLang="en-US" dirty="0">
                <a:solidFill>
                  <a:srgbClr val="0070C0"/>
                </a:solidFill>
              </a:rPr>
              <a:t>经历或遭受（不愉快之事</a:t>
            </a:r>
            <a:r>
              <a:rPr lang="zh-CN" altLang="en-US" dirty="0" smtClean="0">
                <a:solidFill>
                  <a:srgbClr val="0070C0"/>
                </a:solidFill>
              </a:rPr>
              <a:t>）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CN" dirty="0"/>
              <a:t>e.g.</a:t>
            </a:r>
            <a:r>
              <a:rPr lang="en-GB" altLang="zh-CN" dirty="0" smtClean="0"/>
              <a:t>We </a:t>
            </a:r>
            <a:r>
              <a:rPr lang="en-GB" altLang="zh-CN" dirty="0"/>
              <a:t>suffered huge losses in the financial crisis. </a:t>
            </a:r>
            <a:r>
              <a:rPr lang="zh-CN" altLang="en-US" dirty="0"/>
              <a:t>我们在金融危机中损失惨重</a:t>
            </a:r>
            <a:r>
              <a:rPr lang="en-US" altLang="zh-CN" dirty="0"/>
              <a:t>. </a:t>
            </a:r>
          </a:p>
          <a:p>
            <a:pPr marL="0" indent="0">
              <a:buNone/>
            </a:pPr>
            <a:endParaRPr lang="zh-CN" altLang="en-US" sz="2600" b="1" dirty="0">
              <a:solidFill>
                <a:srgbClr val="FF0000"/>
              </a:solidFill>
            </a:endParaRPr>
          </a:p>
        </p:txBody>
      </p:sp>
      <p:pic>
        <p:nvPicPr>
          <p:cNvPr id="6" name="Picture 3" descr="C:\Users\Administrator\Pictures\ppt\005zXBclgw1emqw3hagxvj30jo0jot9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571625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11243" y="467960"/>
            <a:ext cx="44935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solidFill>
                  <a:schemeClr val="tx2"/>
                </a:solidFill>
              </a:rPr>
              <a:t>go through</a:t>
            </a:r>
            <a:r>
              <a:rPr lang="en-GB" altLang="zh-CN" sz="3200" b="1" dirty="0" smtClean="0">
                <a:solidFill>
                  <a:schemeClr val="tx2"/>
                </a:solidFill>
              </a:rPr>
              <a:t>  &amp; suffer</a:t>
            </a:r>
            <a:endParaRPr lang="en-GB" altLang="zh-CN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175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11560" y="926030"/>
            <a:ext cx="7467600" cy="4873752"/>
          </a:xfrm>
        </p:spPr>
        <p:txBody>
          <a:bodyPr>
            <a:normAutofit/>
          </a:bodyPr>
          <a:lstStyle/>
          <a:p>
            <a:r>
              <a:rPr lang="en-US" altLang="zh-CN" sz="2800" dirty="0"/>
              <a:t>Exercise </a:t>
            </a:r>
            <a:r>
              <a:rPr lang="en-US" altLang="zh-CN" sz="2800" dirty="0" smtClean="0"/>
              <a:t>2 </a:t>
            </a:r>
            <a:r>
              <a:rPr lang="zh-CN" altLang="en-US" sz="2800" dirty="0"/>
              <a:t>：</a:t>
            </a:r>
          </a:p>
          <a:p>
            <a:pPr marL="0" indent="0">
              <a:buNone/>
            </a:pPr>
            <a:r>
              <a:rPr lang="en-US" altLang="zh-CN" sz="2800" dirty="0" smtClean="0"/>
              <a:t>upset;  go through;  calm down;  concerned about;  outdoors;  loose;  face to face</a:t>
            </a:r>
          </a:p>
          <a:p>
            <a:pPr marL="0" indent="0">
              <a:buNone/>
            </a:pPr>
            <a:endParaRPr lang="en-US" altLang="zh-CN" sz="2800" dirty="0"/>
          </a:p>
          <a:p>
            <a:pPr lvl="0">
              <a:buClr>
                <a:srgbClr val="FE8637"/>
              </a:buClr>
            </a:pPr>
            <a:r>
              <a:rPr lang="en-US" altLang="zh-CN" sz="2800" dirty="0">
                <a:solidFill>
                  <a:prstClr val="black"/>
                </a:solidFill>
              </a:rPr>
              <a:t>Exercise 3</a:t>
            </a:r>
            <a:r>
              <a:rPr lang="zh-CN" altLang="en-US" sz="2800" dirty="0">
                <a:solidFill>
                  <a:prstClr val="black"/>
                </a:solidFill>
              </a:rPr>
              <a:t>：</a:t>
            </a:r>
          </a:p>
          <a:p>
            <a:pPr marL="0" lvl="0" indent="0">
              <a:buClr>
                <a:srgbClr val="FE8637"/>
              </a:buClr>
              <a:buNone/>
            </a:pPr>
            <a:r>
              <a:rPr lang="en-US" altLang="zh-CN" sz="2800" dirty="0">
                <a:solidFill>
                  <a:prstClr val="black"/>
                </a:solidFill>
              </a:rPr>
              <a:t>1. in order to	</a:t>
            </a:r>
            <a:r>
              <a:rPr lang="en-US" altLang="zh-CN" sz="2800" dirty="0" smtClean="0">
                <a:solidFill>
                  <a:prstClr val="black"/>
                </a:solidFill>
              </a:rPr>
              <a:t>2</a:t>
            </a:r>
            <a:r>
              <a:rPr lang="en-US" altLang="zh-CN" sz="2800" dirty="0">
                <a:solidFill>
                  <a:prstClr val="black"/>
                </a:solidFill>
              </a:rPr>
              <a:t>. dusty</a:t>
            </a:r>
          </a:p>
          <a:p>
            <a:pPr marL="0" lvl="0" indent="0">
              <a:buClr>
                <a:srgbClr val="FE8637"/>
              </a:buClr>
              <a:buNone/>
            </a:pPr>
            <a:r>
              <a:rPr lang="en-US" altLang="zh-CN" sz="2800" dirty="0">
                <a:solidFill>
                  <a:prstClr val="black"/>
                </a:solidFill>
              </a:rPr>
              <a:t>3. set down 	</a:t>
            </a:r>
            <a:r>
              <a:rPr lang="en-US" altLang="zh-CN" sz="2800" dirty="0" smtClean="0">
                <a:solidFill>
                  <a:prstClr val="black"/>
                </a:solidFill>
              </a:rPr>
              <a:t>4</a:t>
            </a:r>
            <a:r>
              <a:rPr lang="en-US" altLang="zh-CN" sz="2800" dirty="0">
                <a:solidFill>
                  <a:prstClr val="black"/>
                </a:solidFill>
              </a:rPr>
              <a:t>. at dusk</a:t>
            </a:r>
          </a:p>
          <a:p>
            <a:pPr marL="0" lvl="0" indent="0">
              <a:buClr>
                <a:srgbClr val="FE8637"/>
              </a:buClr>
              <a:buNone/>
            </a:pPr>
            <a:r>
              <a:rPr lang="en-US" altLang="zh-CN" sz="2800" dirty="0">
                <a:solidFill>
                  <a:prstClr val="black"/>
                </a:solidFill>
              </a:rPr>
              <a:t>5. add up		6. entirely</a:t>
            </a:r>
          </a:p>
          <a:p>
            <a:pPr marL="0" lvl="0" indent="0">
              <a:buClr>
                <a:srgbClr val="FE8637"/>
              </a:buClr>
              <a:buNone/>
            </a:pPr>
            <a:r>
              <a:rPr lang="en-US" altLang="zh-CN" sz="2800" dirty="0">
                <a:solidFill>
                  <a:prstClr val="black"/>
                </a:solidFill>
              </a:rPr>
              <a:t>7. curtains		8. on purpose</a:t>
            </a:r>
          </a:p>
          <a:p>
            <a:pPr marL="0" indent="0">
              <a:buNone/>
            </a:pPr>
            <a:endParaRPr lang="zh-CN" altLang="en-US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013176"/>
            <a:ext cx="1573213" cy="157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37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68760" y="1639041"/>
            <a:ext cx="7715200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/>
              <a:t>Exercise 2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1. “ </a:t>
            </a:r>
            <a:r>
              <a:rPr lang="en-US" altLang="zh-CN" u="sng" dirty="0" smtClean="0"/>
              <a:t>I</a:t>
            </a:r>
            <a:r>
              <a:rPr lang="en-US" altLang="zh-CN" dirty="0" smtClean="0"/>
              <a:t> </a:t>
            </a:r>
            <a:r>
              <a:rPr lang="en-US" altLang="zh-CN" u="sng" dirty="0" smtClean="0"/>
              <a:t>don’t</a:t>
            </a:r>
            <a:r>
              <a:rPr lang="en-US" altLang="zh-CN" dirty="0" smtClean="0"/>
              <a:t> know the address of </a:t>
            </a:r>
            <a:r>
              <a:rPr lang="en-US" altLang="zh-CN" u="sng" dirty="0" smtClean="0"/>
              <a:t>my</a:t>
            </a:r>
            <a:r>
              <a:rPr lang="en-US" altLang="zh-CN" dirty="0" smtClean="0"/>
              <a:t> new home,” </a:t>
            </a:r>
            <a:r>
              <a:rPr lang="en-US" altLang="zh-CN" u="sng" dirty="0" smtClean="0"/>
              <a:t>said</a:t>
            </a:r>
            <a:r>
              <a:rPr lang="en-US" altLang="zh-CN" dirty="0" smtClean="0"/>
              <a:t> Anne.</a:t>
            </a:r>
          </a:p>
          <a:p>
            <a:pPr marL="0" indent="0">
              <a:buNone/>
            </a:pPr>
            <a:r>
              <a:rPr lang="en-US" altLang="zh-CN" dirty="0" smtClean="0"/>
              <a:t>	Anne </a:t>
            </a:r>
            <a:r>
              <a:rPr lang="en-US" altLang="zh-CN" dirty="0">
                <a:solidFill>
                  <a:srgbClr val="FF0000"/>
                </a:solidFill>
              </a:rPr>
              <a:t>said</a:t>
            </a:r>
            <a:r>
              <a:rPr lang="en-US" altLang="zh-CN" dirty="0"/>
              <a:t> that </a:t>
            </a:r>
            <a:r>
              <a:rPr lang="en-US" altLang="zh-CN" dirty="0">
                <a:solidFill>
                  <a:srgbClr val="0070C0"/>
                </a:solidFill>
              </a:rPr>
              <a:t>she</a:t>
            </a:r>
            <a:r>
              <a:rPr lang="en-US" altLang="zh-CN" dirty="0">
                <a:solidFill>
                  <a:srgbClr val="FF0000"/>
                </a:solidFill>
              </a:rPr>
              <a:t> didn’t </a:t>
            </a:r>
            <a:r>
              <a:rPr lang="en-US" altLang="zh-CN" dirty="0"/>
              <a:t>know the address </a:t>
            </a:r>
            <a:r>
              <a:rPr lang="en-US" altLang="zh-CN" dirty="0" smtClean="0"/>
              <a:t>of 	</a:t>
            </a:r>
            <a:r>
              <a:rPr lang="en-US" altLang="zh-CN" dirty="0" smtClean="0">
                <a:solidFill>
                  <a:srgbClr val="0070C0"/>
                </a:solidFill>
              </a:rPr>
              <a:t>her </a:t>
            </a:r>
            <a:r>
              <a:rPr lang="en-US" altLang="zh-CN" dirty="0"/>
              <a:t>new home</a:t>
            </a:r>
            <a:r>
              <a:rPr lang="en-US" altLang="zh-CN" dirty="0" smtClean="0"/>
              <a:t>.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2. “ </a:t>
            </a:r>
            <a:r>
              <a:rPr lang="en-US" altLang="zh-CN" u="sng" dirty="0" smtClean="0"/>
              <a:t>I’ve got </a:t>
            </a:r>
            <a:r>
              <a:rPr lang="en-US" altLang="zh-CN" dirty="0" smtClean="0"/>
              <a:t>tired of looking at nature through dirty curtains and dusty windows,” Anne </a:t>
            </a:r>
            <a:r>
              <a:rPr lang="en-US" altLang="zh-CN" u="sng" dirty="0" smtClean="0"/>
              <a:t>said</a:t>
            </a:r>
            <a:r>
              <a:rPr lang="en-US" altLang="zh-CN" dirty="0" smtClean="0"/>
              <a:t> to her father.</a:t>
            </a:r>
          </a:p>
          <a:p>
            <a:pPr marL="365760" lvl="1" indent="0">
              <a:buNone/>
            </a:pPr>
            <a:r>
              <a:rPr lang="en-US" altLang="zh-CN" sz="2400" dirty="0" smtClean="0"/>
              <a:t>	Anne </a:t>
            </a:r>
            <a:r>
              <a:rPr lang="en-US" altLang="zh-CN" sz="2400" dirty="0">
                <a:solidFill>
                  <a:srgbClr val="FF0000"/>
                </a:solidFill>
              </a:rPr>
              <a:t>told </a:t>
            </a:r>
            <a:r>
              <a:rPr lang="en-US" altLang="zh-CN" sz="2400" dirty="0"/>
              <a:t>her</a:t>
            </a:r>
            <a:r>
              <a:rPr lang="en-US" altLang="zh-CN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/>
              <a:t>father</a:t>
            </a:r>
            <a:r>
              <a:rPr lang="en-US" altLang="zh-CN" sz="2400" dirty="0">
                <a:solidFill>
                  <a:srgbClr val="FF0000"/>
                </a:solidFill>
              </a:rPr>
              <a:t>  </a:t>
            </a:r>
            <a:r>
              <a:rPr lang="en-US" altLang="zh-CN" sz="2400" dirty="0"/>
              <a:t>that </a:t>
            </a:r>
            <a:r>
              <a:rPr lang="en-US" altLang="zh-CN" sz="2400" dirty="0">
                <a:solidFill>
                  <a:srgbClr val="0070C0"/>
                </a:solidFill>
              </a:rPr>
              <a:t>she</a:t>
            </a:r>
            <a:r>
              <a:rPr lang="en-US" altLang="zh-CN" sz="2400" dirty="0">
                <a:solidFill>
                  <a:srgbClr val="FF0000"/>
                </a:solidFill>
              </a:rPr>
              <a:t> had got </a:t>
            </a:r>
            <a:endParaRPr lang="en-US" altLang="zh-CN" sz="2400" dirty="0" smtClean="0">
              <a:solidFill>
                <a:srgbClr val="FF0000"/>
              </a:solidFill>
            </a:endParaRPr>
          </a:p>
          <a:p>
            <a:pPr marL="365760" lvl="1" indent="0">
              <a:buNone/>
            </a:pPr>
            <a:r>
              <a:rPr lang="en-US" altLang="zh-CN" sz="2400" dirty="0" smtClean="0"/>
              <a:t>tired </a:t>
            </a:r>
            <a:r>
              <a:rPr lang="en-US" altLang="zh-CN" sz="2400" dirty="0"/>
              <a:t>of  </a:t>
            </a:r>
            <a:r>
              <a:rPr lang="en-US" altLang="zh-CN" sz="2400" dirty="0" smtClean="0"/>
              <a:t>looking </a:t>
            </a:r>
            <a:r>
              <a:rPr lang="en-US" altLang="zh-CN" sz="2400" dirty="0"/>
              <a:t>at nature through dirty </a:t>
            </a:r>
            <a:endParaRPr lang="en-US" altLang="zh-CN" sz="2400" dirty="0" smtClean="0"/>
          </a:p>
          <a:p>
            <a:pPr marL="365760" lvl="1" indent="0">
              <a:buNone/>
            </a:pPr>
            <a:r>
              <a:rPr lang="en-US" altLang="zh-CN" sz="2400" dirty="0" smtClean="0"/>
              <a:t>curtains </a:t>
            </a:r>
            <a:r>
              <a:rPr lang="en-US" altLang="zh-CN" sz="2400" dirty="0"/>
              <a:t>and dusty windows.</a:t>
            </a:r>
          </a:p>
          <a:p>
            <a:pPr marL="457200" indent="-457200">
              <a:buFont typeface="+mj-lt"/>
              <a:buAutoNum type="arabicPeriod"/>
            </a:pP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endParaRPr lang="en-US" altLang="zh-CN" dirty="0"/>
          </a:p>
        </p:txBody>
      </p:sp>
      <p:sp>
        <p:nvSpPr>
          <p:cNvPr id="4" name="矩形 3"/>
          <p:cNvSpPr/>
          <p:nvPr/>
        </p:nvSpPr>
        <p:spPr>
          <a:xfrm>
            <a:off x="251520" y="735981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altLang="zh-CN" sz="2800" b="1" dirty="0" smtClean="0">
                <a:solidFill>
                  <a:schemeClr val="tx2"/>
                </a:solidFill>
              </a:rPr>
              <a:t>Discovering useful structures</a:t>
            </a:r>
            <a:endParaRPr lang="en-US" altLang="zh-CN" sz="2800" b="1" dirty="0">
              <a:solidFill>
                <a:schemeClr val="tx2"/>
              </a:solidFill>
            </a:endParaRPr>
          </a:p>
        </p:txBody>
      </p:sp>
      <p:pic>
        <p:nvPicPr>
          <p:cNvPr id="7170" name="Picture 2" descr="C:\Users\Administrator\Pictures\ppt\005zXBclgw1emqw3r0w81j30jo0jo0t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839" y="4941168"/>
            <a:ext cx="1571625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右箭头 5"/>
          <p:cNvSpPr/>
          <p:nvPr/>
        </p:nvSpPr>
        <p:spPr>
          <a:xfrm>
            <a:off x="460196" y="2912945"/>
            <a:ext cx="71924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43" y="4891858"/>
            <a:ext cx="7493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558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95536" y="260647"/>
            <a:ext cx="7920880" cy="62521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/>
              <a:t>3. “I </a:t>
            </a:r>
            <a:r>
              <a:rPr lang="en-US" altLang="zh-CN" u="sng" dirty="0"/>
              <a:t>need </a:t>
            </a:r>
            <a:r>
              <a:rPr lang="en-US" altLang="zh-CN" dirty="0"/>
              <a:t>to pack up </a:t>
            </a:r>
            <a:r>
              <a:rPr lang="en-US" altLang="zh-CN" u="sng" dirty="0"/>
              <a:t>my</a:t>
            </a:r>
            <a:r>
              <a:rPr lang="en-US" altLang="zh-CN" dirty="0"/>
              <a:t> things in the suitcase very quickly,” the girl </a:t>
            </a:r>
            <a:r>
              <a:rPr lang="en-US" altLang="zh-CN" u="sng" dirty="0"/>
              <a:t>said</a:t>
            </a:r>
            <a:r>
              <a:rPr lang="en-US" altLang="zh-CN" dirty="0" smtClean="0"/>
              <a:t>.</a:t>
            </a:r>
          </a:p>
          <a:p>
            <a:pPr marL="0" indent="0">
              <a:buNone/>
            </a:pPr>
            <a:r>
              <a:rPr lang="en-US" altLang="zh-CN" dirty="0" smtClean="0"/>
              <a:t>	The girl </a:t>
            </a:r>
            <a:r>
              <a:rPr lang="en-US" altLang="zh-CN" dirty="0" smtClean="0">
                <a:solidFill>
                  <a:srgbClr val="FF0000"/>
                </a:solidFill>
              </a:rPr>
              <a:t>said</a:t>
            </a:r>
            <a:r>
              <a:rPr lang="en-US" altLang="zh-CN" dirty="0" smtClean="0"/>
              <a:t> that she </a:t>
            </a:r>
            <a:r>
              <a:rPr lang="en-US" altLang="zh-CN" dirty="0" smtClean="0">
                <a:solidFill>
                  <a:srgbClr val="FF0000"/>
                </a:solidFill>
              </a:rPr>
              <a:t>needed</a:t>
            </a:r>
            <a:r>
              <a:rPr lang="en-US" altLang="zh-CN" dirty="0" smtClean="0"/>
              <a:t> to pack up </a:t>
            </a:r>
            <a:r>
              <a:rPr lang="en-US" altLang="zh-CN" dirty="0" smtClean="0">
                <a:solidFill>
                  <a:srgbClr val="0070C0"/>
                </a:solidFill>
              </a:rPr>
              <a:t>her </a:t>
            </a:r>
            <a:r>
              <a:rPr lang="en-US" altLang="zh-CN" dirty="0" smtClean="0"/>
              <a:t>	things in the suitcase very quickly.</a:t>
            </a:r>
            <a:endParaRPr lang="en-US" altLang="zh-CN" dirty="0"/>
          </a:p>
          <a:p>
            <a:pPr marL="457200" indent="-457200">
              <a:buFont typeface="+mj-lt"/>
              <a:buAutoNum type="arabicPeriod" startAt="3"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4. “Why </a:t>
            </a:r>
            <a:r>
              <a:rPr lang="en-US" altLang="zh-CN" u="sng" dirty="0" smtClean="0"/>
              <a:t>did</a:t>
            </a:r>
            <a:r>
              <a:rPr lang="en-US" altLang="zh-CN" dirty="0" smtClean="0"/>
              <a:t> </a:t>
            </a:r>
            <a:r>
              <a:rPr lang="en-US" altLang="zh-CN" u="sng" dirty="0" smtClean="0"/>
              <a:t>you</a:t>
            </a:r>
            <a:r>
              <a:rPr lang="en-US" altLang="zh-CN" dirty="0" smtClean="0"/>
              <a:t> </a:t>
            </a:r>
            <a:r>
              <a:rPr lang="en-US" altLang="zh-CN" u="sng" dirty="0" smtClean="0"/>
              <a:t>choose</a:t>
            </a:r>
            <a:r>
              <a:rPr lang="en-US" altLang="zh-CN" dirty="0" smtClean="0"/>
              <a:t> </a:t>
            </a:r>
            <a:r>
              <a:rPr lang="en-US" altLang="zh-CN" u="sng" dirty="0" smtClean="0"/>
              <a:t>your</a:t>
            </a:r>
            <a:r>
              <a:rPr lang="en-US" altLang="zh-CN" dirty="0" smtClean="0"/>
              <a:t> diary and old letters? ” her father </a:t>
            </a:r>
            <a:r>
              <a:rPr lang="en-US" altLang="zh-CN" u="sng" dirty="0" smtClean="0"/>
              <a:t>asked</a:t>
            </a:r>
            <a:r>
              <a:rPr lang="en-US" altLang="zh-CN" dirty="0" smtClean="0"/>
              <a:t> her.</a:t>
            </a:r>
          </a:p>
          <a:p>
            <a:pPr marL="365760" lvl="1" indent="0">
              <a:buNone/>
            </a:pPr>
            <a:r>
              <a:rPr lang="en-US" altLang="zh-CN" sz="2400" dirty="0" smtClean="0"/>
              <a:t>	Her </a:t>
            </a:r>
            <a:r>
              <a:rPr lang="en-US" altLang="zh-CN" sz="2400" dirty="0"/>
              <a:t>father </a:t>
            </a:r>
            <a:r>
              <a:rPr lang="en-US" altLang="zh-CN" sz="2400" dirty="0">
                <a:solidFill>
                  <a:srgbClr val="FF0000"/>
                </a:solidFill>
              </a:rPr>
              <a:t>asked</a:t>
            </a:r>
            <a:r>
              <a:rPr lang="en-US" altLang="zh-CN" sz="2400" dirty="0"/>
              <a:t> her </a:t>
            </a:r>
            <a:r>
              <a:rPr lang="en-US" altLang="zh-CN" sz="2400" u="sng" dirty="0"/>
              <a:t>why </a:t>
            </a:r>
            <a:r>
              <a:rPr lang="en-US" altLang="zh-CN" sz="2400" u="sng" dirty="0">
                <a:solidFill>
                  <a:srgbClr val="0070C0"/>
                </a:solidFill>
              </a:rPr>
              <a:t>she</a:t>
            </a:r>
            <a:r>
              <a:rPr lang="en-US" altLang="zh-CN" sz="2400" u="sng" dirty="0">
                <a:solidFill>
                  <a:srgbClr val="FF0000"/>
                </a:solidFill>
              </a:rPr>
              <a:t> chose/had chosen </a:t>
            </a:r>
            <a:r>
              <a:rPr lang="en-US" altLang="zh-CN" sz="2400" dirty="0" smtClean="0"/>
              <a:t>	</a:t>
            </a:r>
            <a:r>
              <a:rPr lang="en-US" altLang="zh-CN" sz="2400" dirty="0" smtClean="0">
                <a:solidFill>
                  <a:srgbClr val="0070C0"/>
                </a:solidFill>
              </a:rPr>
              <a:t>her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diary and old letters.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5. Mother </a:t>
            </a:r>
            <a:r>
              <a:rPr lang="en-US" altLang="zh-CN" u="sng" dirty="0" smtClean="0"/>
              <a:t>asked </a:t>
            </a:r>
            <a:r>
              <a:rPr lang="en-US" altLang="zh-CN" dirty="0" smtClean="0"/>
              <a:t>her </a:t>
            </a:r>
            <a:r>
              <a:rPr lang="en-US" altLang="zh-CN" u="sng" dirty="0" smtClean="0"/>
              <a:t>if/whether</a:t>
            </a:r>
            <a:r>
              <a:rPr lang="en-US" altLang="zh-CN" dirty="0" smtClean="0"/>
              <a:t> </a:t>
            </a:r>
            <a:r>
              <a:rPr lang="en-US" altLang="zh-CN" u="sng" dirty="0" smtClean="0"/>
              <a:t>she</a:t>
            </a:r>
            <a:r>
              <a:rPr lang="en-US" altLang="zh-CN" dirty="0" smtClean="0"/>
              <a:t> </a:t>
            </a:r>
            <a:r>
              <a:rPr lang="en-US" altLang="zh-CN" u="sng" dirty="0" smtClean="0"/>
              <a:t>was </a:t>
            </a:r>
            <a:r>
              <a:rPr lang="en-US" altLang="zh-CN" dirty="0" smtClean="0"/>
              <a:t>very hot with so many clothes on.</a:t>
            </a:r>
          </a:p>
          <a:p>
            <a:pPr marL="0" lvl="1" indent="0">
              <a:spcBef>
                <a:spcPts val="600"/>
              </a:spcBef>
              <a:buSzPct val="70000"/>
              <a:buNone/>
            </a:pPr>
            <a:r>
              <a:rPr lang="en-US" altLang="zh-CN" sz="2400" dirty="0" smtClean="0"/>
              <a:t>	</a:t>
            </a:r>
            <a:r>
              <a:rPr lang="en-US" altLang="zh-CN" sz="2400" u="sng" dirty="0" smtClean="0"/>
              <a:t>“ </a:t>
            </a:r>
            <a:r>
              <a:rPr lang="en-US" altLang="zh-CN" sz="2400" u="sng" dirty="0" smtClean="0">
                <a:solidFill>
                  <a:srgbClr val="FF0000"/>
                </a:solidFill>
              </a:rPr>
              <a:t>Are </a:t>
            </a:r>
            <a:r>
              <a:rPr lang="en-US" altLang="zh-CN" sz="2400" u="sng" dirty="0" smtClean="0">
                <a:solidFill>
                  <a:srgbClr val="0070C0"/>
                </a:solidFill>
              </a:rPr>
              <a:t>you </a:t>
            </a:r>
            <a:r>
              <a:rPr lang="en-US" altLang="zh-CN" sz="2400" u="sng" dirty="0" smtClean="0"/>
              <a:t>very hot </a:t>
            </a:r>
            <a:r>
              <a:rPr lang="en-US" altLang="zh-CN" sz="2400" dirty="0" smtClean="0"/>
              <a:t>with so many clothes 	on? ” mother </a:t>
            </a:r>
            <a:r>
              <a:rPr lang="en-US" altLang="zh-CN" sz="2400" dirty="0" smtClean="0">
                <a:solidFill>
                  <a:srgbClr val="FF0000"/>
                </a:solidFill>
              </a:rPr>
              <a:t>asked/ said </a:t>
            </a:r>
            <a:r>
              <a:rPr lang="en-US" altLang="zh-CN" sz="2400" dirty="0" smtClean="0"/>
              <a:t>to her.</a:t>
            </a:r>
          </a:p>
          <a:p>
            <a:pPr marL="457200" indent="-457200">
              <a:buFont typeface="+mj-lt"/>
              <a:buAutoNum type="arabicPeriod" startAt="3"/>
            </a:pPr>
            <a:endParaRPr lang="en-US" altLang="zh-CN" dirty="0"/>
          </a:p>
          <a:p>
            <a:pPr marL="457200" indent="-457200">
              <a:buFont typeface="+mj-lt"/>
              <a:buAutoNum type="arabicPeriod" startAt="3"/>
            </a:pPr>
            <a:endParaRPr lang="en-US" altLang="zh-CN" dirty="0"/>
          </a:p>
          <a:p>
            <a:pPr marL="457200" indent="-457200">
              <a:buFont typeface="+mj-lt"/>
              <a:buAutoNum type="arabicPeriod" startAt="3"/>
            </a:pPr>
            <a:endParaRPr lang="zh-CN" altLang="en-US" dirty="0"/>
          </a:p>
        </p:txBody>
      </p:sp>
      <p:pic>
        <p:nvPicPr>
          <p:cNvPr id="4" name="Picture 2" descr="C:\Users\Administrator\Pictures\ppt\005zXBclgw1emqw3r0w81j30jo0jo0t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839" y="4941168"/>
            <a:ext cx="1571625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90" y="1196752"/>
            <a:ext cx="7493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90" y="5151116"/>
            <a:ext cx="7493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80" y="3190291"/>
            <a:ext cx="7493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848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905</TotalTime>
  <Words>494</Words>
  <Application>Microsoft Office PowerPoint</Application>
  <PresentationFormat>全屏显示(4:3)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凸显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微软用户</dc:creator>
  <cp:lastModifiedBy>微软用户</cp:lastModifiedBy>
  <cp:revision>56</cp:revision>
  <dcterms:created xsi:type="dcterms:W3CDTF">2015-02-09T06:38:11Z</dcterms:created>
  <dcterms:modified xsi:type="dcterms:W3CDTF">2015-02-10T11:31:38Z</dcterms:modified>
</cp:coreProperties>
</file>