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8" r:id="rId10"/>
    <p:sldId id="279" r:id="rId11"/>
    <p:sldId id="266" r:id="rId12"/>
    <p:sldId id="276" r:id="rId13"/>
    <p:sldId id="268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  <a:srgbClr val="0033CC"/>
    <a:srgbClr val="00FF00"/>
    <a:srgbClr val="FF3399"/>
    <a:srgbClr val="DA14C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浅色样式 3 - 强调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3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2015/1/26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pPr/>
              <a:t>2015/1/26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pPr/>
              <a:t>2015/1/26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pPr/>
              <a:t>2015/1/26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pPr/>
              <a:t>2015/1/26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2015/1/26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8398647fe1d4a4847169c310a9b65541fda291ed138fa-0Wwh3j_fw6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6048"/>
            <a:ext cx="9144000" cy="6870096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 flipH="1">
            <a:off x="474315" y="2357430"/>
            <a:ext cx="8169651" cy="1370013"/>
          </a:xfrm>
          <a:noFill/>
          <a:ln>
            <a:solidFill>
              <a:srgbClr val="FF3399"/>
            </a:solidFill>
          </a:ln>
        </p:spPr>
        <p:txBody>
          <a:bodyPr>
            <a:normAutofit fontScale="90000"/>
          </a:bodyPr>
          <a:lstStyle/>
          <a:p>
            <a:r>
              <a:rPr lang="en-US" altLang="zh-CN" sz="4900" b="1" i="1" kern="10" dirty="0" smtClean="0">
                <a:ln w="25400" cap="rnd">
                  <a:noFill/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仿宋_GB2312"/>
              </a:rPr>
              <a:t>Direct speech and Indirect speech</a:t>
            </a:r>
            <a:r>
              <a:rPr lang="en-US" altLang="zh-CN" b="1" i="1" kern="10" dirty="0" smtClean="0">
                <a:ln w="25400" cap="rnd">
                  <a:noFill/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仿宋_GB2312"/>
              </a:rPr>
              <a:t/>
            </a:r>
            <a:br>
              <a:rPr lang="en-US" altLang="zh-CN" b="1" i="1" kern="10" dirty="0" smtClean="0">
                <a:ln w="25400" cap="rnd">
                  <a:noFill/>
                  <a:prstDash val="sysDot"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仿宋_GB2312"/>
              </a:rPr>
            </a:br>
            <a:endParaRPr lang="zh-CN" altLang="en-US" dirty="0">
              <a:ln w="25400" cap="rnd">
                <a:noFill/>
                <a:prstDash val="sysDot"/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928794" y="3857628"/>
            <a:ext cx="6172200" cy="1371600"/>
          </a:xfrm>
        </p:spPr>
        <p:txBody>
          <a:bodyPr/>
          <a:lstStyle/>
          <a:p>
            <a:r>
              <a:rPr lang="zh-CN" altLang="en-US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华文新魏" pitchFamily="2" charset="-122"/>
              </a:rPr>
              <a:t>直接引语和间接引语互换</a:t>
            </a:r>
            <a:r>
              <a:rPr lang="zh-CN" alt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华文新魏" pitchFamily="2" charset="-122"/>
              </a:rPr>
              <a:t/>
            </a:r>
            <a:br>
              <a:rPr lang="zh-CN" alt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华文新魏" pitchFamily="2" charset="-122"/>
              </a:rPr>
            </a:br>
            <a:endParaRPr lang="zh-CN" alt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8398647fe1d4a4847169c310a9b65541fda291ed138fa-0Wwh3j_fw6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6048"/>
            <a:ext cx="9144000" cy="6870096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7467600" cy="45719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graphicFrame>
        <p:nvGraphicFramePr>
          <p:cNvPr id="12" name="内容占位符 11"/>
          <p:cNvGraphicFramePr>
            <a:graphicFrameLocks noGrp="1"/>
          </p:cNvGraphicFramePr>
          <p:nvPr>
            <p:ph sz="quarter" idx="1"/>
          </p:nvPr>
        </p:nvGraphicFramePr>
        <p:xfrm>
          <a:off x="1" y="0"/>
          <a:ext cx="9143998" cy="6857999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209128"/>
                <a:gridCol w="3480101"/>
                <a:gridCol w="4454769"/>
              </a:tblGrid>
              <a:tr h="621571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0" dirty="0" smtClean="0"/>
                        <a:t>直接引语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间接引语</a:t>
                      </a:r>
                      <a:endParaRPr lang="zh-CN" altLang="en-US" dirty="0"/>
                    </a:p>
                  </a:txBody>
                  <a:tcPr/>
                </a:tc>
              </a:tr>
              <a:tr h="308310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时间状语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Now</a:t>
                      </a:r>
                    </a:p>
                    <a:p>
                      <a:r>
                        <a:rPr lang="en-US" altLang="zh-CN" dirty="0" smtClean="0"/>
                        <a:t>Today</a:t>
                      </a:r>
                    </a:p>
                    <a:p>
                      <a:r>
                        <a:rPr lang="en-US" altLang="zh-CN" dirty="0" smtClean="0"/>
                        <a:t>Tomorrow</a:t>
                      </a:r>
                    </a:p>
                    <a:p>
                      <a:r>
                        <a:rPr lang="en-US" altLang="zh-CN" dirty="0" smtClean="0"/>
                        <a:t>Yesterday</a:t>
                      </a:r>
                    </a:p>
                    <a:p>
                      <a:r>
                        <a:rPr lang="en-US" altLang="zh-CN" dirty="0" smtClean="0"/>
                        <a:t>This week(month, year…)</a:t>
                      </a:r>
                    </a:p>
                    <a:p>
                      <a:r>
                        <a:rPr lang="en-US" altLang="zh-CN" dirty="0" smtClean="0"/>
                        <a:t>Last week(month, year…)</a:t>
                      </a:r>
                    </a:p>
                    <a:p>
                      <a:r>
                        <a:rPr lang="en-US" altLang="zh-CN" dirty="0" smtClean="0"/>
                        <a:t>Next week(month, year…)</a:t>
                      </a:r>
                    </a:p>
                    <a:p>
                      <a:r>
                        <a:rPr lang="en-US" altLang="zh-CN" dirty="0" smtClean="0"/>
                        <a:t>Three</a:t>
                      </a:r>
                      <a:r>
                        <a:rPr lang="en-US" altLang="zh-CN" baseline="0" dirty="0" smtClean="0"/>
                        <a:t> days(months years…)ago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Then</a:t>
                      </a:r>
                    </a:p>
                    <a:p>
                      <a:r>
                        <a:rPr lang="en-US" altLang="zh-CN" dirty="0" smtClean="0"/>
                        <a:t>That day</a:t>
                      </a:r>
                    </a:p>
                    <a:p>
                      <a:r>
                        <a:rPr lang="en-US" altLang="zh-CN" dirty="0" smtClean="0"/>
                        <a:t>That</a:t>
                      </a:r>
                      <a:r>
                        <a:rPr lang="en-US" altLang="zh-CN" baseline="0" dirty="0" smtClean="0"/>
                        <a:t> night</a:t>
                      </a:r>
                    </a:p>
                    <a:p>
                      <a:r>
                        <a:rPr lang="en-US" altLang="zh-CN" baseline="0" dirty="0" smtClean="0"/>
                        <a:t>The next/following day</a:t>
                      </a:r>
                    </a:p>
                    <a:p>
                      <a:r>
                        <a:rPr lang="en-US" altLang="zh-CN" baseline="0" dirty="0" smtClean="0"/>
                        <a:t>The day before</a:t>
                      </a:r>
                    </a:p>
                    <a:p>
                      <a:r>
                        <a:rPr lang="en-US" altLang="zh-CN" baseline="0" dirty="0" smtClean="0"/>
                        <a:t>That week</a:t>
                      </a:r>
                      <a:r>
                        <a:rPr lang="en-US" altLang="zh-CN" dirty="0" smtClean="0"/>
                        <a:t>(month, year…)</a:t>
                      </a:r>
                    </a:p>
                    <a:p>
                      <a:r>
                        <a:rPr lang="en-US" altLang="zh-CN" dirty="0" smtClean="0"/>
                        <a:t>The week(month, year…)</a:t>
                      </a:r>
                    </a:p>
                    <a:p>
                      <a:r>
                        <a:rPr lang="en-US" altLang="zh-CN" dirty="0" smtClean="0"/>
                        <a:t>The next</a:t>
                      </a:r>
                      <a:r>
                        <a:rPr lang="en-US" altLang="zh-CN" baseline="0" dirty="0" smtClean="0"/>
                        <a:t>/following week</a:t>
                      </a:r>
                      <a:r>
                        <a:rPr lang="en-US" altLang="zh-CN" dirty="0" smtClean="0"/>
                        <a:t>(month, year…)</a:t>
                      </a:r>
                    </a:p>
                    <a:p>
                      <a:r>
                        <a:rPr lang="en-US" altLang="zh-CN" dirty="0" smtClean="0"/>
                        <a:t>Three days(months, years…) before</a:t>
                      </a:r>
                    </a:p>
                    <a:p>
                      <a:endParaRPr lang="zh-CN" altLang="en-US" dirty="0"/>
                    </a:p>
                  </a:txBody>
                  <a:tcPr/>
                </a:tc>
              </a:tr>
              <a:tr h="677732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地点状语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here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there</a:t>
                      </a:r>
                      <a:endParaRPr lang="zh-CN" altLang="en-US" dirty="0"/>
                    </a:p>
                  </a:txBody>
                  <a:tcPr/>
                </a:tc>
              </a:tr>
              <a:tr h="1237798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指示代词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This</a:t>
                      </a:r>
                    </a:p>
                    <a:p>
                      <a:r>
                        <a:rPr lang="en-US" altLang="zh-CN" dirty="0" smtClean="0"/>
                        <a:t>These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That</a:t>
                      </a:r>
                    </a:p>
                    <a:p>
                      <a:r>
                        <a:rPr lang="en-US" altLang="zh-CN" dirty="0" smtClean="0"/>
                        <a:t>Those</a:t>
                      </a:r>
                      <a:endParaRPr lang="zh-CN" altLang="en-US" dirty="0"/>
                    </a:p>
                  </a:txBody>
                  <a:tcPr/>
                </a:tc>
              </a:tr>
              <a:tr h="1237798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动词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Come</a:t>
                      </a:r>
                    </a:p>
                    <a:p>
                      <a:r>
                        <a:rPr lang="en-US" altLang="zh-CN" dirty="0" smtClean="0"/>
                        <a:t>Bring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Go</a:t>
                      </a:r>
                    </a:p>
                    <a:p>
                      <a:r>
                        <a:rPr lang="en-US" altLang="zh-CN" dirty="0" smtClean="0"/>
                        <a:t>Take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8398647fe1d4a4847169c310a9b65541fda291ed138fa-0Wwh3j_fw6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821537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zh-CN" sz="2000" kern="0" cap="none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  <a:cs typeface="+mn-cs"/>
              </a:rPr>
              <a:t/>
            </a:r>
            <a:br>
              <a:rPr lang="en-US" altLang="zh-CN" sz="2000" kern="0" cap="none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  <a:cs typeface="+mn-cs"/>
              </a:rPr>
            </a:br>
            <a:r>
              <a:rPr lang="en-US" altLang="zh-CN" sz="2000" kern="0" cap="none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  <a:cs typeface="+mn-cs"/>
              </a:rPr>
              <a:t/>
            </a:r>
            <a:br>
              <a:rPr lang="en-US" altLang="zh-CN" sz="2000" kern="0" cap="none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  <a:cs typeface="+mn-cs"/>
              </a:rPr>
            </a:br>
            <a:r>
              <a:rPr lang="en-US" altLang="zh-CN" sz="2000" kern="0" cap="none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  <a:cs typeface="+mn-cs"/>
              </a:rPr>
              <a:t/>
            </a:r>
            <a:br>
              <a:rPr lang="en-US" altLang="zh-CN" sz="2000" kern="0" cap="none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  <a:cs typeface="+mn-cs"/>
              </a:rPr>
            </a:br>
            <a:r>
              <a:rPr lang="en-US" altLang="zh-CN" sz="2000" kern="0" cap="none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  <a:cs typeface="+mn-cs"/>
              </a:rPr>
              <a:t/>
            </a:r>
            <a:br>
              <a:rPr lang="en-US" altLang="zh-CN" sz="2000" kern="0" cap="none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  <a:cs typeface="+mn-cs"/>
              </a:rPr>
            </a:br>
            <a:r>
              <a:rPr lang="en-US" altLang="zh-CN" sz="2000" kern="0" cap="none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  <a:cs typeface="+mn-cs"/>
              </a:rPr>
              <a:t/>
            </a:r>
            <a:br>
              <a:rPr lang="en-US" altLang="zh-CN" sz="2000" kern="0" cap="none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  <a:cs typeface="+mn-cs"/>
              </a:rPr>
            </a:br>
            <a:r>
              <a:rPr lang="en-US" altLang="zh-CN" sz="2000" kern="0" cap="none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  <a:cs typeface="+mn-cs"/>
              </a:rPr>
              <a:t/>
            </a:r>
            <a:br>
              <a:rPr lang="en-US" altLang="zh-CN" sz="2000" kern="0" cap="none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  <a:cs typeface="+mn-cs"/>
              </a:rPr>
            </a:br>
            <a:r>
              <a:rPr lang="en-US" altLang="zh-CN" sz="2000" kern="0" cap="none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  <a:cs typeface="+mn-cs"/>
              </a:rPr>
              <a:t/>
            </a:r>
            <a:br>
              <a:rPr lang="en-US" altLang="zh-CN" sz="2000" kern="0" cap="none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  <a:cs typeface="+mn-cs"/>
              </a:rPr>
            </a:br>
            <a:r>
              <a:rPr lang="en-US" altLang="zh-CN" sz="2000" kern="0" cap="none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  <a:cs typeface="+mn-cs"/>
              </a:rPr>
              <a:t/>
            </a:r>
            <a:br>
              <a:rPr lang="en-US" altLang="zh-CN" sz="2000" kern="0" cap="none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  <a:cs typeface="+mn-cs"/>
              </a:rPr>
            </a:br>
            <a:r>
              <a:rPr lang="en-US" altLang="zh-CN" sz="2000" kern="0" cap="none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  <a:cs typeface="+mn-cs"/>
              </a:rPr>
              <a:t/>
            </a:r>
            <a:br>
              <a:rPr lang="en-US" altLang="zh-CN" sz="2000" kern="0" cap="none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  <a:cs typeface="+mn-cs"/>
              </a:rPr>
            </a:br>
            <a:r>
              <a:rPr lang="en-US" altLang="zh-CN" sz="2400" kern="0" cap="none" dirty="0" smtClean="0">
                <a:solidFill>
                  <a:schemeClr val="tx1"/>
                </a:solidFill>
                <a:latin typeface="Times New Roman" pitchFamily="18" charset="0"/>
                <a:ea typeface="宋体"/>
                <a:cs typeface="+mn-cs"/>
              </a:rPr>
              <a:t/>
            </a:r>
            <a:br>
              <a:rPr lang="en-US" altLang="zh-CN" sz="2400" kern="0" cap="none" dirty="0" smtClean="0">
                <a:solidFill>
                  <a:schemeClr val="tx1"/>
                </a:solidFill>
                <a:latin typeface="Times New Roman" pitchFamily="18" charset="0"/>
                <a:ea typeface="宋体"/>
                <a:cs typeface="+mn-cs"/>
              </a:rPr>
            </a:br>
            <a:r>
              <a:rPr lang="en-US" altLang="zh-CN" sz="2400" kern="0" cap="none" dirty="0" smtClean="0">
                <a:solidFill>
                  <a:srgbClr val="FF0000"/>
                </a:solidFill>
                <a:latin typeface="Times New Roman" pitchFamily="18" charset="0"/>
                <a:ea typeface="宋体"/>
                <a:cs typeface="+mn-cs"/>
              </a:rPr>
              <a:t/>
            </a:r>
            <a:br>
              <a:rPr lang="en-US" altLang="zh-CN" sz="2400" kern="0" cap="none" dirty="0" smtClean="0">
                <a:solidFill>
                  <a:srgbClr val="FF0000"/>
                </a:solidFill>
                <a:latin typeface="Times New Roman" pitchFamily="18" charset="0"/>
                <a:ea typeface="宋体"/>
                <a:cs typeface="+mn-cs"/>
              </a:rPr>
            </a:br>
            <a:r>
              <a:rPr lang="en-US" altLang="zh-CN" sz="1800" b="0" kern="0" cap="none" dirty="0" smtClean="0">
                <a:solidFill>
                  <a:srgbClr val="FF0000"/>
                </a:solidFill>
                <a:latin typeface="Times New Roman" pitchFamily="18" charset="0"/>
                <a:ea typeface="宋体"/>
                <a:cs typeface="+mn-cs"/>
              </a:rPr>
              <a:t/>
            </a:r>
            <a:br>
              <a:rPr lang="en-US" altLang="zh-CN" sz="1800" b="0" kern="0" cap="none" dirty="0" smtClean="0">
                <a:solidFill>
                  <a:srgbClr val="FF0000"/>
                </a:solidFill>
                <a:latin typeface="Times New Roman" pitchFamily="18" charset="0"/>
                <a:ea typeface="宋体"/>
                <a:cs typeface="+mn-cs"/>
              </a:rPr>
            </a:br>
            <a:r>
              <a:rPr lang="en-US" altLang="zh-CN" sz="2000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</a:rPr>
              <a:t/>
            </a:r>
            <a:br>
              <a:rPr lang="en-US" altLang="zh-CN" sz="2000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</a:rPr>
            </a:br>
            <a:r>
              <a:rPr lang="en-US" altLang="zh-CN" sz="2000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</a:rPr>
              <a:t/>
            </a:r>
            <a:br>
              <a:rPr lang="en-US" altLang="zh-CN" sz="2000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</a:rPr>
            </a:br>
            <a:r>
              <a:rPr lang="en-US" altLang="zh-CN" sz="2000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</a:rPr>
              <a:t/>
            </a:r>
            <a:br>
              <a:rPr lang="en-US" altLang="zh-CN" sz="2000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</a:rPr>
            </a:br>
            <a:r>
              <a:rPr lang="en-US" altLang="zh-CN" sz="2400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en-US" altLang="zh-CN" sz="2400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en-US" altLang="zh-CN" sz="1800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en-US" altLang="zh-CN" sz="1800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en-US" altLang="zh-CN" sz="2400" b="1" kern="0" dirty="0" smtClean="0">
                <a:solidFill>
                  <a:srgbClr val="FF0000"/>
                </a:solidFill>
                <a:latin typeface="Times New Roman" pitchFamily="18" charset="0"/>
                <a:cs typeface="+mn-cs"/>
              </a:rPr>
              <a:t/>
            </a:r>
            <a:br>
              <a:rPr lang="en-US" altLang="zh-CN" sz="2400" b="1" kern="0" dirty="0" smtClean="0">
                <a:solidFill>
                  <a:srgbClr val="FF0000"/>
                </a:solidFill>
                <a:latin typeface="Times New Roman" pitchFamily="18" charset="0"/>
                <a:cs typeface="+mn-cs"/>
              </a:rPr>
            </a:br>
            <a:r>
              <a:rPr lang="en-US" altLang="zh-CN" sz="2400" kern="0" dirty="0" smtClean="0">
                <a:solidFill>
                  <a:srgbClr val="FF0000"/>
                </a:solidFill>
                <a:latin typeface="Times New Roman" pitchFamily="18" charset="0"/>
                <a:cs typeface="+mn-cs"/>
              </a:rPr>
              <a:t/>
            </a:r>
            <a:br>
              <a:rPr lang="en-US" altLang="zh-CN" sz="2400" kern="0" dirty="0" smtClean="0">
                <a:solidFill>
                  <a:srgbClr val="FF0000"/>
                </a:solidFill>
                <a:latin typeface="Times New Roman" pitchFamily="18" charset="0"/>
                <a:cs typeface="+mn-cs"/>
              </a:rPr>
            </a:br>
            <a:endParaRPr lang="zh-CN" altLang="en-US" sz="2400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"/>
          </p:nvPr>
        </p:nvSpPr>
        <p:spPr>
          <a:xfrm>
            <a:off x="642910" y="1142984"/>
            <a:ext cx="7901014" cy="550072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zh-CN" sz="2000" b="1" kern="0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  <a:cs typeface="+mj-cs"/>
              </a:rPr>
              <a:t/>
            </a:r>
            <a:br>
              <a:rPr lang="en-US" altLang="zh-CN" sz="2000" b="1" kern="0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  <a:cs typeface="+mj-cs"/>
              </a:rPr>
            </a:br>
            <a:r>
              <a:rPr lang="en-US" altLang="zh-CN" sz="2000" b="1" kern="0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  <a:cs typeface="+mj-cs"/>
              </a:rPr>
              <a:t>                                 </a:t>
            </a:r>
            <a:r>
              <a:rPr lang="zh-CN" altLang="en-US" sz="3200" b="1" kern="0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  <a:cs typeface="+mj-cs"/>
              </a:rPr>
              <a:t>四、如何变句型</a:t>
            </a:r>
            <a:r>
              <a:rPr lang="en-US" altLang="zh-CN" sz="3200" b="1" kern="0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  <a:cs typeface="+mj-cs"/>
              </a:rPr>
              <a:t/>
            </a:r>
            <a:br>
              <a:rPr lang="en-US" altLang="zh-CN" sz="3200" b="1" kern="0" dirty="0" smtClean="0">
                <a:solidFill>
                  <a:srgbClr val="6600FF"/>
                </a:solidFill>
                <a:latin typeface="Times New Roman" pitchFamily="18" charset="0"/>
                <a:ea typeface="黑体" pitchFamily="2" charset="-122"/>
                <a:cs typeface="+mj-cs"/>
              </a:rPr>
            </a:br>
            <a:r>
              <a:rPr lang="en-US" altLang="zh-CN" sz="2000" b="1" kern="0" dirty="0" smtClean="0">
                <a:solidFill>
                  <a:srgbClr val="6600FF"/>
                </a:solidFill>
                <a:latin typeface="宋体"/>
                <a:cs typeface="+mj-cs"/>
              </a:rPr>
              <a:t/>
            </a:r>
            <a:br>
              <a:rPr lang="en-US" altLang="zh-CN" sz="2000" b="1" kern="0" dirty="0" smtClean="0">
                <a:solidFill>
                  <a:srgbClr val="6600FF"/>
                </a:solidFill>
                <a:latin typeface="宋体"/>
                <a:cs typeface="+mj-cs"/>
              </a:rPr>
            </a:br>
            <a:r>
              <a:rPr lang="zh-CN" altLang="en-US" b="1" kern="0" dirty="0" smtClean="0">
                <a:solidFill>
                  <a:srgbClr val="00CC00"/>
                </a:solidFill>
                <a:latin typeface="宋体"/>
                <a:cs typeface="+mj-cs"/>
              </a:rPr>
              <a:t>①直接引语如果是</a:t>
            </a:r>
            <a:r>
              <a:rPr lang="zh-CN" altLang="en-US" b="1" u="sng" kern="0" dirty="0" smtClean="0">
                <a:solidFill>
                  <a:srgbClr val="00CC00"/>
                </a:solidFill>
                <a:latin typeface="宋体"/>
                <a:cs typeface="+mj-cs"/>
              </a:rPr>
              <a:t>陈述句</a:t>
            </a:r>
            <a:r>
              <a:rPr lang="zh-CN" altLang="en-US" b="1" kern="0" dirty="0" smtClean="0">
                <a:solidFill>
                  <a:srgbClr val="00CC00"/>
                </a:solidFill>
                <a:latin typeface="宋体"/>
                <a:cs typeface="+mj-cs"/>
              </a:rPr>
              <a:t>，间接引语应改为由</a:t>
            </a:r>
            <a:r>
              <a:rPr lang="en-US" altLang="zh-CN" b="1" u="sng" kern="0" dirty="0" smtClean="0">
                <a:solidFill>
                  <a:srgbClr val="00CC00"/>
                </a:solidFill>
                <a:latin typeface="宋体"/>
                <a:cs typeface="+mj-cs"/>
              </a:rPr>
              <a:t>that</a:t>
            </a:r>
            <a:r>
              <a:rPr lang="zh-CN" altLang="en-US" b="1" u="sng" kern="0" dirty="0" smtClean="0">
                <a:solidFill>
                  <a:srgbClr val="00CC00"/>
                </a:solidFill>
                <a:latin typeface="宋体"/>
                <a:cs typeface="+mj-cs"/>
              </a:rPr>
              <a:t>引</a:t>
            </a:r>
            <a:r>
              <a:rPr lang="en-US" altLang="zh-CN" b="1" u="sng" kern="0" dirty="0" smtClean="0">
                <a:solidFill>
                  <a:srgbClr val="00CC00"/>
                </a:solidFill>
                <a:latin typeface="宋体"/>
                <a:cs typeface="+mj-cs"/>
              </a:rPr>
              <a:t/>
            </a:r>
            <a:br>
              <a:rPr lang="en-US" altLang="zh-CN" b="1" u="sng" kern="0" dirty="0" smtClean="0">
                <a:solidFill>
                  <a:srgbClr val="00CC00"/>
                </a:solidFill>
                <a:latin typeface="宋体"/>
                <a:cs typeface="+mj-cs"/>
              </a:rPr>
            </a:br>
            <a:r>
              <a:rPr lang="en-US" altLang="zh-CN" b="1" kern="0" dirty="0" smtClean="0">
                <a:solidFill>
                  <a:srgbClr val="00CC00"/>
                </a:solidFill>
                <a:latin typeface="宋体"/>
                <a:cs typeface="+mj-cs"/>
              </a:rPr>
              <a:t>  </a:t>
            </a:r>
            <a:r>
              <a:rPr lang="zh-CN" altLang="en-US" b="1" u="sng" kern="0" dirty="0" smtClean="0">
                <a:solidFill>
                  <a:srgbClr val="00CC00"/>
                </a:solidFill>
                <a:latin typeface="宋体"/>
                <a:cs typeface="+mj-cs"/>
              </a:rPr>
              <a:t>导的宾语从句</a:t>
            </a:r>
            <a:r>
              <a:rPr lang="zh-CN" altLang="en-US" b="1" kern="0" dirty="0" smtClean="0">
                <a:solidFill>
                  <a:srgbClr val="00CC00"/>
                </a:solidFill>
                <a:latin typeface="宋体"/>
                <a:cs typeface="+mj-cs"/>
              </a:rPr>
              <a:t>。</a:t>
            </a:r>
            <a:r>
              <a:rPr lang="en-US" altLang="zh-CN" b="1" kern="0" dirty="0" smtClean="0">
                <a:solidFill>
                  <a:srgbClr val="00CC00"/>
                </a:solidFill>
                <a:latin typeface="宋体"/>
                <a:cs typeface="+mj-cs"/>
              </a:rPr>
              <a:t/>
            </a:r>
            <a:br>
              <a:rPr lang="en-US" altLang="zh-CN" b="1" kern="0" dirty="0" smtClean="0">
                <a:solidFill>
                  <a:srgbClr val="00CC00"/>
                </a:solidFill>
                <a:latin typeface="宋体"/>
                <a:cs typeface="+mj-cs"/>
              </a:rPr>
            </a:br>
            <a:r>
              <a:rPr lang="zh-CN" altLang="en-US" b="1" kern="0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  <a:t/>
            </a:r>
            <a:br>
              <a:rPr lang="zh-CN" altLang="en-US" b="1" kern="0" dirty="0" smtClean="0">
                <a:solidFill>
                  <a:srgbClr val="FF0000"/>
                </a:solidFill>
                <a:latin typeface="Times New Roman" pitchFamily="18" charset="0"/>
                <a:cs typeface="+mj-cs"/>
              </a:rPr>
            </a:br>
            <a:r>
              <a:rPr lang="zh-CN" altLang="en-US" b="1" kern="0" dirty="0" smtClean="0">
                <a:solidFill>
                  <a:prstClr val="black"/>
                </a:solidFill>
                <a:latin typeface="Times New Roman" pitchFamily="18" charset="0"/>
                <a:cs typeface="+mj-cs"/>
              </a:rPr>
              <a:t>     </a:t>
            </a:r>
            <a:r>
              <a:rPr lang="en-US" altLang="zh-CN" b="1" kern="0" dirty="0" smtClean="0">
                <a:solidFill>
                  <a:prstClr val="black"/>
                </a:solidFill>
                <a:latin typeface="Times New Roman" pitchFamily="18" charset="0"/>
                <a:cs typeface="+mj-cs"/>
              </a:rPr>
              <a:t>She said, “Our bus will arrive in five minutes.“</a:t>
            </a:r>
            <a:br>
              <a:rPr lang="en-US" altLang="zh-CN" b="1" kern="0" dirty="0" smtClean="0">
                <a:solidFill>
                  <a:prstClr val="black"/>
                </a:solidFill>
                <a:latin typeface="Times New Roman" pitchFamily="18" charset="0"/>
                <a:cs typeface="+mj-cs"/>
              </a:rPr>
            </a:br>
            <a:r>
              <a:rPr lang="en-US" altLang="zh-CN" b="1" kern="0" dirty="0" smtClean="0">
                <a:solidFill>
                  <a:prstClr val="black"/>
                </a:solidFill>
                <a:latin typeface="Times New Roman" pitchFamily="18" charset="0"/>
                <a:cs typeface="+mj-cs"/>
              </a:rPr>
              <a:t>  </a:t>
            </a:r>
            <a:br>
              <a:rPr lang="en-US" altLang="zh-CN" b="1" kern="0" dirty="0" smtClean="0">
                <a:solidFill>
                  <a:prstClr val="black"/>
                </a:solidFill>
                <a:latin typeface="Times New Roman" pitchFamily="18" charset="0"/>
                <a:cs typeface="+mj-cs"/>
              </a:rPr>
            </a:br>
            <a:r>
              <a:rPr lang="en-US" altLang="zh-CN" b="1" kern="0" dirty="0" smtClean="0">
                <a:solidFill>
                  <a:srgbClr val="FF0000"/>
                </a:solidFill>
                <a:latin typeface="宋体"/>
                <a:cs typeface="+mj-cs"/>
              </a:rPr>
              <a:t/>
            </a:r>
            <a:br>
              <a:rPr lang="en-US" altLang="zh-CN" b="1" kern="0" dirty="0" smtClean="0">
                <a:solidFill>
                  <a:srgbClr val="FF0000"/>
                </a:solidFill>
                <a:latin typeface="宋体"/>
                <a:cs typeface="+mj-cs"/>
              </a:rPr>
            </a:br>
            <a:endParaRPr lang="en-US" altLang="zh-CN" b="1" kern="0" dirty="0" smtClean="0">
              <a:solidFill>
                <a:srgbClr val="FF0000"/>
              </a:solidFill>
              <a:latin typeface="宋体"/>
              <a:cs typeface="+mj-cs"/>
            </a:endParaRPr>
          </a:p>
          <a:p>
            <a:pPr>
              <a:buNone/>
            </a:pPr>
            <a:r>
              <a:rPr lang="en-US" altLang="zh-CN" b="1" kern="0" dirty="0" smtClean="0">
                <a:solidFill>
                  <a:srgbClr val="00CC00"/>
                </a:solidFill>
                <a:latin typeface="宋体"/>
                <a:cs typeface="+mj-cs"/>
              </a:rPr>
              <a:t>②</a:t>
            </a:r>
            <a:r>
              <a:rPr lang="zh-CN" altLang="en-US" b="1" kern="0" dirty="0" smtClean="0">
                <a:solidFill>
                  <a:srgbClr val="00CC00"/>
                </a:solidFill>
                <a:latin typeface="宋体"/>
                <a:cs typeface="+mj-cs"/>
              </a:rPr>
              <a:t>直接引语如果是</a:t>
            </a:r>
            <a:r>
              <a:rPr lang="zh-CN" altLang="en-US" b="1" u="sng" kern="0" dirty="0" smtClean="0">
                <a:solidFill>
                  <a:srgbClr val="00CC00"/>
                </a:solidFill>
                <a:latin typeface="宋体"/>
                <a:cs typeface="+mj-cs"/>
              </a:rPr>
              <a:t>反意疑问句，选择疑问句或一般疑   </a:t>
            </a:r>
            <a:r>
              <a:rPr lang="en-US" altLang="zh-CN" b="1" u="sng" kern="0" dirty="0" smtClean="0">
                <a:solidFill>
                  <a:srgbClr val="00CC00"/>
                </a:solidFill>
                <a:latin typeface="宋体"/>
                <a:cs typeface="+mj-cs"/>
              </a:rPr>
              <a:t/>
            </a:r>
            <a:br>
              <a:rPr lang="en-US" altLang="zh-CN" b="1" u="sng" kern="0" dirty="0" smtClean="0">
                <a:solidFill>
                  <a:srgbClr val="00CC00"/>
                </a:solidFill>
                <a:latin typeface="宋体"/>
                <a:cs typeface="+mj-cs"/>
              </a:rPr>
            </a:br>
            <a:r>
              <a:rPr lang="en-US" altLang="zh-CN" b="1" kern="0" dirty="0" smtClean="0">
                <a:solidFill>
                  <a:srgbClr val="00CC00"/>
                </a:solidFill>
                <a:latin typeface="宋体"/>
                <a:cs typeface="+mj-cs"/>
              </a:rPr>
              <a:t>  </a:t>
            </a:r>
            <a:r>
              <a:rPr lang="zh-CN" altLang="en-US" b="1" u="sng" kern="0" dirty="0" smtClean="0">
                <a:solidFill>
                  <a:srgbClr val="00CC00"/>
                </a:solidFill>
                <a:latin typeface="宋体"/>
                <a:cs typeface="+mj-cs"/>
              </a:rPr>
              <a:t>问句</a:t>
            </a:r>
            <a:r>
              <a:rPr lang="zh-CN" altLang="en-US" b="1" kern="0" dirty="0" smtClean="0">
                <a:solidFill>
                  <a:srgbClr val="00CC00"/>
                </a:solidFill>
                <a:latin typeface="宋体"/>
                <a:cs typeface="+mj-cs"/>
              </a:rPr>
              <a:t>，间接引语应改为由 </a:t>
            </a:r>
            <a:r>
              <a:rPr lang="en-US" altLang="zh-CN" b="1" u="sng" kern="0" dirty="0" smtClean="0">
                <a:solidFill>
                  <a:srgbClr val="00CC00"/>
                </a:solidFill>
                <a:latin typeface="宋体"/>
                <a:cs typeface="+mj-cs"/>
              </a:rPr>
              <a:t>whether</a:t>
            </a:r>
            <a:r>
              <a:rPr lang="zh-CN" altLang="en-US" b="1" u="sng" kern="0" dirty="0" smtClean="0">
                <a:solidFill>
                  <a:srgbClr val="00CC00"/>
                </a:solidFill>
                <a:latin typeface="宋体"/>
                <a:cs typeface="+mj-cs"/>
              </a:rPr>
              <a:t>或</a:t>
            </a:r>
            <a:r>
              <a:rPr lang="en-US" altLang="zh-CN" b="1" u="sng" kern="0" dirty="0" smtClean="0">
                <a:solidFill>
                  <a:srgbClr val="00CC00"/>
                </a:solidFill>
                <a:latin typeface="宋体"/>
                <a:cs typeface="+mj-cs"/>
              </a:rPr>
              <a:t>if</a:t>
            </a:r>
            <a:r>
              <a:rPr lang="zh-CN" altLang="en-US" b="1" u="sng" kern="0" dirty="0" smtClean="0">
                <a:solidFill>
                  <a:srgbClr val="00CC00"/>
                </a:solidFill>
                <a:latin typeface="宋体"/>
                <a:cs typeface="+mj-cs"/>
              </a:rPr>
              <a:t>引导的宾语</a:t>
            </a:r>
            <a:r>
              <a:rPr lang="en-US" altLang="zh-CN" b="1" u="sng" kern="0" dirty="0" smtClean="0">
                <a:solidFill>
                  <a:srgbClr val="00CC00"/>
                </a:solidFill>
                <a:latin typeface="宋体"/>
                <a:cs typeface="+mj-cs"/>
              </a:rPr>
              <a:t/>
            </a:r>
            <a:br>
              <a:rPr lang="en-US" altLang="zh-CN" b="1" u="sng" kern="0" dirty="0" smtClean="0">
                <a:solidFill>
                  <a:srgbClr val="00CC00"/>
                </a:solidFill>
                <a:latin typeface="宋体"/>
                <a:cs typeface="+mj-cs"/>
              </a:rPr>
            </a:br>
            <a:r>
              <a:rPr lang="en-US" altLang="zh-CN" b="1" kern="0" dirty="0" smtClean="0">
                <a:solidFill>
                  <a:srgbClr val="00CC00"/>
                </a:solidFill>
                <a:latin typeface="宋体"/>
                <a:cs typeface="+mj-cs"/>
              </a:rPr>
              <a:t>  </a:t>
            </a:r>
            <a:r>
              <a:rPr lang="zh-CN" altLang="en-US" b="1" u="sng" kern="0" dirty="0" smtClean="0">
                <a:solidFill>
                  <a:srgbClr val="00CC00"/>
                </a:solidFill>
                <a:latin typeface="宋体"/>
                <a:cs typeface="+mj-cs"/>
              </a:rPr>
              <a:t>从句</a:t>
            </a:r>
            <a:r>
              <a:rPr lang="en-US" altLang="zh-CN" b="1" u="sng" kern="0" dirty="0" smtClean="0">
                <a:solidFill>
                  <a:srgbClr val="00CC00"/>
                </a:solidFill>
                <a:latin typeface="宋体"/>
                <a:cs typeface="+mj-cs"/>
              </a:rPr>
              <a:t>.</a:t>
            </a:r>
            <a:r>
              <a:rPr lang="en-US" altLang="zh-CN" b="1" kern="0" dirty="0" smtClean="0">
                <a:solidFill>
                  <a:srgbClr val="FF0000"/>
                </a:solidFill>
                <a:latin typeface="Times New Roman" pitchFamily="18" charset="0"/>
                <a:ea typeface="黑体" pitchFamily="2" charset="-122"/>
                <a:cs typeface="+mj-cs"/>
              </a:rPr>
              <a:t/>
            </a:r>
            <a:br>
              <a:rPr lang="en-US" altLang="zh-CN" b="1" kern="0" dirty="0" smtClean="0">
                <a:solidFill>
                  <a:srgbClr val="FF0000"/>
                </a:solidFill>
                <a:latin typeface="Times New Roman" pitchFamily="18" charset="0"/>
                <a:ea typeface="黑体" pitchFamily="2" charset="-122"/>
                <a:cs typeface="+mj-cs"/>
              </a:rPr>
            </a:br>
            <a:r>
              <a:rPr lang="en-US" altLang="zh-CN" b="1" kern="0" dirty="0" smtClean="0">
                <a:solidFill>
                  <a:prstClr val="black"/>
                </a:solidFill>
                <a:latin typeface="Times New Roman" pitchFamily="18" charset="0"/>
                <a:cs typeface="+mj-cs"/>
              </a:rPr>
              <a:t>     </a:t>
            </a:r>
            <a:br>
              <a:rPr lang="en-US" altLang="zh-CN" b="1" kern="0" dirty="0" smtClean="0">
                <a:solidFill>
                  <a:prstClr val="black"/>
                </a:solidFill>
                <a:latin typeface="Times New Roman" pitchFamily="18" charset="0"/>
                <a:cs typeface="+mj-cs"/>
              </a:rPr>
            </a:br>
            <a:r>
              <a:rPr lang="zh-CN" altLang="en-US" b="1" kern="0" dirty="0" smtClean="0">
                <a:solidFill>
                  <a:prstClr val="black"/>
                </a:solidFill>
                <a:latin typeface="Times New Roman" pitchFamily="18" charset="0"/>
                <a:cs typeface="+mj-cs"/>
              </a:rPr>
              <a:t>“</a:t>
            </a:r>
            <a:r>
              <a:rPr lang="en-US" altLang="zh-CN" b="1" kern="0" dirty="0" smtClean="0">
                <a:solidFill>
                  <a:prstClr val="black"/>
                </a:solidFill>
                <a:latin typeface="Times New Roman" pitchFamily="18" charset="0"/>
                <a:cs typeface="+mj-cs"/>
              </a:rPr>
              <a:t>Do you go to school by bus or by bike?” </a:t>
            </a:r>
            <a:br>
              <a:rPr lang="en-US" altLang="zh-CN" b="1" kern="0" dirty="0" smtClean="0">
                <a:solidFill>
                  <a:prstClr val="black"/>
                </a:solidFill>
                <a:latin typeface="Times New Roman" pitchFamily="18" charset="0"/>
                <a:cs typeface="+mj-cs"/>
              </a:rPr>
            </a:br>
            <a:endParaRPr lang="zh-CN" altLang="en-US" dirty="0"/>
          </a:p>
        </p:txBody>
      </p:sp>
      <p:sp>
        <p:nvSpPr>
          <p:cNvPr id="11" name="副标题 2"/>
          <p:cNvSpPr txBox="1">
            <a:spLocks/>
          </p:cNvSpPr>
          <p:nvPr/>
        </p:nvSpPr>
        <p:spPr>
          <a:xfrm>
            <a:off x="1071538" y="3357562"/>
            <a:ext cx="6915176" cy="17145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altLang="zh-CN" sz="2200" b="1" kern="0" dirty="0" smtClean="0">
                <a:solidFill>
                  <a:prstClr val="black"/>
                </a:solidFill>
                <a:latin typeface="Times New Roman" pitchFamily="18" charset="0"/>
              </a:rPr>
              <a:t>→She said that their bus would arrive in five minutes.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副标题 2"/>
          <p:cNvSpPr txBox="1">
            <a:spLocks/>
          </p:cNvSpPr>
          <p:nvPr/>
        </p:nvSpPr>
        <p:spPr>
          <a:xfrm>
            <a:off x="1071538" y="6000744"/>
            <a:ext cx="6915176" cy="17145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altLang="zh-CN" sz="2200" b="1" kern="0" dirty="0" smtClean="0">
                <a:solidFill>
                  <a:prstClr val="black"/>
                </a:solidFill>
                <a:latin typeface="Times New Roman" pitchFamily="18" charset="0"/>
              </a:rPr>
              <a:t>→He asked me if I went to school by bus or by bike.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8398647fe1d4a4847169c310a9b65541fda291ed138fa-0Wwh3j_fw6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6048"/>
            <a:ext cx="9144000" cy="6870096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428652"/>
            <a:ext cx="7467600" cy="428652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b="1" kern="0" dirty="0" smtClean="0">
                <a:solidFill>
                  <a:srgbClr val="00CC00"/>
                </a:solidFill>
                <a:latin typeface="+mn-ea"/>
              </a:rPr>
              <a:t>③</a:t>
            </a:r>
            <a:r>
              <a:rPr lang="zh-CN" altLang="en-US" b="1" kern="0" dirty="0" smtClean="0">
                <a:solidFill>
                  <a:srgbClr val="00CC00"/>
                </a:solidFill>
                <a:latin typeface="+mn-ea"/>
              </a:rPr>
              <a:t>直接引语如果是</a:t>
            </a:r>
            <a:r>
              <a:rPr lang="zh-CN" altLang="en-US" b="1" u="sng" kern="0" dirty="0" smtClean="0">
                <a:solidFill>
                  <a:srgbClr val="00CC00"/>
                </a:solidFill>
                <a:latin typeface="+mn-ea"/>
              </a:rPr>
              <a:t>特殊问句</a:t>
            </a:r>
            <a:r>
              <a:rPr lang="zh-CN" altLang="en-US" b="1" kern="0" dirty="0" smtClean="0">
                <a:solidFill>
                  <a:srgbClr val="00CC00"/>
                </a:solidFill>
                <a:latin typeface="+mn-ea"/>
              </a:rPr>
              <a:t>，间接引语应该改为由</a:t>
            </a:r>
            <a:r>
              <a:rPr lang="zh-CN" altLang="en-US" b="1" u="sng" kern="0" dirty="0" smtClean="0">
                <a:solidFill>
                  <a:srgbClr val="00CC00"/>
                </a:solidFill>
                <a:latin typeface="+mn-ea"/>
              </a:rPr>
              <a:t>疑问代词或疑问副词引导的宾语从句</a:t>
            </a:r>
            <a:r>
              <a:rPr lang="zh-CN" altLang="en-US" b="1" kern="0" dirty="0" smtClean="0">
                <a:solidFill>
                  <a:srgbClr val="00CC00"/>
                </a:solidFill>
                <a:latin typeface="+mn-ea"/>
              </a:rPr>
              <a:t>（宾语从句必须用陈述句语序</a:t>
            </a:r>
            <a:r>
              <a:rPr lang="zh-CN" altLang="en-US" b="1" kern="0" dirty="0" smtClean="0">
                <a:solidFill>
                  <a:srgbClr val="00CC00"/>
                </a:solidFill>
                <a:latin typeface="+mn-ea"/>
              </a:rPr>
              <a:t>）</a:t>
            </a:r>
            <a:endParaRPr lang="en-US" altLang="zh-CN" b="1" kern="0" dirty="0" smtClean="0">
              <a:solidFill>
                <a:srgbClr val="00CC00"/>
              </a:solidFill>
              <a:latin typeface="+mn-ea"/>
            </a:endParaRPr>
          </a:p>
          <a:p>
            <a:pPr>
              <a:buNone/>
            </a:pPr>
            <a:endParaRPr lang="en-US" altLang="zh-CN" b="1" kern="0" dirty="0" smtClean="0">
              <a:solidFill>
                <a:srgbClr val="FF0000"/>
              </a:solidFill>
              <a:latin typeface="Times New Roman" pitchFamily="18" charset="0"/>
              <a:ea typeface="黑体" pitchFamily="2" charset="-122"/>
            </a:endParaRPr>
          </a:p>
          <a:p>
            <a:pPr>
              <a:buNone/>
            </a:pPr>
            <a:r>
              <a:rPr lang="en-US" altLang="zh-CN" b="1" kern="0" dirty="0" smtClean="0">
                <a:latin typeface="Times New Roman" pitchFamily="18" charset="0"/>
              </a:rPr>
              <a:t>She</a:t>
            </a:r>
            <a:r>
              <a:rPr lang="en-US" altLang="zh-CN" b="1" kern="0" dirty="0" smtClean="0">
                <a:latin typeface="Times New Roman" pitchFamily="18" charset="0"/>
              </a:rPr>
              <a:t> asked me, "What was Jack doing when I </a:t>
            </a:r>
            <a:r>
              <a:rPr lang="en-US" altLang="zh-CN" b="1" kern="0" dirty="0" smtClean="0">
                <a:latin typeface="Times New Roman" pitchFamily="18" charset="0"/>
              </a:rPr>
              <a:t>come</a:t>
            </a:r>
          </a:p>
          <a:p>
            <a:pPr>
              <a:buNone/>
            </a:pPr>
            <a:r>
              <a:rPr lang="en-US" altLang="zh-CN" b="1" kern="0" dirty="0" smtClean="0">
                <a:latin typeface="Times New Roman" pitchFamily="18" charset="0"/>
              </a:rPr>
              <a:t>        in?”</a:t>
            </a:r>
            <a:br>
              <a:rPr lang="en-US" altLang="zh-CN" b="1" kern="0" dirty="0" smtClean="0">
                <a:latin typeface="Times New Roman" pitchFamily="18" charset="0"/>
              </a:rPr>
            </a:br>
            <a:endParaRPr lang="zh-CN" altLang="en-US" dirty="0"/>
          </a:p>
        </p:txBody>
      </p:sp>
      <p:sp>
        <p:nvSpPr>
          <p:cNvPr id="5" name="副标题 2"/>
          <p:cNvSpPr txBox="1">
            <a:spLocks/>
          </p:cNvSpPr>
          <p:nvPr/>
        </p:nvSpPr>
        <p:spPr>
          <a:xfrm>
            <a:off x="500034" y="4143380"/>
            <a:ext cx="6915176" cy="17145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en-US" altLang="zh-CN" sz="2400" b="1" kern="0" dirty="0" smtClean="0">
                <a:solidFill>
                  <a:prstClr val="black"/>
                </a:solidFill>
                <a:latin typeface="Times New Roman" pitchFamily="18" charset="0"/>
              </a:rPr>
              <a:t>→She asked me what  Jack was doing when she came </a:t>
            </a:r>
            <a:r>
              <a:rPr lang="en-US" altLang="zh-CN" sz="2400" b="1" kern="0" dirty="0" smtClean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altLang="zh-CN" sz="2400" b="1" kern="0" dirty="0" smtClean="0">
                <a:solidFill>
                  <a:prstClr val="black"/>
                </a:solidFill>
                <a:latin typeface="Times New Roman" pitchFamily="18" charset="0"/>
              </a:rPr>
              <a:t>in.</a:t>
            </a:r>
            <a:endParaRPr lang="zh-CN" altLang="en-US" sz="2400" dirty="0" smtClean="0">
              <a:solidFill>
                <a:prstClr val="black"/>
              </a:solidFill>
            </a:endParaRP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8398647fe1d4a4847169c310a9b65541fda291ed138fa-0Wwh3j_fw6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6048"/>
            <a:ext cx="9144000" cy="6870096"/>
          </a:xfrm>
          <a:prstGeom prst="rect">
            <a:avLst/>
          </a:prstGeom>
        </p:spPr>
      </p:pic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57224" y="1071546"/>
            <a:ext cx="7500990" cy="500066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zh-CN" sz="2400" dirty="0" smtClean="0">
                <a:solidFill>
                  <a:srgbClr val="FF0000"/>
                </a:solidFill>
                <a:latin typeface="+mn-ea"/>
              </a:rPr>
              <a:t>④</a:t>
            </a:r>
            <a:r>
              <a:rPr lang="zh-CN" altLang="en-US" sz="2400" dirty="0" smtClean="0">
                <a:solidFill>
                  <a:srgbClr val="FF0000"/>
                </a:solidFill>
                <a:latin typeface="+mn-ea"/>
              </a:rPr>
              <a:t>直接引语如果是祈使句，间接引语应改为</a:t>
            </a:r>
            <a:r>
              <a:rPr lang="zh-CN" altLang="en-US" dirty="0" smtClean="0">
                <a:latin typeface="Times New Roman" pitchFamily="18" charset="0"/>
                <a:ea typeface="黑体" pitchFamily="2" charset="-122"/>
              </a:rPr>
              <a:t>“</a:t>
            </a:r>
          </a:p>
          <a:p>
            <a:pPr>
              <a:lnSpc>
                <a:spcPct val="80000"/>
              </a:lnSpc>
            </a:pPr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Tell (ask, order, beg</a:t>
            </a:r>
            <a:r>
              <a:rPr lang="zh-CN" alt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等</a:t>
            </a:r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en-US" altLang="zh-CN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sb</a:t>
            </a:r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(not) to do </a:t>
            </a:r>
            <a:r>
              <a:rPr lang="en-US" altLang="zh-CN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sth</a:t>
            </a:r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.”</a:t>
            </a:r>
            <a:r>
              <a:rPr lang="zh-CN" alt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句型 。</a:t>
            </a:r>
          </a:p>
          <a:p>
            <a:pPr>
              <a:lnSpc>
                <a:spcPct val="80000"/>
              </a:lnSpc>
            </a:pPr>
            <a:r>
              <a:rPr lang="zh-CN" alt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如：</a:t>
            </a:r>
          </a:p>
          <a:p>
            <a:pPr>
              <a:lnSpc>
                <a:spcPct val="80000"/>
              </a:lnSpc>
            </a:pPr>
            <a:r>
              <a:rPr lang="zh-CN" alt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altLang="zh-CN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"Don't</a:t>
            </a:r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make any noise," the teacher said to the students.</a:t>
            </a:r>
          </a:p>
          <a:p>
            <a:pPr>
              <a:lnSpc>
                <a:spcPct val="80000"/>
              </a:lnSpc>
            </a:pPr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→She told (ordered) the students not to make any noise. </a:t>
            </a:r>
          </a:p>
          <a:p>
            <a:pPr>
              <a:lnSpc>
                <a:spcPct val="80000"/>
              </a:lnSpc>
            </a:pPr>
            <a:endParaRPr lang="en-US" altLang="zh-CN" sz="24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 smtClean="0">
                <a:solidFill>
                  <a:srgbClr val="FF0000"/>
                </a:solidFill>
                <a:latin typeface="Times New Roman" pitchFamily="18" charset="0"/>
              </a:rPr>
              <a:t>⑤</a:t>
            </a:r>
            <a:r>
              <a:rPr lang="zh-CN" altLang="en-US" sz="2400" dirty="0" smtClean="0">
                <a:solidFill>
                  <a:srgbClr val="FF0000"/>
                </a:solidFill>
                <a:latin typeface="Times New Roman" pitchFamily="18" charset="0"/>
              </a:rPr>
              <a:t>直接引语如果是以“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itchFamily="18" charset="0"/>
              </a:rPr>
              <a:t>Let‘s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itchFamily="18" charset="0"/>
              </a:rPr>
              <a:t>”</a:t>
            </a:r>
            <a:r>
              <a:rPr lang="zh-CN" altLang="en-US" sz="2400" dirty="0" smtClean="0">
                <a:solidFill>
                  <a:srgbClr val="FF0000"/>
                </a:solidFill>
                <a:latin typeface="Times New Roman" pitchFamily="18" charset="0"/>
              </a:rPr>
              <a:t>开头的祈使句，变为间接引语时，通常用</a:t>
            </a:r>
            <a:r>
              <a:rPr lang="zh-CN" altLang="en-US" sz="2400" dirty="0" smtClean="0">
                <a:solidFill>
                  <a:srgbClr val="00CC00"/>
                </a:solidFill>
                <a:latin typeface="Times New Roman" pitchFamily="18" charset="0"/>
              </a:rPr>
              <a:t>“</a:t>
            </a:r>
            <a:r>
              <a:rPr lang="en-US" altLang="zh-CN" sz="2400" dirty="0" smtClean="0">
                <a:solidFill>
                  <a:srgbClr val="00CC00"/>
                </a:solidFill>
                <a:latin typeface="Times New Roman" pitchFamily="18" charset="0"/>
              </a:rPr>
              <a:t>suggest +</a:t>
            </a:r>
            <a:r>
              <a:rPr lang="zh-CN" altLang="en-US" sz="2400" smtClean="0">
                <a:solidFill>
                  <a:srgbClr val="00CC00"/>
                </a:solidFill>
                <a:latin typeface="Times New Roman" pitchFamily="18" charset="0"/>
                <a:ea typeface="黑体" pitchFamily="2" charset="-122"/>
              </a:rPr>
              <a:t>动名词</a:t>
            </a:r>
            <a:r>
              <a:rPr lang="zh-CN" altLang="en-US" sz="2400" dirty="0" smtClean="0">
                <a:solidFill>
                  <a:srgbClr val="00CC00"/>
                </a:solidFill>
                <a:latin typeface="Times New Roman" pitchFamily="18" charset="0"/>
                <a:ea typeface="黑体" pitchFamily="2" charset="-122"/>
              </a:rPr>
              <a:t>（或从句）”</a:t>
            </a:r>
            <a:r>
              <a:rPr lang="zh-CN" altLang="en-US" sz="2400" dirty="0" smtClean="0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如</a:t>
            </a:r>
            <a:r>
              <a:rPr lang="zh-CN" altLang="en-US" sz="2400" dirty="0" smtClean="0">
                <a:latin typeface="Times New Roman" pitchFamily="18" charset="0"/>
              </a:rPr>
              <a:t>：</a:t>
            </a:r>
          </a:p>
          <a:p>
            <a:pPr>
              <a:lnSpc>
                <a:spcPct val="80000"/>
              </a:lnSpc>
            </a:pPr>
            <a:r>
              <a:rPr lang="zh-CN" altLang="en-US" sz="2000" dirty="0" smtClean="0">
                <a:latin typeface="Times New Roman" pitchFamily="18" charset="0"/>
              </a:rPr>
              <a:t>  </a:t>
            </a:r>
            <a:endParaRPr lang="en-US" altLang="zh-CN" sz="20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zh-CN" altLang="en-US" sz="2000" dirty="0" smtClean="0">
                <a:latin typeface="Times New Roman" pitchFamily="18" charset="0"/>
              </a:rPr>
              <a:t>    </a:t>
            </a:r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</a:rPr>
              <a:t>He</a:t>
            </a:r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</a:rPr>
              <a:t> said, "Let's go to the movies." </a:t>
            </a:r>
          </a:p>
          <a:p>
            <a:pPr>
              <a:lnSpc>
                <a:spcPct val="80000"/>
              </a:lnSpc>
            </a:pPr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</a:rPr>
              <a:t>→He suggested going to the movies.</a:t>
            </a:r>
          </a:p>
          <a:p>
            <a:pPr>
              <a:lnSpc>
                <a:spcPct val="80000"/>
              </a:lnSpc>
            </a:pPr>
            <a:r>
              <a:rPr lang="zh-CN" altLang="en-US" sz="2000" dirty="0" smtClean="0">
                <a:solidFill>
                  <a:schemeClr val="tx1"/>
                </a:solidFill>
                <a:latin typeface="Times New Roman" pitchFamily="18" charset="0"/>
              </a:rPr>
              <a:t>或</a:t>
            </a:r>
            <a:r>
              <a:rPr lang="en-US" altLang="zh-CN" sz="2000" dirty="0" smtClean="0">
                <a:solidFill>
                  <a:schemeClr val="tx1"/>
                </a:solidFill>
                <a:latin typeface="Times New Roman" pitchFamily="18" charset="0"/>
              </a:rPr>
              <a:t>He suggested that they should go to see the movies</a:t>
            </a:r>
            <a:r>
              <a:rPr lang="en-US" altLang="zh-CN" sz="2000" dirty="0" smtClean="0">
                <a:latin typeface="Times New Roman" pitchFamily="18" charset="0"/>
              </a:rPr>
              <a:t>.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8398647fe1d4a4847169c310a9b65541fda291ed138fa-0Wwh3j_fw6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6048"/>
            <a:ext cx="9144000" cy="6870096"/>
          </a:xfrm>
          <a:prstGeom prst="rect">
            <a:avLst/>
          </a:prstGeom>
        </p:spPr>
      </p:pic>
      <p:sp>
        <p:nvSpPr>
          <p:cNvPr id="10" name="标题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Exercise</a:t>
            </a:r>
            <a:endParaRPr lang="zh-CN" alt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内容占位符 10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“Did you see her last week?” he said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 asked if I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had seen her the week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before.</a:t>
            </a:r>
            <a:endParaRPr lang="en-US" altLang="zh-CN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2. Anne’s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sister asked her what she called her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diary</a:t>
            </a: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“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do you call your diary?” Anne’s sister asked her. </a:t>
            </a:r>
          </a:p>
          <a:p>
            <a:endParaRPr lang="en-US" altLang="zh-CN" b="1" dirty="0" smtClean="0">
              <a:solidFill>
                <a:srgbClr val="FF0000"/>
              </a:solidFill>
            </a:endParaRPr>
          </a:p>
          <a:p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8398647fe1d4a4847169c310a9b65541fda291ed138fa-0Wwh3j_fw6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6048"/>
            <a:ext cx="9144000" cy="6870096"/>
          </a:xfrm>
          <a:prstGeom prst="rect">
            <a:avLst/>
          </a:prstGeom>
        </p:spPr>
      </p:pic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ln>
            <a:noFill/>
          </a:ln>
        </p:spPr>
        <p:txBody>
          <a:bodyPr/>
          <a:lstStyle/>
          <a:p>
            <a:pPr>
              <a:buNone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“I met her yesterday.” he said to me.</a:t>
            </a:r>
          </a:p>
          <a:p>
            <a:pPr>
              <a:buNone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 told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 that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 had met her the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day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before.</a:t>
            </a:r>
            <a:endParaRPr lang="en-US" altLang="zh-CN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“You must come here before five.” he said.</a:t>
            </a:r>
          </a:p>
          <a:p>
            <a:pPr>
              <a:buNone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said that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 must have to go there before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five.</a:t>
            </a:r>
          </a:p>
          <a:p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“I bought the house 10 years ago.” he said.</a:t>
            </a:r>
          </a:p>
          <a:p>
            <a:pPr>
              <a:buNone/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said that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 had bought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house 10 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years before.</a:t>
            </a:r>
            <a:endParaRPr lang="en-US" altLang="zh-CN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8398647fe1d4a4847169c310a9b65541fda291ed138fa-0Wwh3j_fw6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6048"/>
            <a:ext cx="9144000" cy="6870096"/>
          </a:xfrm>
          <a:prstGeom prst="rect">
            <a:avLst/>
          </a:prstGeom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1717674"/>
            <a:ext cx="5000644" cy="3711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8398647fe1d4a4847169c310a9b65541fda291ed138fa-0Wwh3j_fw6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6048"/>
            <a:ext cx="9144000" cy="6870096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57224" y="785794"/>
            <a:ext cx="7772400" cy="2643206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b="1" dirty="0" smtClean="0">
                <a:solidFill>
                  <a:schemeClr val="tx1"/>
                </a:solidFill>
                <a:latin typeface="+mn-ea"/>
                <a:ea typeface="+mn-ea"/>
              </a:rPr>
              <a:t>引述别人的话有两种方式：</a:t>
            </a:r>
            <a:r>
              <a:rPr lang="en-US" altLang="zh-CN" sz="2800" b="1" dirty="0" smtClean="0">
                <a:solidFill>
                  <a:schemeClr val="tx1"/>
                </a:solidFill>
                <a:latin typeface="+mn-ea"/>
                <a:ea typeface="+mn-ea"/>
              </a:rPr>
              <a:t/>
            </a:r>
            <a:br>
              <a:rPr lang="en-US" altLang="zh-CN" sz="2800" b="1" dirty="0" smtClean="0">
                <a:solidFill>
                  <a:schemeClr val="tx1"/>
                </a:solidFill>
                <a:latin typeface="+mn-ea"/>
                <a:ea typeface="+mn-ea"/>
              </a:rPr>
            </a:br>
            <a:r>
              <a:rPr lang="en-US" altLang="zh-CN" sz="2800" b="1" dirty="0" smtClean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en-US" altLang="zh-CN" sz="2800" b="1" dirty="0" smtClean="0">
                <a:solidFill>
                  <a:schemeClr val="tx1"/>
                </a:solidFill>
                <a:latin typeface="+mn-ea"/>
                <a:ea typeface="+mn-ea"/>
              </a:rPr>
              <a:t>        </a:t>
            </a:r>
            <a:r>
              <a:rPr lang="zh-CN" altLang="en-US" sz="2800" b="1" dirty="0" smtClean="0">
                <a:solidFill>
                  <a:schemeClr val="tx1"/>
                </a:solidFill>
                <a:latin typeface="+mn-ea"/>
                <a:ea typeface="+mn-ea"/>
              </a:rPr>
              <a:t>一是使用引号引出人家的原话，这叫做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  <a:ea typeface="+mn-ea"/>
              </a:rPr>
              <a:t>直接引语</a:t>
            </a:r>
            <a:r>
              <a:rPr lang="zh-CN" altLang="en-US" sz="2800" b="1" dirty="0" smtClean="0"/>
              <a:t>；</a:t>
            </a:r>
            <a:r>
              <a:rPr lang="en-US" altLang="zh-CN" sz="2800" b="1" dirty="0" smtClean="0"/>
              <a:t/>
            </a:r>
            <a:br>
              <a:rPr lang="en-US" altLang="zh-CN" sz="2800" b="1" dirty="0" smtClean="0"/>
            </a:br>
            <a:r>
              <a:rPr lang="en-US" altLang="zh-CN" sz="2800" b="1" dirty="0" smtClean="0">
                <a:latin typeface="+mn-ea"/>
                <a:ea typeface="+mn-ea"/>
              </a:rPr>
              <a:t> </a:t>
            </a:r>
            <a:r>
              <a:rPr lang="en-US" altLang="zh-CN" sz="2800" b="1" dirty="0" smtClean="0">
                <a:latin typeface="+mn-ea"/>
                <a:ea typeface="+mn-ea"/>
              </a:rPr>
              <a:t>         </a:t>
            </a:r>
            <a:r>
              <a:rPr lang="zh-CN" altLang="en-US" sz="2800" b="1" dirty="0" smtClean="0">
                <a:solidFill>
                  <a:schemeClr val="tx1"/>
                </a:solidFill>
                <a:latin typeface="+mn-ea"/>
                <a:ea typeface="+mn-ea"/>
              </a:rPr>
              <a:t>二是用自己的话把人家的话转述出来，这叫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  <a:ea typeface="+mn-ea"/>
              </a:rPr>
              <a:t>间接引语</a:t>
            </a:r>
            <a:r>
              <a:rPr lang="zh-CN" altLang="en-US" sz="2800" b="1" dirty="0" smtClean="0">
                <a:latin typeface="+mn-ea"/>
                <a:ea typeface="+mn-ea"/>
              </a:rPr>
              <a:t>。</a:t>
            </a:r>
            <a:endParaRPr lang="zh-CN" altLang="en-US" sz="2800" b="1" dirty="0">
              <a:latin typeface="+mn-ea"/>
              <a:ea typeface="+mn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57224" y="3429000"/>
            <a:ext cx="7500990" cy="2786082"/>
          </a:xfrm>
        </p:spPr>
        <p:txBody>
          <a:bodyPr>
            <a:normAutofit fontScale="92500" lnSpcReduction="20000"/>
          </a:bodyPr>
          <a:lstStyle/>
          <a:p>
            <a:pPr algn="l"/>
            <a:endParaRPr lang="en-US" altLang="zh-CN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altLang="zh-C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e.g.</a:t>
            </a:r>
          </a:p>
          <a:p>
            <a:pPr algn="l"/>
            <a:r>
              <a:rPr lang="zh-CN" alt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 don’t want to set down a series of facts in a diary,” said Anne. (Direct speech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/>
            <a:endParaRPr lang="en-US" altLang="zh-CN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altLang="zh-C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Anne 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said that she didn’t want to set down a series of facts in a diary. (Indirect speech)</a:t>
            </a:r>
          </a:p>
          <a:p>
            <a:pPr algn="l"/>
            <a:endParaRPr lang="zh-CN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8398647fe1d4a4847169c310a9b65541fda291ed138fa-0Wwh3j_fw65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6048"/>
            <a:ext cx="9144000" cy="6870096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14282" y="214291"/>
            <a:ext cx="8243918" cy="5857916"/>
          </a:xfrm>
        </p:spPr>
        <p:txBody>
          <a:bodyPr>
            <a:noAutofit/>
          </a:bodyPr>
          <a:lstStyle/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zh-CN" altLang="en-US" sz="3600" b="1" dirty="0" smtClean="0">
                <a:solidFill>
                  <a:srgbClr val="0000FF"/>
                </a:solidFill>
              </a:rPr>
              <a:t>                 </a:t>
            </a:r>
            <a:r>
              <a:rPr lang="zh-CN" altLang="en-US" sz="3600" b="1" dirty="0" smtClean="0">
                <a:solidFill>
                  <a:srgbClr val="0000FF"/>
                </a:solidFill>
                <a:latin typeface="+mn-ea"/>
                <a:ea typeface="+mn-ea"/>
              </a:rPr>
              <a:t>一</a:t>
            </a:r>
            <a:r>
              <a:rPr lang="zh-CN" altLang="en-US" sz="3600" b="1" dirty="0" smtClean="0">
                <a:solidFill>
                  <a:srgbClr val="0000FF"/>
                </a:solidFill>
                <a:latin typeface="+mn-ea"/>
                <a:ea typeface="+mn-ea"/>
              </a:rPr>
              <a:t>、如何变人</a:t>
            </a:r>
            <a:r>
              <a:rPr lang="zh-CN" altLang="en-US" sz="3600" b="1" dirty="0" smtClean="0">
                <a:solidFill>
                  <a:srgbClr val="0000FF"/>
                </a:solidFill>
                <a:latin typeface="+mn-ea"/>
                <a:ea typeface="+mn-ea"/>
              </a:rPr>
              <a:t>称</a:t>
            </a:r>
            <a:r>
              <a:rPr lang="zh-CN" altLang="en-US" sz="3600" b="1" dirty="0" smtClean="0">
                <a:solidFill>
                  <a:srgbClr val="0000FF"/>
                </a:solidFill>
                <a:latin typeface="+mn-ea"/>
                <a:ea typeface="+mn-ea"/>
              </a:rPr>
              <a:t/>
            </a:r>
            <a:br>
              <a:rPr lang="zh-CN" altLang="en-US" sz="3600" b="1" dirty="0" smtClean="0">
                <a:solidFill>
                  <a:srgbClr val="0000FF"/>
                </a:solidFill>
                <a:latin typeface="+mn-ea"/>
                <a:ea typeface="+mn-ea"/>
              </a:rPr>
            </a:br>
            <a:r>
              <a:rPr lang="zh-CN" altLang="en-US" sz="3600" b="1" dirty="0" smtClean="0">
                <a:solidFill>
                  <a:srgbClr val="0000FF"/>
                </a:solidFill>
                <a:latin typeface="+mn-ea"/>
                <a:ea typeface="+mn-ea"/>
              </a:rPr>
              <a:t> </a:t>
            </a:r>
            <a:r>
              <a:rPr lang="zh-CN" altLang="en-US" sz="3200" b="1" dirty="0" smtClean="0">
                <a:solidFill>
                  <a:srgbClr val="0000FF"/>
                </a:solidFill>
                <a:latin typeface="+mn-ea"/>
                <a:ea typeface="+mn-ea"/>
              </a:rPr>
              <a:t>口</a:t>
            </a:r>
            <a:r>
              <a:rPr lang="zh-CN" altLang="en-US" sz="3200" b="1" dirty="0" smtClean="0">
                <a:solidFill>
                  <a:srgbClr val="0000FF"/>
                </a:solidFill>
                <a:latin typeface="+mn-ea"/>
                <a:ea typeface="+mn-ea"/>
              </a:rPr>
              <a:t>诀：一</a:t>
            </a:r>
            <a:r>
              <a:rPr lang="zh-CN" altLang="en-US" sz="3200" b="1" dirty="0" smtClean="0">
                <a:solidFill>
                  <a:srgbClr val="0000FF"/>
                </a:solidFill>
                <a:latin typeface="+mn-ea"/>
                <a:ea typeface="+mn-ea"/>
              </a:rPr>
              <a:t>随主。二随宾，第</a:t>
            </a:r>
            <a:r>
              <a:rPr lang="zh-CN" altLang="en-US" sz="3200" b="1" dirty="0" smtClean="0">
                <a:solidFill>
                  <a:srgbClr val="0000FF"/>
                </a:solidFill>
                <a:latin typeface="+mn-ea"/>
                <a:ea typeface="+mn-ea"/>
              </a:rPr>
              <a:t>三</a:t>
            </a:r>
            <a:r>
              <a:rPr lang="zh-CN" altLang="en-US" sz="3200" b="1" dirty="0" smtClean="0">
                <a:solidFill>
                  <a:srgbClr val="0000FF"/>
                </a:solidFill>
                <a:latin typeface="+mn-ea"/>
                <a:ea typeface="+mn-ea"/>
              </a:rPr>
              <a:t>人称</a:t>
            </a:r>
            <a:r>
              <a:rPr lang="zh-CN" altLang="en-US" sz="3200" b="1" dirty="0" smtClean="0">
                <a:solidFill>
                  <a:srgbClr val="0000FF"/>
                </a:solidFill>
                <a:latin typeface="+mn-ea"/>
                <a:ea typeface="+mn-ea"/>
              </a:rPr>
              <a:t>不更新。</a:t>
            </a:r>
            <a:r>
              <a:rPr lang="zh-CN" altLang="en-US" sz="3600" b="1" dirty="0" smtClean="0">
                <a:solidFill>
                  <a:srgbClr val="0000FF"/>
                </a:solidFill>
                <a:latin typeface="+mn-ea"/>
                <a:ea typeface="+mn-ea"/>
              </a:rPr>
              <a:t/>
            </a:r>
            <a:br>
              <a:rPr lang="zh-CN" altLang="en-US" sz="3600" b="1" dirty="0" smtClean="0">
                <a:solidFill>
                  <a:srgbClr val="0000FF"/>
                </a:solidFill>
                <a:latin typeface="+mn-ea"/>
                <a:ea typeface="+mn-ea"/>
              </a:rPr>
            </a:br>
            <a:r>
              <a:rPr lang="en-US" altLang="zh-CN" sz="3600" b="1" dirty="0" smtClean="0">
                <a:solidFill>
                  <a:srgbClr val="0000FF"/>
                </a:solidFill>
                <a:latin typeface="+mn-ea"/>
                <a:ea typeface="+mn-ea"/>
              </a:rPr>
              <a:t/>
            </a:r>
            <a:br>
              <a:rPr lang="en-US" altLang="zh-CN" sz="3600" b="1" dirty="0" smtClean="0">
                <a:solidFill>
                  <a:srgbClr val="0000FF"/>
                </a:solidFill>
                <a:latin typeface="+mn-ea"/>
                <a:ea typeface="+mn-ea"/>
              </a:rPr>
            </a:br>
            <a:r>
              <a:rPr lang="en-US" altLang="zh-CN" sz="2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“</a:t>
            </a:r>
            <a:r>
              <a:rPr lang="zh-CN" altLang="en-US" sz="2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一随主”</a:t>
            </a:r>
            <a:r>
              <a:rPr lang="zh-CN" altLang="en-US" sz="2800" b="1" dirty="0" smtClean="0">
                <a:solidFill>
                  <a:srgbClr val="00CC00"/>
                </a:solidFill>
                <a:latin typeface="+mn-ea"/>
                <a:ea typeface="+mn-ea"/>
              </a:rPr>
              <a:t>是指在直接引语变间接引语时，如果</a:t>
            </a:r>
            <a:r>
              <a:rPr lang="zh-CN" altLang="en-US" sz="2800" b="1" u="sng" dirty="0" smtClean="0">
                <a:solidFill>
                  <a:srgbClr val="00CC00"/>
                </a:solidFill>
                <a:latin typeface="+mn-ea"/>
                <a:ea typeface="+mn-ea"/>
              </a:rPr>
              <a:t>从句中的主语是第一人称或被第一人称所修</a:t>
            </a:r>
            <a:r>
              <a:rPr lang="zh-CN" altLang="en-US" sz="2800" b="1" u="sng" dirty="0" smtClean="0">
                <a:solidFill>
                  <a:srgbClr val="00CC00"/>
                </a:solidFill>
                <a:latin typeface="+mn-ea"/>
                <a:ea typeface="+mn-ea"/>
              </a:rPr>
              <a:t>饰</a:t>
            </a:r>
            <a:r>
              <a:rPr lang="zh-CN" altLang="en-US" sz="2800" dirty="0" smtClean="0">
                <a:solidFill>
                  <a:srgbClr val="00CC00"/>
                </a:solidFill>
                <a:latin typeface="+mn-ea"/>
                <a:ea typeface="+mn-ea"/>
              </a:rPr>
              <a:t>，</a:t>
            </a:r>
            <a:r>
              <a:rPr lang="zh-CN" altLang="en-US" sz="2800" b="1" dirty="0" smtClean="0">
                <a:solidFill>
                  <a:srgbClr val="00CC00"/>
                </a:solidFill>
                <a:latin typeface="+mn-ea"/>
                <a:ea typeface="+mn-ea"/>
              </a:rPr>
              <a:t>从</a:t>
            </a:r>
            <a:r>
              <a:rPr lang="zh-CN" altLang="en-US" sz="2800" b="1" dirty="0" smtClean="0">
                <a:solidFill>
                  <a:srgbClr val="00CC00"/>
                </a:solidFill>
                <a:latin typeface="+mn-ea"/>
                <a:ea typeface="+mn-ea"/>
              </a:rPr>
              <a:t>句中的人称要按照</a:t>
            </a:r>
            <a:r>
              <a:rPr lang="zh-CN" altLang="en-US" sz="2800" b="1" u="sng" dirty="0" smtClean="0">
                <a:solidFill>
                  <a:srgbClr val="00CC00"/>
                </a:solidFill>
                <a:latin typeface="+mn-ea"/>
                <a:ea typeface="+mn-ea"/>
              </a:rPr>
              <a:t>主句中主语的人称变化</a:t>
            </a:r>
            <a:r>
              <a:rPr lang="zh-CN" altLang="en-US" sz="2800" b="1" dirty="0" smtClean="0">
                <a:solidFill>
                  <a:srgbClr val="00CC00"/>
                </a:solidFill>
                <a:latin typeface="+mn-ea"/>
                <a:ea typeface="+mn-ea"/>
              </a:rPr>
              <a:t>如</a:t>
            </a:r>
            <a:r>
              <a:rPr lang="zh-CN" altLang="en-US" sz="2800" b="1" dirty="0" smtClean="0">
                <a:solidFill>
                  <a:srgbClr val="00CC00"/>
                </a:solidFill>
                <a:latin typeface="+mn-ea"/>
                <a:ea typeface="+mn-ea"/>
              </a:rPr>
              <a:t>：</a:t>
            </a:r>
            <a:r>
              <a:rPr lang="en-US" altLang="zh-CN" sz="2800" b="1" dirty="0" smtClean="0">
                <a:solidFill>
                  <a:srgbClr val="00CC00"/>
                </a:solidFill>
                <a:latin typeface="+mn-ea"/>
                <a:ea typeface="+mn-ea"/>
              </a:rPr>
              <a:t/>
            </a:r>
            <a:br>
              <a:rPr lang="en-US" altLang="zh-CN" sz="2800" b="1" dirty="0" smtClean="0">
                <a:solidFill>
                  <a:srgbClr val="00CC00"/>
                </a:solidFill>
                <a:latin typeface="+mn-ea"/>
                <a:ea typeface="+mn-ea"/>
              </a:rPr>
            </a:br>
            <a:r>
              <a:rPr lang="en-US" altLang="zh-CN" sz="2800" b="1" dirty="0" smtClean="0">
                <a:solidFill>
                  <a:srgbClr val="00CC00"/>
                </a:solidFill>
                <a:latin typeface="+mn-ea"/>
                <a:ea typeface="+mn-ea"/>
              </a:rPr>
              <a:t/>
            </a:r>
            <a:br>
              <a:rPr lang="en-US" altLang="zh-CN" sz="2800" b="1" dirty="0" smtClean="0">
                <a:solidFill>
                  <a:srgbClr val="00CC00"/>
                </a:solidFill>
                <a:latin typeface="+mn-ea"/>
                <a:ea typeface="+mn-ea"/>
              </a:rPr>
            </a:br>
            <a:r>
              <a:rPr lang="en-US" altLang="zh-CN" sz="2800" kern="0" cap="none" dirty="0" smtClean="0">
                <a:solidFill>
                  <a:srgbClr val="00000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She</a:t>
            </a:r>
            <a:r>
              <a:rPr lang="en-US" altLang="zh-CN" sz="2800" kern="0" cap="none" dirty="0" smtClean="0">
                <a:solidFill>
                  <a:srgbClr val="00000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 said. "</a:t>
            </a:r>
            <a:r>
              <a:rPr lang="en-US" altLang="zh-CN" sz="2800" u="sng" kern="0" cap="none" dirty="0" smtClean="0">
                <a:solidFill>
                  <a:srgbClr val="00000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My brother</a:t>
            </a:r>
            <a:r>
              <a:rPr lang="en-US" altLang="zh-CN" sz="2800" kern="0" cap="none" dirty="0" smtClean="0">
                <a:solidFill>
                  <a:srgbClr val="00000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 wants to go shopping with me. ”</a:t>
            </a:r>
            <a:r>
              <a:rPr lang="en-US" altLang="zh-CN" sz="2800" kern="0" cap="none" dirty="0" smtClean="0">
                <a:solidFill>
                  <a:srgbClr val="000000"/>
                </a:solidFill>
                <a:latin typeface="Arial"/>
                <a:ea typeface="宋体"/>
                <a:cs typeface="+mn-cs"/>
              </a:rPr>
              <a:t/>
            </a:r>
            <a:br>
              <a:rPr lang="en-US" altLang="zh-CN" sz="2800" kern="0" cap="none" dirty="0" smtClean="0">
                <a:solidFill>
                  <a:srgbClr val="000000"/>
                </a:solidFill>
                <a:latin typeface="Arial"/>
                <a:ea typeface="宋体"/>
                <a:cs typeface="+mn-cs"/>
              </a:rPr>
            </a:br>
            <a:r>
              <a:rPr lang="en-US" altLang="zh-CN" sz="2800" b="1" dirty="0" smtClean="0">
                <a:solidFill>
                  <a:srgbClr val="00CC00"/>
                </a:solidFill>
              </a:rPr>
              <a:t/>
            </a:r>
            <a:br>
              <a:rPr lang="en-US" altLang="zh-CN" sz="2800" b="1" dirty="0" smtClean="0">
                <a:solidFill>
                  <a:srgbClr val="00CC00"/>
                </a:solidFill>
              </a:rPr>
            </a:br>
            <a:r>
              <a:rPr lang="zh-CN" altLang="en-US" sz="2800" b="1" dirty="0" smtClean="0">
                <a:solidFill>
                  <a:srgbClr val="00CC00"/>
                </a:solidFill>
              </a:rPr>
              <a:t/>
            </a:r>
            <a:br>
              <a:rPr lang="zh-CN" altLang="en-US" sz="2800" b="1" dirty="0" smtClean="0">
                <a:solidFill>
                  <a:srgbClr val="00CC00"/>
                </a:solidFill>
              </a:rPr>
            </a:br>
            <a:r>
              <a:rPr lang="en-US" altLang="zh-CN" sz="2800" b="1" dirty="0" smtClean="0"/>
              <a:t> </a:t>
            </a:r>
            <a:r>
              <a:rPr lang="en-US" altLang="zh-CN" sz="2800" b="1" dirty="0" smtClean="0"/>
              <a:t/>
            </a:r>
            <a:br>
              <a:rPr lang="en-US" altLang="zh-CN" sz="2800" b="1" dirty="0" smtClean="0"/>
            </a:br>
            <a:r>
              <a:rPr lang="en-US" altLang="zh-CN" sz="2800" b="1" dirty="0" smtClean="0"/>
              <a:t/>
            </a:r>
            <a:br>
              <a:rPr lang="en-US" altLang="zh-CN" sz="2800" b="1" dirty="0" smtClean="0"/>
            </a:br>
            <a:endParaRPr lang="zh-CN" altLang="en-US" sz="2800" dirty="0"/>
          </a:p>
        </p:txBody>
      </p:sp>
      <p:sp>
        <p:nvSpPr>
          <p:cNvPr id="7" name="副标题 2"/>
          <p:cNvSpPr>
            <a:spLocks noGrp="1"/>
          </p:cNvSpPr>
          <p:nvPr>
            <p:ph type="subTitle" idx="1"/>
          </p:nvPr>
        </p:nvSpPr>
        <p:spPr>
          <a:xfrm>
            <a:off x="428596" y="4286232"/>
            <a:ext cx="7786742" cy="2571768"/>
          </a:xfrm>
        </p:spPr>
        <p:txBody>
          <a:bodyPr>
            <a:normAutofit/>
          </a:bodyPr>
          <a:lstStyle/>
          <a:p>
            <a:pPr algn="l"/>
            <a:r>
              <a:rPr lang="en-US" altLang="zh-CN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→She said </a:t>
            </a:r>
            <a:r>
              <a:rPr lang="en-US" altLang="zh-CN" sz="28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her brother </a:t>
            </a:r>
            <a:r>
              <a:rPr lang="en-US" altLang="zh-CN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wanted to go shopping with her.</a:t>
            </a:r>
            <a:endParaRPr lang="zh-CN" alt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8398647fe1d4a4847169c310a9b65541fda291ed138fa-0Wwh3j_fw65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6048"/>
            <a:ext cx="9144000" cy="6870096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71472" y="714356"/>
            <a:ext cx="7772400" cy="2786082"/>
          </a:xfrm>
        </p:spPr>
        <p:txBody>
          <a:bodyPr>
            <a:normAutofit/>
          </a:bodyPr>
          <a:lstStyle/>
          <a:p>
            <a:pPr algn="l"/>
            <a:r>
              <a:rPr lang="en-US" altLang="zh-CN" sz="2800" b="1" dirty="0" smtClean="0">
                <a:solidFill>
                  <a:schemeClr val="accent1">
                    <a:lumMod val="50000"/>
                  </a:schemeClr>
                </a:solidFill>
                <a:latin typeface="华文细黑"/>
                <a:ea typeface="黑体" pitchFamily="2" charset="-122"/>
              </a:rPr>
              <a:t>“</a:t>
            </a:r>
            <a:r>
              <a:rPr lang="zh-CN" altLang="en-US" sz="2800" b="1" dirty="0" smtClean="0">
                <a:solidFill>
                  <a:schemeClr val="accent1">
                    <a:lumMod val="50000"/>
                  </a:schemeClr>
                </a:solidFill>
                <a:latin typeface="黑体" pitchFamily="2" charset="-122"/>
                <a:ea typeface="黑体" pitchFamily="2" charset="-122"/>
              </a:rPr>
              <a:t>二随宾</a:t>
            </a:r>
            <a:r>
              <a:rPr lang="zh-CN" altLang="en-US" sz="2800" b="1" dirty="0" smtClean="0">
                <a:solidFill>
                  <a:schemeClr val="accent1">
                    <a:lumMod val="50000"/>
                  </a:schemeClr>
                </a:solidFill>
                <a:latin typeface="华文细黑"/>
                <a:ea typeface="黑体" pitchFamily="2" charset="-122"/>
              </a:rPr>
              <a:t>”</a:t>
            </a:r>
            <a:r>
              <a:rPr lang="zh-CN" altLang="en-US" sz="2800" b="1" dirty="0" smtClean="0">
                <a:solidFill>
                  <a:srgbClr val="00CC00"/>
                </a:solidFill>
                <a:latin typeface="+mn-ea"/>
                <a:ea typeface="+mn-ea"/>
              </a:rPr>
              <a:t>是指直接引语变间接引语时，若</a:t>
            </a:r>
            <a:r>
              <a:rPr lang="zh-CN" altLang="en-US" sz="2800" b="1" u="sng" dirty="0" smtClean="0">
                <a:solidFill>
                  <a:srgbClr val="00CC00"/>
                </a:solidFill>
                <a:latin typeface="+mn-ea"/>
                <a:ea typeface="+mn-ea"/>
              </a:rPr>
              <a:t>从句中的主语及宾语是第二人称或被第二</a:t>
            </a:r>
            <a:r>
              <a:rPr lang="zh-CN" altLang="en-US" sz="2800" b="1" u="sng" dirty="0" smtClean="0">
                <a:solidFill>
                  <a:srgbClr val="00CC00"/>
                </a:solidFill>
                <a:latin typeface="+mn-ea"/>
                <a:ea typeface="+mn-ea"/>
              </a:rPr>
              <a:t>人</a:t>
            </a:r>
            <a:r>
              <a:rPr lang="zh-CN" altLang="en-US" sz="2800" u="sng" dirty="0" smtClean="0">
                <a:solidFill>
                  <a:srgbClr val="00CC00"/>
                </a:solidFill>
                <a:latin typeface="+mn-ea"/>
                <a:ea typeface="+mn-ea"/>
              </a:rPr>
              <a:t>称</a:t>
            </a:r>
            <a:r>
              <a:rPr lang="zh-CN" altLang="en-US" sz="2800" b="1" u="sng" dirty="0" smtClean="0">
                <a:solidFill>
                  <a:srgbClr val="00CC00"/>
                </a:solidFill>
                <a:latin typeface="+mn-ea"/>
                <a:ea typeface="+mn-ea"/>
              </a:rPr>
              <a:t>所</a:t>
            </a:r>
            <a:r>
              <a:rPr lang="zh-CN" altLang="en-US" sz="2800" b="1" u="sng" dirty="0" smtClean="0">
                <a:solidFill>
                  <a:srgbClr val="00CC00"/>
                </a:solidFill>
                <a:latin typeface="+mn-ea"/>
                <a:ea typeface="+mn-ea"/>
              </a:rPr>
              <a:t>修饰</a:t>
            </a:r>
            <a:r>
              <a:rPr lang="zh-CN" altLang="en-US" sz="2800" b="1" dirty="0" smtClean="0">
                <a:solidFill>
                  <a:srgbClr val="00CC00"/>
                </a:solidFill>
                <a:latin typeface="+mn-ea"/>
                <a:ea typeface="+mn-ea"/>
              </a:rPr>
              <a:t>。从句中的人称要跟引号外的</a:t>
            </a:r>
            <a:r>
              <a:rPr lang="zh-CN" altLang="en-US" sz="2800" b="1" u="sng" dirty="0" smtClean="0">
                <a:solidFill>
                  <a:srgbClr val="00CC00"/>
                </a:solidFill>
                <a:latin typeface="+mn-ea"/>
                <a:ea typeface="+mn-ea"/>
              </a:rPr>
              <a:t>主句的宾语</a:t>
            </a:r>
            <a:r>
              <a:rPr lang="zh-CN" altLang="en-US" sz="2800" b="1" dirty="0" smtClean="0">
                <a:solidFill>
                  <a:srgbClr val="00CC00"/>
                </a:solidFill>
                <a:latin typeface="+mn-ea"/>
                <a:ea typeface="+mn-ea"/>
              </a:rPr>
              <a:t>一致。如果引号</a:t>
            </a:r>
            <a:r>
              <a:rPr lang="zh-CN" altLang="en-US" sz="2800" b="1" dirty="0" smtClean="0">
                <a:solidFill>
                  <a:srgbClr val="00CC00"/>
                </a:solidFill>
                <a:latin typeface="+mn-ea"/>
                <a:ea typeface="+mn-ea"/>
              </a:rPr>
              <a:t>外的</a:t>
            </a:r>
            <a:r>
              <a:rPr lang="zh-CN" altLang="en-US" sz="2800" b="1" dirty="0" smtClean="0">
                <a:solidFill>
                  <a:srgbClr val="00CC00"/>
                </a:solidFill>
                <a:latin typeface="+mn-ea"/>
                <a:ea typeface="+mn-ea"/>
              </a:rPr>
              <a:t>主句没有宾</a:t>
            </a:r>
            <a:r>
              <a:rPr lang="zh-CN" altLang="en-US" sz="2800" b="1" dirty="0" smtClean="0">
                <a:solidFill>
                  <a:srgbClr val="00CC00"/>
                </a:solidFill>
                <a:latin typeface="+mn-ea"/>
                <a:ea typeface="+mn-ea"/>
              </a:rPr>
              <a:t>语，也</a:t>
            </a:r>
            <a:r>
              <a:rPr lang="zh-CN" altLang="en-US" sz="2800" b="1" dirty="0" smtClean="0">
                <a:solidFill>
                  <a:srgbClr val="00CC00"/>
                </a:solidFill>
                <a:latin typeface="+mn-ea"/>
                <a:ea typeface="+mn-ea"/>
              </a:rPr>
              <a:t>可以用第一人</a:t>
            </a:r>
            <a:r>
              <a:rPr lang="zh-CN" altLang="en-US" sz="2800" b="1" dirty="0" smtClean="0">
                <a:solidFill>
                  <a:srgbClr val="00CC00"/>
                </a:solidFill>
                <a:latin typeface="+mn-ea"/>
                <a:ea typeface="+mn-ea"/>
              </a:rPr>
              <a:t>称。如</a:t>
            </a:r>
            <a:r>
              <a:rPr lang="zh-CN" altLang="en-US" sz="2800" b="1" dirty="0" smtClean="0">
                <a:solidFill>
                  <a:srgbClr val="00CC00"/>
                </a:solidFill>
                <a:latin typeface="+mn-ea"/>
                <a:ea typeface="+mn-ea"/>
              </a:rPr>
              <a:t>：  </a:t>
            </a:r>
            <a:endParaRPr lang="zh-CN" altLang="en-US" sz="2800" b="1" dirty="0">
              <a:solidFill>
                <a:srgbClr val="00CC00"/>
              </a:solidFill>
              <a:latin typeface="+mn-ea"/>
              <a:ea typeface="+mn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71472" y="4143380"/>
            <a:ext cx="6915176" cy="1752600"/>
          </a:xfrm>
        </p:spPr>
        <p:txBody>
          <a:bodyPr>
            <a:normAutofit/>
          </a:bodyPr>
          <a:lstStyle/>
          <a:p>
            <a:pPr algn="l" eaLnBrk="0" hangingPunct="0"/>
            <a:r>
              <a:rPr lang="en-US" altLang="zh-CN" sz="2400" b="1" dirty="0" smtClean="0">
                <a:solidFill>
                  <a:schemeClr val="tx1"/>
                </a:solidFill>
                <a:latin typeface="Times New Roman" pitchFamily="18" charset="0"/>
              </a:rPr>
              <a:t>He said to </a:t>
            </a:r>
            <a:r>
              <a:rPr lang="en-US" altLang="zh-CN" sz="2400" b="1" u="sng" dirty="0" smtClean="0">
                <a:solidFill>
                  <a:schemeClr val="tx1"/>
                </a:solidFill>
                <a:latin typeface="Times New Roman" pitchFamily="18" charset="0"/>
              </a:rPr>
              <a:t>Kate</a:t>
            </a:r>
            <a:r>
              <a:rPr lang="en-US" altLang="zh-CN" sz="2400" b="1" dirty="0" smtClean="0">
                <a:solidFill>
                  <a:schemeClr val="tx1"/>
                </a:solidFill>
                <a:latin typeface="Times New Roman" pitchFamily="18" charset="0"/>
              </a:rPr>
              <a:t>. "How is </a:t>
            </a:r>
            <a:r>
              <a:rPr lang="en-US" altLang="zh-CN" sz="2400" b="1" u="sng" dirty="0" smtClean="0">
                <a:solidFill>
                  <a:schemeClr val="tx1"/>
                </a:solidFill>
                <a:latin typeface="Times New Roman" pitchFamily="18" charset="0"/>
              </a:rPr>
              <a:t>your sister</a:t>
            </a:r>
            <a:r>
              <a:rPr lang="en-US" altLang="zh-CN" sz="2400" b="1" dirty="0" smtClean="0">
                <a:solidFill>
                  <a:schemeClr val="tx1"/>
                </a:solidFill>
                <a:latin typeface="Times New Roman" pitchFamily="18" charset="0"/>
              </a:rPr>
              <a:t> now?”</a:t>
            </a:r>
          </a:p>
          <a:p>
            <a:pPr algn="l" eaLnBrk="0" hangingPunct="0"/>
            <a:endParaRPr lang="en-US" altLang="zh-CN" sz="24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 eaLnBrk="0" hangingPunct="0"/>
            <a:r>
              <a:rPr lang="en-US" altLang="zh-CN" sz="2400" b="1" dirty="0" smtClean="0">
                <a:solidFill>
                  <a:schemeClr val="tx1"/>
                </a:solidFill>
                <a:latin typeface="Times New Roman" pitchFamily="18" charset="0"/>
              </a:rPr>
              <a:t> →He asked </a:t>
            </a:r>
            <a:r>
              <a:rPr lang="en-US" altLang="zh-CN" sz="2400" b="1" u="sng" dirty="0" smtClean="0">
                <a:solidFill>
                  <a:schemeClr val="tx1"/>
                </a:solidFill>
                <a:latin typeface="Times New Roman" pitchFamily="18" charset="0"/>
              </a:rPr>
              <a:t>Kate</a:t>
            </a:r>
            <a:r>
              <a:rPr lang="en-US" altLang="zh-CN" sz="2400" b="1" dirty="0" smtClean="0">
                <a:solidFill>
                  <a:schemeClr val="tx1"/>
                </a:solidFill>
                <a:latin typeface="Times New Roman" pitchFamily="18" charset="0"/>
              </a:rPr>
              <a:t> how</a:t>
            </a:r>
            <a:r>
              <a:rPr lang="en-US" altLang="zh-CN" sz="2400" b="1" u="sng" dirty="0" smtClean="0">
                <a:solidFill>
                  <a:schemeClr val="tx1"/>
                </a:solidFill>
                <a:latin typeface="Times New Roman" pitchFamily="18" charset="0"/>
              </a:rPr>
              <a:t> her sister</a:t>
            </a:r>
            <a:r>
              <a:rPr lang="en-US" altLang="zh-CN" sz="2400" b="1" dirty="0" smtClean="0">
                <a:solidFill>
                  <a:schemeClr val="tx1"/>
                </a:solidFill>
                <a:latin typeface="Times New Roman" pitchFamily="18" charset="0"/>
              </a:rPr>
              <a:t> was then</a:t>
            </a:r>
            <a:r>
              <a:rPr lang="en-US" altLang="zh-CN" b="1" dirty="0" smtClean="0">
                <a:solidFill>
                  <a:schemeClr val="tx1"/>
                </a:solidFill>
                <a:latin typeface="Times New Roman" pitchFamily="18" charset="0"/>
              </a:rPr>
              <a:t>.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8398647fe1d4a4847169c310a9b65541fda291ed138fa-0Wwh3j_fw65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70096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71472" y="1071546"/>
            <a:ext cx="7772400" cy="3500462"/>
          </a:xfrm>
        </p:spPr>
        <p:txBody>
          <a:bodyPr>
            <a:normAutofit/>
          </a:bodyPr>
          <a:lstStyle/>
          <a:p>
            <a:pPr algn="l"/>
            <a:r>
              <a:rPr lang="en-US" altLang="zh-CN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“</a:t>
            </a:r>
            <a:r>
              <a:rPr lang="zh-CN" altLang="en-US" sz="31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第三人称不更新”</a:t>
            </a:r>
            <a:r>
              <a:rPr lang="zh-CN" altLang="en-US" sz="3100" b="1" dirty="0" smtClean="0">
                <a:solidFill>
                  <a:srgbClr val="00CC00"/>
                </a:solidFill>
                <a:latin typeface="+mn-ea"/>
                <a:ea typeface="+mn-ea"/>
              </a:rPr>
              <a:t>是指直接引语变间接引语时。如果从句中的主语及宾语是第三人称或被第三人称所修</a:t>
            </a:r>
            <a:r>
              <a:rPr lang="zh-CN" altLang="en-US" sz="3100" b="1" dirty="0" smtClean="0">
                <a:solidFill>
                  <a:srgbClr val="00CC00"/>
                </a:solidFill>
                <a:latin typeface="+mn-ea"/>
                <a:ea typeface="+mn-ea"/>
              </a:rPr>
              <a:t>饰，从</a:t>
            </a:r>
            <a:r>
              <a:rPr lang="zh-CN" altLang="en-US" sz="3100" b="1" dirty="0" smtClean="0">
                <a:solidFill>
                  <a:srgbClr val="00CC00"/>
                </a:solidFill>
                <a:latin typeface="+mn-ea"/>
                <a:ea typeface="+mn-ea"/>
              </a:rPr>
              <a:t>句中的</a:t>
            </a:r>
            <a:r>
              <a:rPr lang="zh-CN" altLang="en-US" sz="3100" b="1" u="sng" dirty="0" smtClean="0">
                <a:solidFill>
                  <a:srgbClr val="00CC00"/>
                </a:solidFill>
                <a:latin typeface="+mn-ea"/>
                <a:ea typeface="+mn-ea"/>
              </a:rPr>
              <a:t>人称一般不需要变化</a:t>
            </a:r>
            <a:r>
              <a:rPr lang="zh-CN" altLang="en-US" sz="3100" b="1" dirty="0" smtClean="0">
                <a:solidFill>
                  <a:srgbClr val="00CC00"/>
                </a:solidFill>
                <a:latin typeface="+mn-ea"/>
                <a:ea typeface="+mn-ea"/>
              </a:rPr>
              <a:t>如：</a:t>
            </a:r>
            <a:r>
              <a:rPr lang="zh-CN" altLang="en-US" b="1" dirty="0" smtClean="0"/>
              <a:t/>
            </a:r>
            <a:br>
              <a:rPr lang="zh-CN" altLang="en-US" b="1" dirty="0" smtClean="0"/>
            </a:br>
            <a:r>
              <a:rPr lang="zh-CN" altLang="en-US" dirty="0" smtClean="0">
                <a:solidFill>
                  <a:schemeClr val="bg1"/>
                </a:solidFill>
              </a:rPr>
              <a:t> </a:t>
            </a:r>
            <a:r>
              <a:rPr lang="zh-CN" altLang="en-US" b="1" dirty="0" smtClean="0">
                <a:solidFill>
                  <a:srgbClr val="00CC00"/>
                </a:solidFill>
              </a:rPr>
              <a:t/>
            </a:r>
            <a:br>
              <a:rPr lang="zh-CN" altLang="en-US" b="1" dirty="0" smtClean="0">
                <a:solidFill>
                  <a:srgbClr val="00CC00"/>
                </a:solidFill>
              </a:rPr>
            </a:br>
            <a:r>
              <a:rPr lang="en-US" altLang="zh-CN" b="1" dirty="0" smtClean="0">
                <a:solidFill>
                  <a:srgbClr val="6600FF"/>
                </a:solidFill>
              </a:rPr>
              <a:t/>
            </a:r>
            <a:br>
              <a:rPr lang="en-US" altLang="zh-CN" b="1" dirty="0" smtClean="0">
                <a:solidFill>
                  <a:srgbClr val="6600FF"/>
                </a:solidFill>
              </a:rPr>
            </a:br>
            <a:endParaRPr lang="zh-CN" altLang="en-US" dirty="0"/>
          </a:p>
        </p:txBody>
      </p:sp>
      <p:sp>
        <p:nvSpPr>
          <p:cNvPr id="6" name="副标题 2"/>
          <p:cNvSpPr>
            <a:spLocks noGrp="1"/>
          </p:cNvSpPr>
          <p:nvPr>
            <p:ph type="subTitle" idx="1"/>
          </p:nvPr>
        </p:nvSpPr>
        <p:spPr>
          <a:xfrm>
            <a:off x="571472" y="3643314"/>
            <a:ext cx="7572428" cy="1752600"/>
          </a:xfrm>
        </p:spPr>
        <p:txBody>
          <a:bodyPr>
            <a:normAutofit/>
          </a:bodyPr>
          <a:lstStyle/>
          <a:p>
            <a:pPr algn="l" eaLnBrk="0" hangingPunct="0"/>
            <a:r>
              <a:rPr lang="en-US" altLang="zh-CN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Mr. Smith said, “</a:t>
            </a:r>
            <a:r>
              <a:rPr lang="en-US" altLang="zh-CN" sz="28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Jack</a:t>
            </a:r>
            <a:r>
              <a:rPr lang="en-US" altLang="zh-CN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is a good boy.”</a:t>
            </a:r>
            <a:br>
              <a:rPr lang="en-US" altLang="zh-CN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zh-CN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CN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zh-CN" alt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副标题 2"/>
          <p:cNvSpPr txBox="1">
            <a:spLocks/>
          </p:cNvSpPr>
          <p:nvPr/>
        </p:nvSpPr>
        <p:spPr>
          <a:xfrm>
            <a:off x="500034" y="4286256"/>
            <a:ext cx="6915176" cy="1752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altLang="zh-CN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→Mr. Smith said </a:t>
            </a:r>
            <a:r>
              <a:rPr lang="en-US" altLang="zh-CN" sz="28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Jack</a:t>
            </a:r>
            <a:r>
              <a:rPr lang="en-US" altLang="zh-CN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was a good boy.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8398647fe1d4a4847169c310a9b65541fda291ed138fa-0Wwh3j_fw65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12096"/>
            <a:ext cx="9144000" cy="6870096"/>
          </a:xfrm>
          <a:prstGeom prst="rect">
            <a:avLst/>
          </a:prstGeom>
        </p:spPr>
      </p:pic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457200" y="-428652"/>
            <a:ext cx="8229600" cy="142876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"/>
          </p:nvPr>
        </p:nvSpPr>
        <p:spPr>
          <a:xfrm>
            <a:off x="642910" y="0"/>
            <a:ext cx="8229600" cy="6858000"/>
          </a:xfrm>
        </p:spPr>
        <p:txBody>
          <a:bodyPr>
            <a:noAutofit/>
          </a:bodyPr>
          <a:lstStyle/>
          <a:p>
            <a:pPr eaLnBrk="0" hangingPunct="0">
              <a:buNone/>
            </a:pPr>
            <a:r>
              <a:rPr lang="zh-CN" altLang="en-US" sz="2800" b="1" dirty="0" smtClean="0">
                <a:solidFill>
                  <a:schemeClr val="accent2"/>
                </a:solidFill>
                <a:latin typeface="Times New Roman" pitchFamily="18" charset="0"/>
                <a:ea typeface="黑体" pitchFamily="2" charset="-122"/>
              </a:rPr>
              <a:t>                          </a:t>
            </a:r>
            <a:r>
              <a:rPr lang="zh-CN" altLang="en-US" b="1" dirty="0" smtClean="0">
                <a:solidFill>
                  <a:schemeClr val="accent2"/>
                </a:solidFill>
                <a:latin typeface="Times New Roman" pitchFamily="18" charset="0"/>
                <a:ea typeface="黑体" pitchFamily="2" charset="-122"/>
              </a:rPr>
              <a:t>二</a:t>
            </a:r>
            <a:r>
              <a:rPr lang="zh-CN" altLang="en-US" b="1" dirty="0" smtClean="0">
                <a:solidFill>
                  <a:schemeClr val="accent2"/>
                </a:solidFill>
                <a:latin typeface="Times New Roman" pitchFamily="18" charset="0"/>
                <a:ea typeface="黑体" pitchFamily="2" charset="-122"/>
              </a:rPr>
              <a:t>、如何变时</a:t>
            </a:r>
            <a:r>
              <a:rPr lang="zh-CN" altLang="en-US" b="1" dirty="0" smtClean="0">
                <a:solidFill>
                  <a:schemeClr val="accent2"/>
                </a:solidFill>
                <a:latin typeface="Times New Roman" pitchFamily="18" charset="0"/>
                <a:ea typeface="黑体" pitchFamily="2" charset="-122"/>
              </a:rPr>
              <a:t>态</a:t>
            </a:r>
            <a:endParaRPr lang="zh-CN" altLang="en-US" b="1" dirty="0" smtClean="0">
              <a:solidFill>
                <a:schemeClr val="accent2"/>
              </a:solidFill>
              <a:latin typeface="Times New Roman" pitchFamily="18" charset="0"/>
              <a:ea typeface="黑体" pitchFamily="2" charset="-122"/>
            </a:endParaRPr>
          </a:p>
          <a:p>
            <a:pPr eaLnBrk="0" hangingPunct="0"/>
            <a:r>
              <a:rPr lang="zh-CN" altLang="en-US" sz="2800" b="1" dirty="0" smtClean="0">
                <a:latin typeface="+mn-ea"/>
              </a:rPr>
              <a:t>直接引语在改为间接引语时、时态需要做相应的调整。</a:t>
            </a:r>
            <a:br>
              <a:rPr lang="zh-CN" altLang="en-US" sz="2800" b="1" dirty="0" smtClean="0">
                <a:latin typeface="+mn-ea"/>
              </a:rPr>
            </a:br>
            <a:r>
              <a:rPr lang="en-US" altLang="zh-CN" sz="2800" b="1" dirty="0" smtClean="0">
                <a:solidFill>
                  <a:srgbClr val="0000FF"/>
                </a:solidFill>
                <a:latin typeface="+mn-ea"/>
              </a:rPr>
              <a:t>1) </a:t>
            </a:r>
            <a:r>
              <a:rPr lang="zh-CN" altLang="en-US" sz="2800" b="1" dirty="0" smtClean="0">
                <a:solidFill>
                  <a:srgbClr val="0000FF"/>
                </a:solidFill>
                <a:latin typeface="+mn-ea"/>
              </a:rPr>
              <a:t>一般现在时→一般过去</a:t>
            </a:r>
            <a:r>
              <a:rPr lang="zh-CN" altLang="en-US" sz="2800" b="1" dirty="0" smtClean="0">
                <a:solidFill>
                  <a:srgbClr val="0000FF"/>
                </a:solidFill>
                <a:latin typeface="+mn-ea"/>
              </a:rPr>
              <a:t>时</a:t>
            </a:r>
            <a:endParaRPr lang="zh-CN" altLang="en-US" sz="2800" b="1" dirty="0" smtClean="0">
              <a:solidFill>
                <a:srgbClr val="9900CC"/>
              </a:solidFill>
              <a:latin typeface="+mn-ea"/>
            </a:endParaRPr>
          </a:p>
          <a:p>
            <a:pPr eaLnBrk="0" hangingPunct="0"/>
            <a:r>
              <a:rPr lang="zh-CN" altLang="en-US" sz="2800" b="1" dirty="0" smtClean="0">
                <a:latin typeface="Times New Roman" pitchFamily="18" charset="0"/>
                <a:ea typeface="黑体" pitchFamily="2" charset="-122"/>
              </a:rPr>
              <a:t>    </a:t>
            </a:r>
            <a:r>
              <a:rPr lang="en-US" altLang="zh-CN" sz="2800" b="1" dirty="0" smtClean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She said: “ I am a student. ” </a:t>
            </a:r>
          </a:p>
          <a:p>
            <a:pPr eaLnBrk="0" hangingPunct="0"/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altLang="zh-CN" sz="2800" b="1" dirty="0" smtClean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She said 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she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 a student.</a:t>
            </a:r>
            <a:endParaRPr lang="en-US" altLang="zh-CN" sz="2800" b="1" dirty="0" smtClean="0">
              <a:latin typeface="Times New Roman" pitchFamily="18" charset="0"/>
              <a:ea typeface="黑体" pitchFamily="2" charset="-122"/>
              <a:cs typeface="Times New Roman" pitchFamily="18" charset="0"/>
            </a:endParaRPr>
          </a:p>
          <a:p>
            <a:pPr eaLnBrk="0" hangingPunct="0"/>
            <a:r>
              <a:rPr lang="en-US" altLang="zh-CN" sz="2800" b="1" dirty="0" smtClean="0">
                <a:solidFill>
                  <a:srgbClr val="0000FF"/>
                </a:solidFill>
                <a:latin typeface="+mn-ea"/>
              </a:rPr>
              <a:t>2)</a:t>
            </a:r>
            <a:r>
              <a:rPr lang="zh-CN" altLang="en-US" sz="2800" b="1" dirty="0" smtClean="0">
                <a:solidFill>
                  <a:srgbClr val="0000FF"/>
                </a:solidFill>
                <a:latin typeface="+mn-ea"/>
              </a:rPr>
              <a:t>一般将来时→过去将来时</a:t>
            </a:r>
          </a:p>
          <a:p>
            <a:pPr eaLnBrk="0" hangingPunct="0"/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Tom 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said, “ I am going to play basketball tomorrow.”</a:t>
            </a:r>
          </a:p>
          <a:p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→ Tom said 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that he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going to play basketball tomorrow.</a:t>
            </a:r>
            <a:endParaRPr lang="en-US" altLang="zh-CN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b="1" dirty="0" smtClean="0">
                <a:solidFill>
                  <a:srgbClr val="0000FF"/>
                </a:solidFill>
                <a:latin typeface="+mn-ea"/>
              </a:rPr>
              <a:t>3) </a:t>
            </a:r>
            <a:r>
              <a:rPr lang="zh-CN" altLang="en-US" sz="2800" b="1" dirty="0" smtClean="0">
                <a:solidFill>
                  <a:srgbClr val="0000FF"/>
                </a:solidFill>
                <a:latin typeface="+mn-ea"/>
              </a:rPr>
              <a:t>现在进行时→过去进行</a:t>
            </a:r>
            <a:r>
              <a:rPr lang="zh-CN" altLang="en-US" sz="2800" b="1" dirty="0" smtClean="0">
                <a:solidFill>
                  <a:srgbClr val="0000FF"/>
                </a:solidFill>
                <a:latin typeface="+mn-ea"/>
              </a:rPr>
              <a:t>时</a:t>
            </a:r>
            <a:endParaRPr lang="zh-CN" altLang="en-US" sz="2800" b="1" dirty="0" smtClean="0">
              <a:solidFill>
                <a:srgbClr val="00CC00"/>
              </a:solidFill>
              <a:latin typeface="+mn-ea"/>
            </a:endParaRPr>
          </a:p>
          <a:p>
            <a:r>
              <a:rPr lang="zh-CN" altLang="en-US" sz="28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She said ,“I am reading a book.”</a:t>
            </a:r>
          </a:p>
          <a:p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→She said she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en-US" altLang="zh-CN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reading a book.</a:t>
            </a:r>
          </a:p>
          <a:p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8398647fe1d4a4847169c310a9b65541fda291ed138fa-0Wwh3j_fw65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642966"/>
            <a:ext cx="9144000" cy="6870096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-785842"/>
            <a:ext cx="7772400" cy="142876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71472" y="0"/>
            <a:ext cx="8001056" cy="6715148"/>
          </a:xfrm>
        </p:spPr>
        <p:txBody>
          <a:bodyPr>
            <a:noAutofit/>
          </a:bodyPr>
          <a:lstStyle/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以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下几种情况时态</a:t>
            </a:r>
            <a:r>
              <a:rPr lang="zh-CN" altLang="en-US" sz="2400" b="1" dirty="0" smtClean="0">
                <a:solidFill>
                  <a:srgbClr val="FFFF00"/>
                </a:solidFill>
                <a:latin typeface="Times New Roman" pitchFamily="18" charset="0"/>
                <a:ea typeface="黑体" pitchFamily="2" charset="-122"/>
              </a:rPr>
              <a:t> 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不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变</a:t>
            </a:r>
            <a:endParaRPr lang="en-US" altLang="zh-CN" sz="2400" b="1" dirty="0" smtClean="0">
              <a:solidFill>
                <a:srgbClr val="FF0000"/>
              </a:solidFill>
              <a:latin typeface="Times New Roman" pitchFamily="18" charset="0"/>
              <a:ea typeface="黑体" pitchFamily="2" charset="-122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 b="1" dirty="0" smtClean="0">
              <a:solidFill>
                <a:srgbClr val="FF0000"/>
              </a:solidFill>
              <a:latin typeface="Times New Roman" pitchFamily="18" charset="0"/>
              <a:ea typeface="黑体" pitchFamily="2" charset="-122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rgbClr val="00CC00"/>
                </a:solidFill>
                <a:latin typeface="Arial" charset="0"/>
                <a:ea typeface="黑体" pitchFamily="2" charset="-122"/>
              </a:rPr>
              <a:t>①直接引语是</a:t>
            </a:r>
            <a:r>
              <a:rPr lang="zh-CN" altLang="en-US" sz="2400" b="1" u="sng" dirty="0" smtClean="0">
                <a:solidFill>
                  <a:srgbClr val="00CC00"/>
                </a:solidFill>
                <a:latin typeface="Arial" charset="0"/>
                <a:ea typeface="黑体" pitchFamily="2" charset="-122"/>
              </a:rPr>
              <a:t>客观真理</a:t>
            </a:r>
            <a:r>
              <a:rPr lang="zh-CN" altLang="en-US" sz="2400" b="1" dirty="0" smtClean="0">
                <a:solidFill>
                  <a:srgbClr val="00CC00"/>
                </a:solidFill>
                <a:latin typeface="Arial" charset="0"/>
                <a:ea typeface="黑体" pitchFamily="2" charset="-122"/>
              </a:rPr>
              <a:t>。</a:t>
            </a:r>
            <a:endParaRPr lang="zh-CN" altLang="en-US" sz="2400" b="1" dirty="0" smtClean="0">
              <a:solidFill>
                <a:srgbClr val="00CC00"/>
              </a:solidFill>
              <a:latin typeface="Arial" charset="0"/>
              <a:ea typeface="黑体" pitchFamily="2" charset="-122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    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The teacher told me, “The earth moves around the    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     sun.</a:t>
            </a:r>
            <a:endParaRPr lang="en-US" altLang="zh-CN" sz="2400" b="1" dirty="0" smtClean="0">
              <a:solidFill>
                <a:srgbClr val="000000"/>
              </a:solidFill>
              <a:latin typeface="Arial" charset="0"/>
              <a:ea typeface="宋体" pitchFamily="2" charset="-122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→ The teacher 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told me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 the earth </a:t>
            </a:r>
            <a:r>
              <a:rPr lang="en-US" altLang="zh-CN" sz="2400" b="1" dirty="0" smtClean="0">
                <a:solidFill>
                  <a:srgbClr val="FF0000"/>
                </a:solidFill>
                <a:latin typeface="Arial" charset="0"/>
                <a:ea typeface="宋体" pitchFamily="2" charset="-122"/>
              </a:rPr>
              <a:t>moves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 around 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    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 the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 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sun.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/>
            </a:r>
            <a:b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</a:br>
            <a:endParaRPr lang="en-US" altLang="zh-CN" sz="2400" b="1" dirty="0" smtClean="0">
              <a:solidFill>
                <a:srgbClr val="000000"/>
              </a:solidFill>
              <a:latin typeface="Arial" charset="0"/>
              <a:ea typeface="宋体" pitchFamily="2" charset="-122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 smtClean="0">
                <a:solidFill>
                  <a:srgbClr val="00CC00"/>
                </a:solidFill>
                <a:latin typeface="Arial" charset="0"/>
                <a:ea typeface="黑体" pitchFamily="2" charset="-122"/>
              </a:rPr>
              <a:t>②</a:t>
            </a:r>
            <a:r>
              <a:rPr lang="zh-CN" altLang="en-US" sz="2400" b="1" dirty="0" smtClean="0">
                <a:solidFill>
                  <a:srgbClr val="00CC00"/>
                </a:solidFill>
                <a:latin typeface="Arial" charset="0"/>
                <a:ea typeface="黑体" pitchFamily="2" charset="-122"/>
              </a:rPr>
              <a:t>直接引语是</a:t>
            </a:r>
            <a:r>
              <a:rPr lang="zh-CN" altLang="en-US" sz="2400" b="1" u="sng" dirty="0" smtClean="0">
                <a:solidFill>
                  <a:srgbClr val="00CC00"/>
                </a:solidFill>
                <a:latin typeface="Arial" charset="0"/>
                <a:ea typeface="黑体" pitchFamily="2" charset="-122"/>
              </a:rPr>
              <a:t>过去进行时</a:t>
            </a:r>
            <a:r>
              <a:rPr lang="zh-CN" altLang="en-US" sz="2400" b="1" dirty="0" smtClean="0">
                <a:solidFill>
                  <a:srgbClr val="00CC00"/>
                </a:solidFill>
                <a:latin typeface="Arial" charset="0"/>
                <a:ea typeface="黑体" pitchFamily="2" charset="-122"/>
              </a:rPr>
              <a:t>，时态不变</a:t>
            </a:r>
            <a:r>
              <a:rPr lang="zh-CN" altLang="en-US" sz="2400" b="1" dirty="0" smtClean="0">
                <a:solidFill>
                  <a:srgbClr val="00CC00"/>
                </a:solidFill>
                <a:latin typeface="Arial" charset="0"/>
                <a:ea typeface="黑体" pitchFamily="2" charset="-122"/>
              </a:rPr>
              <a:t>。</a:t>
            </a:r>
            <a:endParaRPr lang="zh-CN" altLang="en-US" sz="2400" b="1" dirty="0" smtClean="0">
              <a:solidFill>
                <a:srgbClr val="00CC00"/>
              </a:solidFill>
              <a:latin typeface="Arial" charset="0"/>
              <a:ea typeface="黑体" pitchFamily="2" charset="-122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   </a:t>
            </a:r>
            <a:r>
              <a:rPr lang="zh-CN" altLang="en-US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 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Jack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 said. “I was doing 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homework 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when Tom 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 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    came 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to see me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”.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/>
            </a:r>
            <a:b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</a:b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 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→Jack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 said he </a:t>
            </a:r>
            <a:r>
              <a:rPr lang="en-US" altLang="zh-CN" sz="2400" b="1" dirty="0" smtClean="0">
                <a:solidFill>
                  <a:srgbClr val="FF0000"/>
                </a:solidFill>
                <a:latin typeface="Arial" charset="0"/>
                <a:ea typeface="宋体" pitchFamily="2" charset="-122"/>
              </a:rPr>
              <a:t>was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 doing 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homework 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when Tom 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 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     came 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to see him.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endParaRPr lang="en-US" altLang="zh-CN" sz="2400" b="1" dirty="0" smtClean="0">
              <a:solidFill>
                <a:srgbClr val="00CC00"/>
              </a:solidFill>
              <a:latin typeface="Arial" charset="0"/>
              <a:ea typeface="黑体" pitchFamily="2" charset="-122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 smtClean="0">
                <a:solidFill>
                  <a:srgbClr val="00CC00"/>
                </a:solidFill>
                <a:latin typeface="Arial" charset="0"/>
                <a:ea typeface="黑体" pitchFamily="2" charset="-122"/>
              </a:rPr>
              <a:t>③</a:t>
            </a:r>
            <a:r>
              <a:rPr lang="zh-CN" altLang="en-US" sz="2400" b="1" dirty="0" smtClean="0">
                <a:solidFill>
                  <a:srgbClr val="00CC00"/>
                </a:solidFill>
                <a:latin typeface="Arial" charset="0"/>
                <a:ea typeface="黑体" pitchFamily="2" charset="-122"/>
              </a:rPr>
              <a:t>直接引语中有具体的过去</a:t>
            </a:r>
            <a:r>
              <a:rPr lang="zh-CN" altLang="en-US" sz="2400" b="1" u="sng" dirty="0" smtClean="0">
                <a:solidFill>
                  <a:srgbClr val="00CC00"/>
                </a:solidFill>
                <a:latin typeface="Arial" charset="0"/>
                <a:ea typeface="黑体" pitchFamily="2" charset="-122"/>
              </a:rPr>
              <a:t>某年、某月、某日</a:t>
            </a:r>
            <a:r>
              <a:rPr lang="zh-CN" altLang="en-US" sz="2400" b="1" dirty="0" smtClean="0">
                <a:solidFill>
                  <a:srgbClr val="00CC00"/>
                </a:solidFill>
                <a:latin typeface="Arial" charset="0"/>
                <a:ea typeface="黑体" pitchFamily="2" charset="-122"/>
              </a:rPr>
              <a:t>作状语，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rgbClr val="00CC00"/>
                </a:solidFill>
                <a:latin typeface="Arial" charset="0"/>
                <a:ea typeface="黑体" pitchFamily="2" charset="-122"/>
              </a:rPr>
              <a:t>    变为间接引语时，时态不</a:t>
            </a:r>
            <a:r>
              <a:rPr lang="zh-CN" altLang="en-US" sz="2400" b="1" dirty="0" smtClean="0">
                <a:solidFill>
                  <a:srgbClr val="00CC00"/>
                </a:solidFill>
                <a:latin typeface="Arial" charset="0"/>
                <a:ea typeface="黑体" pitchFamily="2" charset="-122"/>
              </a:rPr>
              <a:t>变</a:t>
            </a:r>
            <a:r>
              <a:rPr lang="en-US" altLang="zh-CN" sz="2400" b="1" dirty="0" smtClean="0">
                <a:solidFill>
                  <a:srgbClr val="00CC00"/>
                </a:solidFill>
                <a:latin typeface="Arial" charset="0"/>
                <a:ea typeface="黑体" pitchFamily="2" charset="-122"/>
              </a:rPr>
              <a:t>.</a:t>
            </a:r>
            <a:endParaRPr lang="zh-CN" altLang="en-US" sz="2400" b="1" dirty="0" smtClean="0">
              <a:solidFill>
                <a:srgbClr val="000000"/>
              </a:solidFill>
              <a:latin typeface="Arial" charset="0"/>
              <a:ea typeface="宋体" pitchFamily="2" charset="-122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   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Jack said. "I was born on April 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21,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 1980." </a:t>
            </a:r>
            <a:b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</a:b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 → 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Jack 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said he</a:t>
            </a:r>
            <a:r>
              <a:rPr lang="en-US" altLang="zh-CN" sz="2400" b="1" dirty="0" smtClean="0">
                <a:solidFill>
                  <a:srgbClr val="FF0000"/>
                </a:solidFill>
                <a:latin typeface="Arial" charset="0"/>
                <a:ea typeface="宋体" pitchFamily="2" charset="-122"/>
              </a:rPr>
              <a:t> was</a:t>
            </a:r>
            <a:r>
              <a:rPr lang="en-US" altLang="zh-CN" sz="2400" b="1" dirty="0" smtClean="0">
                <a:solidFill>
                  <a:srgbClr val="000000"/>
                </a:solidFill>
                <a:latin typeface="Arial" charset="0"/>
                <a:ea typeface="宋体" pitchFamily="2" charset="-122"/>
              </a:rPr>
              <a:t> born on April 21, 1980.</a:t>
            </a:r>
          </a:p>
          <a:p>
            <a:pPr algn="l"/>
            <a:endParaRPr lang="zh-CN" altLang="en-US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8398647fe1d4a4847169c310a9b65541fda291ed138fa-0Wwh3j_fw6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70096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57158" y="1142960"/>
            <a:ext cx="8358246" cy="5715040"/>
          </a:xfrm>
        </p:spPr>
        <p:txBody>
          <a:bodyPr>
            <a:normAutofit fontScale="90000"/>
          </a:bodyPr>
          <a:lstStyle/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zh-CN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  ④</a:t>
            </a:r>
            <a:r>
              <a:rPr lang="zh-CN" altLang="en-US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直接引语如果是</a:t>
            </a:r>
            <a:r>
              <a:rPr lang="zh-CN" altLang="en-US" sz="2800" u="sng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一般现在时</a:t>
            </a:r>
            <a:r>
              <a:rPr lang="zh-CN" altLang="en-US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。表示一种</a:t>
            </a:r>
            <a:r>
              <a:rPr lang="zh-CN" altLang="en-US" sz="2800" u="sng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反</a:t>
            </a:r>
            <a:r>
              <a:rPr lang="zh-CN" altLang="en-US" sz="2800" u="sng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复</a:t>
            </a:r>
            <a:r>
              <a:rPr lang="en-US" altLang="zh-CN" sz="2800" u="sng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/>
            </a:r>
            <a:br>
              <a:rPr lang="en-US" altLang="zh-CN" sz="2800" u="sng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</a:br>
            <a:r>
              <a:rPr lang="en-US" altLang="zh-CN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  </a:t>
            </a:r>
            <a:r>
              <a:rPr lang="zh-CN" altLang="en-US" sz="2800" u="sng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出</a:t>
            </a:r>
            <a:r>
              <a:rPr lang="zh-CN" altLang="en-US" sz="2800" u="sng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现或习惯性的动作</a:t>
            </a:r>
            <a:r>
              <a:rPr lang="zh-CN" altLang="en-US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，变间接引语，时态</a:t>
            </a:r>
            <a:r>
              <a:rPr lang="zh-CN" altLang="en-US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不</a:t>
            </a:r>
            <a:r>
              <a:rPr lang="en-US" altLang="zh-CN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/>
            </a:r>
            <a:br>
              <a:rPr lang="en-US" altLang="zh-CN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</a:br>
            <a:r>
              <a:rPr lang="en-US" altLang="zh-CN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  </a:t>
            </a:r>
            <a:r>
              <a:rPr lang="zh-CN" altLang="en-US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变</a:t>
            </a:r>
            <a:r>
              <a:rPr lang="zh-CN" altLang="en-US" sz="2800" kern="0" cap="none" dirty="0" smtClean="0">
                <a:solidFill>
                  <a:srgbClr val="FF0000"/>
                </a:solidFill>
                <a:latin typeface="Times New Roman" pitchFamily="18" charset="0"/>
                <a:ea typeface="黑体" pitchFamily="2" charset="-122"/>
                <a:cs typeface="+mn-cs"/>
              </a:rPr>
              <a:t/>
            </a:r>
            <a:br>
              <a:rPr lang="zh-CN" altLang="en-US" sz="2800" kern="0" cap="none" dirty="0" smtClean="0">
                <a:solidFill>
                  <a:srgbClr val="FF0000"/>
                </a:solidFill>
                <a:latin typeface="Times New Roman" pitchFamily="18" charset="0"/>
                <a:ea typeface="黑体" pitchFamily="2" charset="-122"/>
                <a:cs typeface="+mn-cs"/>
              </a:rPr>
            </a:br>
            <a:r>
              <a:rPr lang="zh-CN" altLang="en-US" sz="2800" kern="0" cap="none" dirty="0" smtClean="0">
                <a:solidFill>
                  <a:srgbClr val="000000"/>
                </a:solidFill>
                <a:latin typeface="Times New Roman" pitchFamily="18" charset="0"/>
                <a:ea typeface="宋体"/>
                <a:cs typeface="+mn-cs"/>
              </a:rPr>
              <a:t>   </a:t>
            </a:r>
            <a:r>
              <a:rPr lang="en-US" altLang="zh-CN" sz="2800" kern="0" cap="none" dirty="0" smtClean="0">
                <a:solidFill>
                  <a:srgbClr val="000000"/>
                </a:solidFill>
                <a:latin typeface="Times New Roman" pitchFamily="18" charset="0"/>
                <a:ea typeface="宋体"/>
                <a:cs typeface="+mn-cs"/>
              </a:rPr>
              <a:t>He said, “I get up at six every morning</a:t>
            </a:r>
            <a:r>
              <a:rPr lang="zh-CN" altLang="en-US" sz="2800" kern="0" cap="none" dirty="0" smtClean="0">
                <a:solidFill>
                  <a:srgbClr val="000000"/>
                </a:solidFill>
                <a:latin typeface="Times New Roman" pitchFamily="18" charset="0"/>
                <a:ea typeface="宋体"/>
                <a:cs typeface="+mn-cs"/>
              </a:rPr>
              <a:t>。” </a:t>
            </a:r>
            <a:br>
              <a:rPr lang="zh-CN" altLang="en-US" sz="2800" kern="0" cap="none" dirty="0" smtClean="0">
                <a:solidFill>
                  <a:srgbClr val="000000"/>
                </a:solidFill>
                <a:latin typeface="Times New Roman" pitchFamily="18" charset="0"/>
                <a:ea typeface="宋体"/>
                <a:cs typeface="+mn-cs"/>
              </a:rPr>
            </a:br>
            <a:r>
              <a:rPr lang="en-US" altLang="zh-CN" sz="2800" kern="0" cap="none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 </a:t>
            </a:r>
            <a:r>
              <a:rPr lang="en-US" altLang="zh-CN" sz="2800" kern="0" cap="none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/>
            </a:r>
            <a:br>
              <a:rPr lang="en-US" altLang="zh-CN" sz="2800" kern="0" cap="none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</a:br>
            <a:r>
              <a:rPr lang="en-US" altLang="zh-CN" sz="2800" kern="0" cap="none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/>
            </a:r>
            <a:br>
              <a:rPr lang="en-US" altLang="zh-CN" sz="2800" kern="0" cap="none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</a:br>
            <a:r>
              <a:rPr lang="zh-CN" altLang="en-US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⑤</a:t>
            </a:r>
            <a:r>
              <a:rPr lang="zh-CN" altLang="en-US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如果直接引语中的情态动词没有过去时的形</a:t>
            </a:r>
            <a:r>
              <a:rPr lang="zh-CN" altLang="en-US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式 </a:t>
            </a:r>
            <a:r>
              <a:rPr lang="en-US" altLang="zh-CN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/>
            </a:r>
            <a:br>
              <a:rPr lang="en-US" altLang="zh-CN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</a:br>
            <a:r>
              <a:rPr lang="en-US" altLang="zh-CN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  (ought to, had better, used to)</a:t>
            </a:r>
            <a:r>
              <a:rPr lang="zh-CN" altLang="en-US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和已经是</a:t>
            </a:r>
            <a:r>
              <a:rPr lang="zh-CN" altLang="en-US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过</a:t>
            </a:r>
            <a:r>
              <a:rPr lang="en-US" altLang="zh-CN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/>
            </a:r>
            <a:br>
              <a:rPr lang="en-US" altLang="zh-CN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</a:br>
            <a:r>
              <a:rPr lang="en-US" altLang="zh-CN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  </a:t>
            </a:r>
            <a:r>
              <a:rPr lang="zh-CN" altLang="en-US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去时的形式时（</a:t>
            </a:r>
            <a:r>
              <a:rPr lang="en-US" altLang="zh-CN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could, should, would, might</a:t>
            </a:r>
            <a:r>
              <a:rPr lang="zh-CN" altLang="en-US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）</a:t>
            </a:r>
            <a:r>
              <a:rPr lang="en-US" altLang="zh-CN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/>
            </a:r>
            <a:br>
              <a:rPr lang="en-US" altLang="zh-CN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</a:br>
            <a:r>
              <a:rPr lang="en-US" altLang="zh-CN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  </a:t>
            </a:r>
            <a:r>
              <a:rPr lang="zh-CN" altLang="en-US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不再变</a:t>
            </a:r>
            <a:r>
              <a:rPr lang="en-US" altLang="zh-CN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/>
            </a:r>
            <a:br>
              <a:rPr lang="en-US" altLang="zh-CN" sz="2800" kern="0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</a:br>
            <a:r>
              <a:rPr lang="zh-CN" altLang="en-US" sz="2800" kern="0" cap="none" dirty="0" smtClean="0">
                <a:solidFill>
                  <a:srgbClr val="FFFF00"/>
                </a:solidFill>
                <a:latin typeface="Times New Roman" pitchFamily="18" charset="0"/>
                <a:ea typeface="黑体" pitchFamily="2" charset="-122"/>
                <a:cs typeface="+mn-cs"/>
              </a:rPr>
              <a:t/>
            </a:r>
            <a:br>
              <a:rPr lang="zh-CN" altLang="en-US" sz="2800" kern="0" cap="none" dirty="0" smtClean="0">
                <a:solidFill>
                  <a:srgbClr val="FFFF00"/>
                </a:solidFill>
                <a:latin typeface="Times New Roman" pitchFamily="18" charset="0"/>
                <a:ea typeface="黑体" pitchFamily="2" charset="-122"/>
                <a:cs typeface="+mn-cs"/>
              </a:rPr>
            </a:br>
            <a:r>
              <a:rPr lang="zh-CN" altLang="en-US" sz="2800" kern="0" cap="none" dirty="0" smtClean="0">
                <a:solidFill>
                  <a:srgbClr val="FFFF00"/>
                </a:solidFill>
                <a:latin typeface="Times New Roman" pitchFamily="18" charset="0"/>
                <a:ea typeface="黑体" pitchFamily="2" charset="-122"/>
                <a:cs typeface="+mn-cs"/>
              </a:rPr>
              <a:t>     </a:t>
            </a:r>
            <a:r>
              <a:rPr lang="en-US" altLang="zh-CN" sz="2800" kern="0" cap="none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The doctor said, “You should stay in bed for 2 </a:t>
            </a:r>
            <a:r>
              <a:rPr lang="en-US" altLang="zh-CN" sz="2800" kern="0" cap="none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/>
            </a:r>
            <a:br>
              <a:rPr lang="en-US" altLang="zh-CN" sz="2800" kern="0" cap="none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</a:br>
            <a:r>
              <a:rPr lang="en-US" altLang="zh-CN" sz="2800" kern="0" cap="none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     days</a:t>
            </a:r>
            <a:r>
              <a:rPr lang="en-US" altLang="zh-CN" sz="2800" kern="0" cap="none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.”</a:t>
            </a:r>
            <a:br>
              <a:rPr lang="en-US" altLang="zh-CN" sz="2800" kern="0" cap="none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</a:br>
            <a:r>
              <a:rPr lang="en-US" altLang="zh-CN" sz="2800" kern="0" cap="none" dirty="0" smtClean="0">
                <a:solidFill>
                  <a:srgbClr val="00000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/>
            </a:r>
            <a:br>
              <a:rPr lang="en-US" altLang="zh-CN" sz="2800" kern="0" cap="none" dirty="0" smtClean="0">
                <a:solidFill>
                  <a:srgbClr val="000000"/>
                </a:solidFill>
                <a:latin typeface="Times New Roman" pitchFamily="18" charset="0"/>
                <a:ea typeface="宋体"/>
                <a:cs typeface="Times New Roman" pitchFamily="18" charset="0"/>
              </a:rPr>
            </a:br>
            <a:r>
              <a:rPr lang="en-US" altLang="zh-CN" sz="2800" kern="0" cap="none" dirty="0" smtClean="0">
                <a:solidFill>
                  <a:srgbClr val="00000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 </a:t>
            </a:r>
            <a:r>
              <a:rPr lang="en-US" altLang="zh-CN" sz="2800" kern="0" cap="none" dirty="0" smtClean="0">
                <a:solidFill>
                  <a:srgbClr val="000000"/>
                </a:solidFill>
                <a:latin typeface="Times New Roman" pitchFamily="18" charset="0"/>
                <a:ea typeface="宋体"/>
                <a:cs typeface="+mn-cs"/>
              </a:rPr>
              <a:t/>
            </a:r>
            <a:br>
              <a:rPr lang="en-US" altLang="zh-CN" sz="2800" kern="0" cap="none" dirty="0" smtClean="0">
                <a:solidFill>
                  <a:srgbClr val="000000"/>
                </a:solidFill>
                <a:latin typeface="Times New Roman" pitchFamily="18" charset="0"/>
                <a:ea typeface="宋体"/>
                <a:cs typeface="+mn-cs"/>
              </a:rPr>
            </a:br>
            <a:r>
              <a:rPr lang="en-US" altLang="zh-CN" sz="2800" b="1" kern="0" dirty="0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t/>
            </a:r>
            <a:br>
              <a:rPr lang="en-US" altLang="zh-CN" sz="2800" b="1" kern="0" dirty="0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</a:br>
            <a:endParaRPr lang="zh-CN" altLang="en-US" dirty="0"/>
          </a:p>
        </p:txBody>
      </p:sp>
      <p:sp>
        <p:nvSpPr>
          <p:cNvPr id="7" name="副标题 2"/>
          <p:cNvSpPr txBox="1">
            <a:spLocks/>
          </p:cNvSpPr>
          <p:nvPr/>
        </p:nvSpPr>
        <p:spPr>
          <a:xfrm>
            <a:off x="857224" y="2857496"/>
            <a:ext cx="6915176" cy="17145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altLang="zh-CN" sz="25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altLang="zh-CN" sz="2500" b="1" kern="0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 He said he </a:t>
            </a:r>
            <a:r>
              <a:rPr lang="en-US" altLang="zh-CN" sz="2500" b="1" kern="0" dirty="0" smtClean="0">
                <a:solidFill>
                  <a:srgbClr val="FF0000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gets up </a:t>
            </a:r>
            <a:r>
              <a:rPr lang="en-US" altLang="zh-CN" sz="2500" b="1" kern="0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at six every morning.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副标题 2"/>
          <p:cNvSpPr txBox="1">
            <a:spLocks/>
          </p:cNvSpPr>
          <p:nvPr/>
        </p:nvSpPr>
        <p:spPr>
          <a:xfrm>
            <a:off x="857224" y="5643578"/>
            <a:ext cx="6915176" cy="17145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altLang="zh-CN" sz="2500" b="1" kern="0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 </a:t>
            </a:r>
            <a:r>
              <a:rPr lang="en-US" altLang="zh-CN" sz="25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altLang="zh-CN" sz="2500" b="1" kern="0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 The doctor said I </a:t>
            </a:r>
            <a:r>
              <a:rPr lang="en-US" altLang="zh-CN" sz="2500" b="1" kern="0" dirty="0" smtClean="0">
                <a:solidFill>
                  <a:srgbClr val="FF0000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should</a:t>
            </a:r>
            <a:r>
              <a:rPr lang="en-US" altLang="zh-CN" sz="2500" b="1" kern="0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 stay in bed for 2 days.”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8398647fe1d4a4847169c310a9b65541fda291ed138fa-0Wwh3j_fw658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642966"/>
            <a:ext cx="9090160" cy="7500966"/>
          </a:xfrm>
          <a:prstGeom prst="rect">
            <a:avLst/>
          </a:prstGeom>
        </p:spPr>
      </p:pic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357158" y="0"/>
            <a:ext cx="7972452" cy="7083404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zh-CN" altLang="en-US" sz="2800" b="1" cap="none" dirty="0" smtClean="0">
                <a:solidFill>
                  <a:srgbClr val="FF0000"/>
                </a:solidFill>
                <a:latin typeface="Times New Roman" pitchFamily="18" charset="0"/>
                <a:ea typeface="黑体" pitchFamily="2" charset="-122"/>
                <a:cs typeface="+mn-cs"/>
              </a:rPr>
              <a:t>                             </a:t>
            </a:r>
            <a:r>
              <a:rPr lang="zh-CN" altLang="en-US" sz="3600" b="1" cap="none" dirty="0" smtClean="0">
                <a:solidFill>
                  <a:srgbClr val="0033CC"/>
                </a:solidFill>
                <a:latin typeface="+mn-ea"/>
                <a:ea typeface="+mn-ea"/>
                <a:cs typeface="+mn-cs"/>
              </a:rPr>
              <a:t>三</a:t>
            </a:r>
            <a:r>
              <a:rPr lang="zh-CN" altLang="en-US" sz="3600" b="1" cap="none" dirty="0" smtClean="0">
                <a:solidFill>
                  <a:srgbClr val="0033CC"/>
                </a:solidFill>
                <a:latin typeface="+mn-ea"/>
                <a:ea typeface="+mn-ea"/>
                <a:cs typeface="+mn-cs"/>
              </a:rPr>
              <a:t>、如何变状语</a:t>
            </a:r>
            <a:r>
              <a:rPr lang="zh-CN" altLang="en-US" sz="3600" b="1" cap="none" dirty="0" smtClean="0">
                <a:solidFill>
                  <a:srgbClr val="0033CC"/>
                </a:solidFill>
                <a:latin typeface="+mn-ea"/>
                <a:ea typeface="+mn-ea"/>
                <a:cs typeface="+mn-cs"/>
              </a:rPr>
              <a:t>：</a:t>
            </a:r>
            <a:r>
              <a:rPr lang="en-US" altLang="zh-CN" sz="3600" b="1" cap="none" dirty="0" smtClean="0">
                <a:solidFill>
                  <a:srgbClr val="0033CC"/>
                </a:solidFill>
                <a:latin typeface="+mn-ea"/>
                <a:ea typeface="+mn-ea"/>
                <a:cs typeface="+mn-cs"/>
              </a:rPr>
              <a:t/>
            </a:r>
            <a:br>
              <a:rPr lang="en-US" altLang="zh-CN" sz="3600" b="1" cap="none" dirty="0" smtClean="0">
                <a:solidFill>
                  <a:srgbClr val="0033CC"/>
                </a:solidFill>
                <a:latin typeface="+mn-ea"/>
                <a:ea typeface="+mn-ea"/>
                <a:cs typeface="+mn-cs"/>
              </a:rPr>
            </a:br>
            <a:r>
              <a:rPr lang="zh-CN" altLang="en-US" sz="2800" b="1" cap="none" dirty="0" smtClean="0">
                <a:solidFill>
                  <a:srgbClr val="FF0000"/>
                </a:solidFill>
                <a:latin typeface="Times New Roman" pitchFamily="18" charset="0"/>
                <a:ea typeface="黑体" pitchFamily="2" charset="-122"/>
                <a:cs typeface="+mn-cs"/>
              </a:rPr>
              <a:t/>
            </a:r>
            <a:br>
              <a:rPr lang="zh-CN" altLang="en-US" sz="2800" b="1" cap="none" dirty="0" smtClean="0">
                <a:solidFill>
                  <a:srgbClr val="FF0000"/>
                </a:solidFill>
                <a:latin typeface="Times New Roman" pitchFamily="18" charset="0"/>
                <a:ea typeface="黑体" pitchFamily="2" charset="-122"/>
                <a:cs typeface="+mn-cs"/>
              </a:rPr>
            </a:br>
            <a:r>
              <a:rPr lang="zh-CN" altLang="en-US" sz="2800" b="1" cap="none" dirty="0" smtClean="0">
                <a:solidFill>
                  <a:srgbClr val="000000"/>
                </a:solidFill>
                <a:latin typeface="+mn-ea"/>
                <a:ea typeface="+mn-ea"/>
                <a:cs typeface="+mn-cs"/>
              </a:rPr>
              <a:t>直接引语变间接引语，状语变化有其内在规律，</a:t>
            </a:r>
            <a:br>
              <a:rPr lang="zh-CN" altLang="en-US" sz="2800" b="1" cap="none" dirty="0" smtClean="0">
                <a:solidFill>
                  <a:srgbClr val="000000"/>
                </a:solidFill>
                <a:latin typeface="+mn-ea"/>
                <a:ea typeface="+mn-ea"/>
                <a:cs typeface="+mn-cs"/>
              </a:rPr>
            </a:br>
            <a:r>
              <a:rPr lang="zh-CN" altLang="en-US" sz="2800" b="1" cap="none" dirty="0" smtClean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时间状语</a:t>
            </a:r>
            <a:r>
              <a:rPr lang="zh-CN" altLang="en-US" sz="2800" b="1" cap="none" dirty="0" smtClean="0">
                <a:solidFill>
                  <a:srgbClr val="000000"/>
                </a:solidFill>
                <a:latin typeface="+mn-ea"/>
                <a:ea typeface="+mn-ea"/>
                <a:cs typeface="+mn-cs"/>
              </a:rPr>
              <a:t>由“现在”改为“原来”</a:t>
            </a:r>
            <a:r>
              <a:rPr lang="zh-CN" altLang="en-US" sz="2800" b="1" cap="none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+mn-cs"/>
              </a:rPr>
              <a:t/>
            </a:r>
            <a:br>
              <a:rPr lang="zh-CN" altLang="en-US" sz="2800" b="1" cap="none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+mn-cs"/>
              </a:rPr>
            </a:br>
            <a:r>
              <a:rPr lang="zh-CN" altLang="en-US" sz="2800" b="1" cap="none" dirty="0" smtClean="0">
                <a:solidFill>
                  <a:srgbClr val="00CC00"/>
                </a:solidFill>
                <a:latin typeface="Times New Roman" pitchFamily="18" charset="0"/>
                <a:ea typeface="黑体" pitchFamily="2" charset="-122"/>
                <a:cs typeface="+mn-cs"/>
              </a:rPr>
              <a:t>（</a:t>
            </a:r>
            <a:r>
              <a:rPr lang="zh-CN" altLang="en-US" sz="2800" b="1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例</a:t>
            </a:r>
            <a:r>
              <a:rPr lang="zh-CN" altLang="en-US" sz="2800" b="1" cap="none" dirty="0" smtClean="0">
                <a:solidFill>
                  <a:srgbClr val="00CC00"/>
                </a:solidFill>
                <a:latin typeface="Times New Roman" pitchFamily="18" charset="0"/>
                <a:ea typeface="黑体" pitchFamily="2" charset="-122"/>
                <a:cs typeface="+mn-cs"/>
              </a:rPr>
              <a:t>：</a:t>
            </a:r>
            <a:r>
              <a:rPr lang="en-US" altLang="zh-CN" sz="2800" b="1" cap="none" dirty="0" smtClean="0">
                <a:solidFill>
                  <a:srgbClr val="00CC00"/>
                </a:solidFill>
                <a:latin typeface="Times New Roman" pitchFamily="18" charset="0"/>
                <a:ea typeface="黑体" pitchFamily="2" charset="-122"/>
                <a:cs typeface="+mn-cs"/>
              </a:rPr>
              <a:t>now</a:t>
            </a:r>
            <a:r>
              <a:rPr lang="zh-CN" altLang="en-US" sz="2800" b="1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变为</a:t>
            </a:r>
            <a:r>
              <a:rPr lang="en-US" altLang="zh-CN" sz="2800" b="1" cap="none" dirty="0" smtClean="0">
                <a:solidFill>
                  <a:srgbClr val="00CC00"/>
                </a:solidFill>
                <a:latin typeface="Times New Roman" pitchFamily="18" charset="0"/>
                <a:ea typeface="黑体" pitchFamily="2" charset="-122"/>
                <a:cs typeface="+mn-cs"/>
              </a:rPr>
              <a:t>then, yesterday</a:t>
            </a:r>
            <a:r>
              <a:rPr lang="zh-CN" altLang="en-US" sz="2800" b="1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变为</a:t>
            </a:r>
            <a:r>
              <a:rPr lang="zh-CN" altLang="en-US" sz="2800" b="1" cap="none" dirty="0" smtClean="0">
                <a:solidFill>
                  <a:srgbClr val="00CC00"/>
                </a:solidFill>
                <a:latin typeface="Times New Roman" pitchFamily="18" charset="0"/>
                <a:ea typeface="黑体" pitchFamily="2" charset="-122"/>
                <a:cs typeface="+mn-cs"/>
              </a:rPr>
              <a:t> </a:t>
            </a:r>
            <a:r>
              <a:rPr lang="en-US" altLang="zh-CN" sz="2800" b="1" cap="none" dirty="0" smtClean="0">
                <a:solidFill>
                  <a:srgbClr val="00CC00"/>
                </a:solidFill>
                <a:latin typeface="Times New Roman" pitchFamily="18" charset="0"/>
                <a:ea typeface="黑体" pitchFamily="2" charset="-122"/>
                <a:cs typeface="+mn-cs"/>
              </a:rPr>
              <a:t>the day before</a:t>
            </a:r>
            <a:br>
              <a:rPr lang="en-US" altLang="zh-CN" sz="2800" b="1" cap="none" dirty="0" smtClean="0">
                <a:solidFill>
                  <a:srgbClr val="00CC00"/>
                </a:solidFill>
                <a:latin typeface="Times New Roman" pitchFamily="18" charset="0"/>
                <a:ea typeface="黑体" pitchFamily="2" charset="-122"/>
                <a:cs typeface="+mn-cs"/>
              </a:rPr>
            </a:br>
            <a:r>
              <a:rPr lang="en-US" altLang="zh-CN" sz="2800" b="1" cap="none" dirty="0" smtClean="0">
                <a:solidFill>
                  <a:srgbClr val="00CC00"/>
                </a:solidFill>
                <a:latin typeface="Times New Roman" pitchFamily="18" charset="0"/>
                <a:ea typeface="黑体" pitchFamily="2" charset="-122"/>
                <a:cs typeface="+mn-cs"/>
              </a:rPr>
              <a:t>      today</a:t>
            </a:r>
            <a:r>
              <a:rPr lang="zh-CN" altLang="en-US" sz="2800" b="1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变为</a:t>
            </a:r>
            <a:r>
              <a:rPr lang="zh-CN" altLang="en-US" sz="2800" b="1" cap="none" dirty="0" smtClean="0">
                <a:solidFill>
                  <a:srgbClr val="00CC00"/>
                </a:solidFill>
                <a:latin typeface="Times New Roman" pitchFamily="18" charset="0"/>
                <a:ea typeface="华文细黑" pitchFamily="2" charset="-122"/>
                <a:cs typeface="+mn-cs"/>
              </a:rPr>
              <a:t> </a:t>
            </a:r>
            <a:r>
              <a:rPr lang="en-US" altLang="zh-CN" sz="2800" b="1" cap="none" dirty="0" smtClean="0">
                <a:solidFill>
                  <a:srgbClr val="00CC00"/>
                </a:solidFill>
                <a:latin typeface="Times New Roman" pitchFamily="18" charset="0"/>
                <a:ea typeface="华文细黑" pitchFamily="2" charset="-122"/>
                <a:cs typeface="+mn-cs"/>
              </a:rPr>
              <a:t>that day</a:t>
            </a:r>
            <a:br>
              <a:rPr lang="en-US" altLang="zh-CN" sz="2800" b="1" cap="none" dirty="0" smtClean="0">
                <a:solidFill>
                  <a:srgbClr val="00CC00"/>
                </a:solidFill>
                <a:latin typeface="Times New Roman" pitchFamily="18" charset="0"/>
                <a:ea typeface="华文细黑" pitchFamily="2" charset="-122"/>
                <a:cs typeface="+mn-cs"/>
              </a:rPr>
            </a:br>
            <a:r>
              <a:rPr lang="en-US" altLang="zh-CN" sz="2800" b="1" cap="none" dirty="0" smtClean="0">
                <a:solidFill>
                  <a:srgbClr val="000000"/>
                </a:solidFill>
                <a:latin typeface="Times New Roman" pitchFamily="18" charset="0"/>
                <a:ea typeface="华文细黑" pitchFamily="2" charset="-122"/>
                <a:cs typeface="+mn-cs"/>
              </a:rPr>
              <a:t>   He said, ”I want to go swimming now. ”</a:t>
            </a:r>
            <a:br>
              <a:rPr lang="en-US" altLang="zh-CN" sz="2800" b="1" cap="none" dirty="0" smtClean="0">
                <a:solidFill>
                  <a:srgbClr val="000000"/>
                </a:solidFill>
                <a:latin typeface="Times New Roman" pitchFamily="18" charset="0"/>
                <a:ea typeface="华文细黑" pitchFamily="2" charset="-122"/>
                <a:cs typeface="+mn-cs"/>
              </a:rPr>
            </a:br>
            <a:r>
              <a:rPr lang="en-US" altLang="zh-CN" sz="2800" b="1" cap="none" dirty="0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+mn-cs"/>
              </a:rPr>
              <a:t/>
            </a:r>
            <a:br>
              <a:rPr lang="en-US" altLang="zh-CN" sz="2800" b="1" cap="none" dirty="0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+mn-cs"/>
              </a:rPr>
            </a:br>
            <a:r>
              <a:rPr lang="en-US" altLang="zh-CN" sz="2800" b="1" cap="none" dirty="0" smtClean="0">
                <a:solidFill>
                  <a:srgbClr val="000000"/>
                </a:solidFill>
                <a:latin typeface="Times New Roman" pitchFamily="18" charset="0"/>
                <a:ea typeface="华文细黑" pitchFamily="2" charset="-122"/>
                <a:cs typeface="+mn-cs"/>
              </a:rPr>
              <a:t/>
            </a:r>
            <a:br>
              <a:rPr lang="en-US" altLang="zh-CN" sz="2800" b="1" cap="none" dirty="0" smtClean="0">
                <a:solidFill>
                  <a:srgbClr val="000000"/>
                </a:solidFill>
                <a:latin typeface="Times New Roman" pitchFamily="18" charset="0"/>
                <a:ea typeface="华文细黑" pitchFamily="2" charset="-122"/>
                <a:cs typeface="+mn-cs"/>
              </a:rPr>
            </a:br>
            <a:r>
              <a:rPr lang="zh-CN" altLang="en-US" sz="2800" b="1" cap="none" dirty="0" smtClean="0">
                <a:solidFill>
                  <a:srgbClr val="FF0000"/>
                </a:solidFill>
                <a:latin typeface="+mn-ea"/>
                <a:ea typeface="+mn-ea"/>
                <a:cs typeface="+mn-cs"/>
              </a:rPr>
              <a:t>地点状语</a:t>
            </a:r>
            <a:r>
              <a:rPr lang="zh-CN" altLang="en-US" sz="2800" b="1" cap="none" dirty="0" smtClean="0">
                <a:solidFill>
                  <a:srgbClr val="000000"/>
                </a:solidFill>
                <a:latin typeface="+mn-ea"/>
                <a:ea typeface="+mn-ea"/>
                <a:cs typeface="+mn-cs"/>
              </a:rPr>
              <a:t>，尤其表示方向性</a:t>
            </a:r>
            <a:r>
              <a:rPr lang="zh-CN" altLang="en-US" sz="2800" b="1" cap="none" dirty="0" smtClean="0">
                <a:solidFill>
                  <a:srgbClr val="000000"/>
                </a:solidFill>
                <a:latin typeface="+mn-ea"/>
                <a:ea typeface="+mn-ea"/>
                <a:cs typeface="+mn-cs"/>
              </a:rPr>
              <a:t>的</a:t>
            </a:r>
            <a:r>
              <a:rPr lang="en-US" altLang="zh-CN" sz="2800" b="1" cap="none" dirty="0" smtClean="0">
                <a:solidFill>
                  <a:srgbClr val="00CC00"/>
                </a:solidFill>
                <a:latin typeface="+mn-ea"/>
                <a:ea typeface="+mn-ea"/>
                <a:cs typeface="+mn-cs"/>
              </a:rPr>
              <a:t>(</a:t>
            </a:r>
            <a:r>
              <a:rPr lang="en-US" altLang="zh-CN" sz="2800" b="1" cap="none" dirty="0" smtClean="0">
                <a:solidFill>
                  <a:srgbClr val="00CC00"/>
                </a:solidFill>
                <a:latin typeface="+mn-ea"/>
                <a:ea typeface="+mn-ea"/>
              </a:rPr>
              <a:t> </a:t>
            </a:r>
            <a:r>
              <a:rPr lang="en-US" altLang="zh-CN" sz="2800" b="1" cap="none" dirty="0" smtClean="0">
                <a:solidFill>
                  <a:srgbClr val="00CC00"/>
                </a:solidFill>
                <a:latin typeface="+mn-ea"/>
                <a:ea typeface="+mn-ea"/>
              </a:rPr>
              <a:t>here </a:t>
            </a:r>
            <a:r>
              <a:rPr lang="zh-CN" altLang="en-US" sz="2800" b="1" cap="none" dirty="0" smtClean="0">
                <a:solidFill>
                  <a:srgbClr val="00CC00"/>
                </a:solidFill>
                <a:latin typeface="+mn-ea"/>
                <a:ea typeface="+mn-ea"/>
              </a:rPr>
              <a:t>变 </a:t>
            </a:r>
            <a:r>
              <a:rPr lang="en-US" altLang="zh-CN" sz="2800" b="1" cap="none" dirty="0" smtClean="0">
                <a:solidFill>
                  <a:srgbClr val="00CC00"/>
                </a:solidFill>
                <a:latin typeface="+mn-ea"/>
                <a:ea typeface="+mn-ea"/>
              </a:rPr>
              <a:t>there </a:t>
            </a:r>
            <a:r>
              <a:rPr lang="en-US" altLang="zh-CN" sz="2800" b="1" cap="none" dirty="0" smtClean="0">
                <a:solidFill>
                  <a:srgbClr val="00CC00"/>
                </a:solidFill>
                <a:latin typeface="+mn-ea"/>
                <a:ea typeface="+mn-ea"/>
              </a:rPr>
              <a:t>),</a:t>
            </a:r>
            <a:r>
              <a:rPr lang="zh-CN" altLang="en-US" sz="2800" b="1" cap="none" dirty="0" smtClean="0">
                <a:solidFill>
                  <a:schemeClr val="tx1"/>
                </a:solidFill>
                <a:latin typeface="+mn-ea"/>
                <a:ea typeface="+mn-ea"/>
              </a:rPr>
              <a:t>或用指示代词修饰的状语，由“此”改为“彼”</a:t>
            </a:r>
            <a:r>
              <a:rPr lang="zh-CN" altLang="en-US" sz="2800" b="1" cap="none" dirty="0" smtClean="0">
                <a:solidFill>
                  <a:srgbClr val="00CC00"/>
                </a:solidFill>
                <a:latin typeface="+mn-ea"/>
                <a:ea typeface="+mn-ea"/>
              </a:rPr>
              <a:t>（</a:t>
            </a:r>
            <a:r>
              <a:rPr lang="en-US" altLang="zh-CN" sz="2800" b="1" cap="none" dirty="0" smtClean="0">
                <a:solidFill>
                  <a:srgbClr val="00CC00"/>
                </a:solidFill>
                <a:latin typeface="+mn-ea"/>
                <a:ea typeface="+mn-ea"/>
              </a:rPr>
              <a:t>this</a:t>
            </a:r>
            <a:r>
              <a:rPr lang="zh-CN" altLang="en-US" sz="2800" b="1" cap="none" dirty="0" smtClean="0">
                <a:solidFill>
                  <a:srgbClr val="00CC00"/>
                </a:solidFill>
                <a:latin typeface="+mn-ea"/>
                <a:ea typeface="+mn-ea"/>
              </a:rPr>
              <a:t>改为</a:t>
            </a:r>
            <a:r>
              <a:rPr lang="en-US" altLang="zh-CN" sz="2800" b="1" cap="none" dirty="0" smtClean="0">
                <a:solidFill>
                  <a:srgbClr val="00CC00"/>
                </a:solidFill>
                <a:latin typeface="+mn-ea"/>
                <a:ea typeface="+mn-ea"/>
              </a:rPr>
              <a:t>that</a:t>
            </a:r>
            <a:r>
              <a:rPr lang="zh-CN" altLang="en-US" sz="2800" b="1" cap="none" dirty="0" smtClean="0">
                <a:solidFill>
                  <a:srgbClr val="00CC00"/>
                </a:solidFill>
                <a:latin typeface="+mn-ea"/>
                <a:ea typeface="+mn-ea"/>
              </a:rPr>
              <a:t>）</a:t>
            </a:r>
            <a:r>
              <a:rPr lang="en-US" altLang="zh-CN" sz="2800" b="1" cap="none" dirty="0" smtClean="0">
                <a:solidFill>
                  <a:srgbClr val="00CC00"/>
                </a:solidFill>
                <a:latin typeface="+mn-ea"/>
                <a:ea typeface="+mn-ea"/>
              </a:rPr>
              <a:t/>
            </a:r>
            <a:br>
              <a:rPr lang="en-US" altLang="zh-CN" sz="2800" b="1" cap="none" dirty="0" smtClean="0">
                <a:solidFill>
                  <a:srgbClr val="00CC00"/>
                </a:solidFill>
                <a:latin typeface="+mn-ea"/>
                <a:ea typeface="+mn-ea"/>
              </a:rPr>
            </a:br>
            <a:r>
              <a:rPr lang="en-US" altLang="zh-CN" sz="2800" b="1" cap="none" dirty="0" smtClean="0">
                <a:solidFill>
                  <a:srgbClr val="00CC00"/>
                </a:solidFill>
                <a:latin typeface="+mn-ea"/>
                <a:ea typeface="+mn-ea"/>
              </a:rPr>
              <a:t> </a:t>
            </a:r>
            <a:r>
              <a:rPr lang="en-US" altLang="zh-CN" sz="2800" b="1" cap="none" dirty="0" smtClean="0">
                <a:solidFill>
                  <a:srgbClr val="00CC00"/>
                </a:solidFill>
                <a:latin typeface="+mn-ea"/>
                <a:ea typeface="+mn-ea"/>
              </a:rPr>
              <a:t> </a:t>
            </a:r>
            <a:r>
              <a:rPr lang="en-US" altLang="zh-CN" sz="2800" b="1" cap="none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He said, “ This book is mine”.</a:t>
            </a:r>
            <a:br>
              <a:rPr lang="en-US" altLang="zh-CN" sz="2800" b="1" cap="none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zh-CN" altLang="en-US" sz="2800" b="1" cap="none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+mn-cs"/>
              </a:rPr>
              <a:t/>
            </a:r>
            <a:br>
              <a:rPr lang="zh-CN" altLang="en-US" sz="2800" b="1" cap="none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+mn-cs"/>
              </a:rPr>
            </a:br>
            <a:r>
              <a:rPr lang="zh-CN" altLang="en-US" sz="2800" b="1" cap="none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+mn-cs"/>
              </a:rPr>
              <a:t> </a:t>
            </a:r>
            <a:r>
              <a:rPr lang="en-US" altLang="zh-CN" sz="2800" b="1" cap="none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+mn-cs"/>
              </a:rPr>
              <a:t/>
            </a:r>
            <a:br>
              <a:rPr lang="en-US" altLang="zh-CN" sz="2800" b="1" cap="none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+mn-cs"/>
              </a:rPr>
            </a:br>
            <a:r>
              <a:rPr lang="en-US" altLang="zh-CN" sz="2800" b="1" cap="none" dirty="0" smtClean="0">
                <a:solidFill>
                  <a:srgbClr val="000000"/>
                </a:solidFill>
                <a:latin typeface="Arial" charset="0"/>
                <a:ea typeface="宋体" pitchFamily="2" charset="-122"/>
                <a:cs typeface="+mn-cs"/>
              </a:rPr>
              <a:t/>
            </a:r>
            <a:br>
              <a:rPr lang="en-US" altLang="zh-CN" sz="2800" b="1" cap="none" dirty="0" smtClean="0">
                <a:solidFill>
                  <a:srgbClr val="000000"/>
                </a:solidFill>
                <a:latin typeface="Arial" charset="0"/>
                <a:ea typeface="宋体" pitchFamily="2" charset="-122"/>
                <a:cs typeface="+mn-cs"/>
              </a:rPr>
            </a:br>
            <a:r>
              <a:rPr lang="en-US" altLang="zh-CN" sz="2800" b="1" cap="none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+mn-cs"/>
              </a:rPr>
              <a:t/>
            </a:r>
            <a:br>
              <a:rPr lang="en-US" altLang="zh-CN" sz="2800" b="1" cap="none" dirty="0" smtClean="0">
                <a:solidFill>
                  <a:srgbClr val="000000"/>
                </a:solidFill>
                <a:latin typeface="Times New Roman" pitchFamily="18" charset="0"/>
                <a:ea typeface="黑体" pitchFamily="2" charset="-122"/>
                <a:cs typeface="+mn-cs"/>
              </a:rPr>
            </a:br>
            <a:endParaRPr lang="zh-CN" altLang="en-US" dirty="0"/>
          </a:p>
        </p:txBody>
      </p:sp>
      <p:sp>
        <p:nvSpPr>
          <p:cNvPr id="6" name="副标题 2"/>
          <p:cNvSpPr txBox="1">
            <a:spLocks/>
          </p:cNvSpPr>
          <p:nvPr/>
        </p:nvSpPr>
        <p:spPr>
          <a:xfrm>
            <a:off x="642910" y="2857496"/>
            <a:ext cx="6915176" cy="17145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altLang="zh-CN" sz="2400" b="1" dirty="0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→ He said he wanted to go swimming then</a:t>
            </a:r>
            <a:r>
              <a:rPr lang="en-US" altLang="zh-CN" sz="2400" b="1" dirty="0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.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副标题 2"/>
          <p:cNvSpPr txBox="1">
            <a:spLocks/>
          </p:cNvSpPr>
          <p:nvPr/>
        </p:nvSpPr>
        <p:spPr>
          <a:xfrm>
            <a:off x="500034" y="5143488"/>
            <a:ext cx="6915176" cy="17145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altLang="zh-CN" sz="2400" b="1" dirty="0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</a:rPr>
              <a:t>→</a:t>
            </a:r>
            <a:r>
              <a:rPr lang="en-US" altLang="zh-CN" sz="2500" b="1" dirty="0" smtClean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+mj-cs"/>
              </a:rPr>
              <a:t> He said that book is his.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2|0|29.2|8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1837</TotalTime>
  <Words>682</Words>
  <Application>Microsoft Office PowerPoint</Application>
  <PresentationFormat>全屏显示(4:3)</PresentationFormat>
  <Paragraphs>120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凸显</vt:lpstr>
      <vt:lpstr>Direct speech and Indirect speech </vt:lpstr>
      <vt:lpstr>引述别人的话有两种方式：          一是使用引号引出人家的原话，这叫做直接引语；           二是用自己的话把人家的话转述出来，这叫间接引语。</vt:lpstr>
      <vt:lpstr>                 一、如何变人称  口诀：一随主。二随宾，第三人称不更新。  “一随主”是指在直接引语变间接引语时，如果从句中的主语是第一人称或被第一人称所修饰，从句中的人称要按照主句中主语的人称变化如：  She said. "My brother wants to go shopping with me. ”      </vt:lpstr>
      <vt:lpstr>“二随宾”是指直接引语变间接引语时，若从句中的主语及宾语是第二人称或被第二人称所修饰。从句中的人称要跟引号外的主句的宾语一致。如果引号外的主句没有宾语，也可以用第一人称。如：  </vt:lpstr>
      <vt:lpstr>“第三人称不更新”是指直接引语变间接引语时。如果从句中的主语及宾语是第三人称或被第三人称所修饰，从句中的人称一般不需要变化如：    </vt:lpstr>
      <vt:lpstr>幻灯片 6</vt:lpstr>
      <vt:lpstr>幻灯片 7</vt:lpstr>
      <vt:lpstr>  ④直接引语如果是一般现在时。表示一种反复   出现或习惯性的动作，变间接引语，时态不   变    He said, “I get up at six every morning。”     ⑤如果直接引语中的情态动词没有过去时的形式    (ought to, had better, used to)和已经是过   去时的形式时（could, should, would, might）   不再变       The doctor said, “You should stay in bed for 2       days.”     </vt:lpstr>
      <vt:lpstr>                             三、如何变状语：  直接引语变间接引语，状语变化有其内在规律， 时间状语由“现在”改为“原来” （例：now变为then, yesterday变为 the day before       today变为 that day    He said, ”I want to go swimming now. ”   地点状语，尤其表示方向性的( here 变 there ),或用指示代词修饰的状语，由“此”改为“彼”（this改为that）   He said, “ This book is mine”.      </vt:lpstr>
      <vt:lpstr>幻灯片 10</vt:lpstr>
      <vt:lpstr>                   </vt:lpstr>
      <vt:lpstr>幻灯片 12</vt:lpstr>
      <vt:lpstr>幻灯片 13</vt:lpstr>
      <vt:lpstr>Exercise</vt:lpstr>
      <vt:lpstr>幻灯片 15</vt:lpstr>
      <vt:lpstr>幻灯片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155</cp:revision>
  <dcterms:created xsi:type="dcterms:W3CDTF">2015-01-25T02:33:46Z</dcterms:created>
  <dcterms:modified xsi:type="dcterms:W3CDTF">2015-01-26T17:44:31Z</dcterms:modified>
</cp:coreProperties>
</file>