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20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930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44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187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01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692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718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79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96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06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00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02ADD32-7CAB-4B84-9A2B-376627AB3365}" type="datetimeFigureOut">
              <a:rPr lang="zh-CN" altLang="en-US" smtClean="0"/>
              <a:t>2015/2/23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142838-FB65-40E5-B3F8-85D482FA75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14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  B1U4      </a:t>
            </a:r>
            <a:r>
              <a:rPr lang="zh-CN" altLang="zh-CN" b="1" dirty="0" smtClean="0"/>
              <a:t>定语从句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zh-CN" b="1" dirty="0" smtClean="0"/>
              <a:t/>
            </a:r>
            <a:br>
              <a:rPr lang="en-US" altLang="zh-CN" b="1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 smtClean="0"/>
              <a:t>                                                                    华南师范大学 </a:t>
            </a:r>
            <a:endParaRPr lang="en-US" altLang="zh-CN" sz="2800" dirty="0"/>
          </a:p>
          <a:p>
            <a:r>
              <a:rPr lang="en-US" altLang="zh-CN" sz="2800" dirty="0" smtClean="0"/>
              <a:t>                                                                   </a:t>
            </a:r>
            <a:r>
              <a:rPr lang="zh-CN" altLang="en-US" sz="2800" dirty="0" smtClean="0"/>
              <a:t>英师一班    </a:t>
            </a:r>
            <a:r>
              <a:rPr lang="zh-CN" altLang="en-US" sz="2800" dirty="0" smtClean="0"/>
              <a:t>王倩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                                                                20130201067</a:t>
            </a:r>
            <a:endParaRPr lang="zh-CN" altLang="en-US" sz="28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830" y="2303883"/>
            <a:ext cx="5371042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7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36177" y="416859"/>
            <a:ext cx="10986247" cy="629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7970">
              <a:lnSpc>
                <a:spcPts val="2200"/>
              </a:lnSpc>
            </a:pPr>
            <a:r>
              <a:rPr lang="zh-CN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注意：先行词虽然是时间或地点，但若在定语从句中</a:t>
            </a:r>
            <a:r>
              <a:rPr lang="zh-CN" altLang="zh-CN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作主</a:t>
            </a:r>
            <a:endParaRPr lang="en-US" altLang="zh-CN" sz="30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Ebrima" panose="02000000000000000000" pitchFamily="2" charset="0"/>
            </a:endParaRPr>
          </a:p>
          <a:p>
            <a:pPr indent="267970">
              <a:lnSpc>
                <a:spcPts val="2200"/>
              </a:lnSpc>
            </a:pPr>
            <a:endParaRPr lang="en-US" altLang="zh-CN" sz="30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Ebrima" panose="02000000000000000000" pitchFamily="2" charset="0"/>
            </a:endParaRPr>
          </a:p>
          <a:p>
            <a:pPr indent="267970">
              <a:lnSpc>
                <a:spcPts val="2200"/>
              </a:lnSpc>
            </a:pPr>
            <a:r>
              <a:rPr lang="zh-CN" altLang="zh-CN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语或宾语</a:t>
            </a:r>
            <a:r>
              <a:rPr lang="zh-CN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时，要用</a:t>
            </a:r>
            <a:r>
              <a:rPr lang="zh-CN" altLang="zh-CN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关系代词</a:t>
            </a:r>
            <a:r>
              <a:rPr lang="zh-CN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。</a:t>
            </a:r>
            <a:endParaRPr lang="en-US" altLang="zh-CN" sz="3200" b="1" kern="0" dirty="0" smtClean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endParaRPr lang="en-US" altLang="zh-CN" sz="3200" b="1" kern="0" dirty="0" smtClean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(1)</a:t>
            </a:r>
            <a:r>
              <a:rPr lang="en-US" altLang="zh-CN" sz="3200" b="1" u="sng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The factory </a:t>
            </a:r>
            <a:r>
              <a:rPr lang="en-US" altLang="zh-CN" sz="3200" b="1" kern="0" dirty="0" smtClean="0">
                <a:solidFill>
                  <a:schemeClr val="accent3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where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 his father worked has closed. </a:t>
            </a:r>
          </a:p>
          <a:p>
            <a:pPr indent="267970">
              <a:lnSpc>
                <a:spcPts val="2200"/>
              </a:lnSpc>
            </a:pPr>
            <a:endParaRPr lang="en-US" altLang="zh-CN" sz="3200" b="1" kern="0" dirty="0" smtClean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        他父亲曾工作的那家工厂关闭了。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(</a:t>
            </a: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作状语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)</a:t>
            </a:r>
          </a:p>
          <a:p>
            <a:pPr indent="267970">
              <a:lnSpc>
                <a:spcPts val="2200"/>
              </a:lnSpc>
            </a:pPr>
            <a:endParaRPr lang="en-US" altLang="zh-CN" sz="3200" b="1" kern="0" dirty="0" smtClean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比较：</a:t>
            </a:r>
            <a:r>
              <a:rPr lang="en-US" altLang="zh-CN" sz="3200" b="1" u="sng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The factory </a:t>
            </a:r>
            <a:r>
              <a:rPr lang="en-US" altLang="zh-CN" sz="3200" b="1" kern="0" dirty="0" smtClean="0">
                <a:solidFill>
                  <a:schemeClr val="accent3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which/that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 was built in 1978 has closed. </a:t>
            </a:r>
          </a:p>
          <a:p>
            <a:pPr indent="267970">
              <a:lnSpc>
                <a:spcPts val="2200"/>
              </a:lnSpc>
            </a:pP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 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            </a:t>
            </a:r>
          </a:p>
          <a:p>
            <a:pPr indent="267970">
              <a:lnSpc>
                <a:spcPts val="2200"/>
              </a:lnSpc>
            </a:pP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 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           1978</a:t>
            </a: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年建的那家工厂关闭了。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(</a:t>
            </a: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作主语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)</a:t>
            </a:r>
          </a:p>
          <a:p>
            <a:pPr indent="267970">
              <a:lnSpc>
                <a:spcPts val="2200"/>
              </a:lnSpc>
            </a:pPr>
            <a:endParaRPr lang="en-US" altLang="zh-CN" sz="3200" b="1" kern="0" dirty="0" smtClean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(2) I’ll never forget </a:t>
            </a:r>
            <a:r>
              <a:rPr lang="en-US" altLang="zh-CN" sz="3200" b="1" u="sng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the days </a:t>
            </a:r>
            <a:r>
              <a:rPr lang="en-US" altLang="zh-CN" sz="3200" b="1" kern="0" dirty="0" smtClean="0">
                <a:solidFill>
                  <a:schemeClr val="accent3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when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 we lived together.</a:t>
            </a:r>
          </a:p>
          <a:p>
            <a:pPr indent="267970">
              <a:lnSpc>
                <a:spcPts val="2200"/>
              </a:lnSpc>
            </a:pP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 </a:t>
            </a: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我永远也忘不了我们一起生活的那些日子。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(</a:t>
            </a: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作状语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)</a:t>
            </a:r>
          </a:p>
          <a:p>
            <a:pPr indent="267970">
              <a:lnSpc>
                <a:spcPts val="2200"/>
              </a:lnSpc>
            </a:pPr>
            <a:endParaRPr lang="en-US" altLang="zh-CN" sz="3200" b="1" kern="0" dirty="0" smtClean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比较：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I’ll never forget </a:t>
            </a:r>
            <a:r>
              <a:rPr lang="en-US" altLang="zh-CN" sz="3200" b="1" u="sng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the days </a:t>
            </a:r>
            <a:r>
              <a:rPr lang="en-US" altLang="zh-CN" sz="3200" b="1" kern="0" dirty="0" smtClean="0">
                <a:solidFill>
                  <a:schemeClr val="accent3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(that) 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we spent in Australia. </a:t>
            </a:r>
          </a:p>
          <a:p>
            <a:pPr indent="267970">
              <a:lnSpc>
                <a:spcPts val="2200"/>
              </a:lnSpc>
            </a:pP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我永远也忘不了我们在澳大利亚度过的那些日子。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(</a:t>
            </a: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作及物</a:t>
            </a:r>
            <a:endParaRPr lang="en-US" altLang="zh-CN" sz="3200" b="1" kern="0" dirty="0" smtClean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indent="267970">
              <a:lnSpc>
                <a:spcPts val="2200"/>
              </a:lnSpc>
            </a:pP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动词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spent</a:t>
            </a:r>
            <a:r>
              <a:rPr lang="zh-CN" altLang="en-US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的宾语</a:t>
            </a:r>
            <a:r>
              <a:rPr lang="en-US" altLang="zh-CN" sz="3200" b="1" kern="0" dirty="0" smtClean="0">
                <a:latin typeface="Calibri" panose="020F0502020204030204" pitchFamily="34" charset="0"/>
                <a:cs typeface="宋体" panose="02010600030101010101" pitchFamily="2" charset="-122"/>
              </a:rPr>
              <a:t>)</a:t>
            </a:r>
          </a:p>
          <a:p>
            <a:pPr indent="267970">
              <a:lnSpc>
                <a:spcPts val="2200"/>
              </a:lnSpc>
            </a:pPr>
            <a:endParaRPr lang="zh-CN" altLang="zh-CN" sz="3200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61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0306" y="605118"/>
            <a:ext cx="11282082" cy="376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267970">
              <a:lnSpc>
                <a:spcPts val="2200"/>
              </a:lnSpc>
            </a:pP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(3) </a:t>
            </a:r>
            <a:r>
              <a:rPr lang="en-US" altLang="zh-CN" sz="3200" b="1" u="sng" kern="0" dirty="0">
                <a:latin typeface="Calibri" panose="020F0502020204030204" pitchFamily="34" charset="0"/>
                <a:cs typeface="宋体" panose="02010600030101010101" pitchFamily="2" charset="-122"/>
              </a:rPr>
              <a:t>The reason </a:t>
            </a:r>
            <a:r>
              <a:rPr lang="en-US" altLang="zh-CN" sz="3200" b="1" kern="0" dirty="0">
                <a:solidFill>
                  <a:schemeClr val="accent3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(why) </a:t>
            </a: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she was ill was that she had eaten bad</a:t>
            </a:r>
          </a:p>
          <a:p>
            <a:pPr lvl="0" indent="267970">
              <a:lnSpc>
                <a:spcPts val="2200"/>
              </a:lnSpc>
            </a:pP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lvl="0" indent="267970">
              <a:lnSpc>
                <a:spcPts val="2200"/>
              </a:lnSpc>
            </a:pP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 meat. </a:t>
            </a:r>
            <a:r>
              <a:rPr lang="zh-CN" altLang="en-US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她生病的原因是她吃了变质的肉。</a:t>
            </a: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(</a:t>
            </a:r>
            <a:r>
              <a:rPr lang="zh-CN" altLang="en-US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作状语，用关系副</a:t>
            </a: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lvl="0" indent="267970">
              <a:lnSpc>
                <a:spcPts val="2200"/>
              </a:lnSpc>
            </a:pP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lvl="0" indent="267970">
              <a:lnSpc>
                <a:spcPts val="2200"/>
              </a:lnSpc>
            </a:pPr>
            <a:r>
              <a:rPr lang="zh-CN" altLang="en-US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词</a:t>
            </a: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)</a:t>
            </a:r>
          </a:p>
          <a:p>
            <a:pPr lvl="0" indent="267970">
              <a:lnSpc>
                <a:spcPts val="2200"/>
              </a:lnSpc>
            </a:pP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lvl="0" indent="267970">
              <a:lnSpc>
                <a:spcPts val="2200"/>
              </a:lnSpc>
            </a:pPr>
            <a:r>
              <a:rPr lang="zh-CN" altLang="en-US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比较：</a:t>
            </a:r>
            <a:r>
              <a:rPr lang="en-US" altLang="zh-CN" sz="3200" b="1" u="sng" kern="0" dirty="0">
                <a:latin typeface="Calibri" panose="020F0502020204030204" pitchFamily="34" charset="0"/>
                <a:cs typeface="宋体" panose="02010600030101010101" pitchFamily="2" charset="-122"/>
              </a:rPr>
              <a:t>The reason </a:t>
            </a:r>
            <a:r>
              <a:rPr lang="en-US" altLang="zh-CN" sz="3200" b="1" kern="0" dirty="0">
                <a:solidFill>
                  <a:schemeClr val="accent3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(that) </a:t>
            </a: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he gave for his absence was obviously</a:t>
            </a:r>
          </a:p>
          <a:p>
            <a:pPr lvl="0" indent="267970">
              <a:lnSpc>
                <a:spcPts val="2200"/>
              </a:lnSpc>
            </a:pP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lvl="0" indent="267970">
              <a:lnSpc>
                <a:spcPts val="2200"/>
              </a:lnSpc>
            </a:pP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 fabricated.</a:t>
            </a:r>
            <a:r>
              <a:rPr lang="zh-CN" altLang="en-US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他所说的缺席理由显然是编造的。</a:t>
            </a: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(</a:t>
            </a:r>
            <a:r>
              <a:rPr lang="zh-CN" altLang="en-US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作</a:t>
            </a: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gave</a:t>
            </a:r>
            <a:r>
              <a:rPr lang="zh-CN" altLang="en-US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的宾语，</a:t>
            </a: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lvl="0" indent="267970">
              <a:lnSpc>
                <a:spcPts val="2200"/>
              </a:lnSpc>
            </a:pPr>
            <a:endParaRPr lang="en-US" altLang="zh-CN" sz="3200" b="1" kern="0" dirty="0">
              <a:latin typeface="Calibri" panose="020F0502020204030204" pitchFamily="34" charset="0"/>
              <a:cs typeface="宋体" panose="02010600030101010101" pitchFamily="2" charset="-122"/>
            </a:endParaRPr>
          </a:p>
          <a:p>
            <a:pPr lvl="0" indent="267970">
              <a:lnSpc>
                <a:spcPts val="2200"/>
              </a:lnSpc>
            </a:pPr>
            <a:r>
              <a:rPr lang="zh-CN" altLang="en-US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用关系代词</a:t>
            </a:r>
            <a:r>
              <a:rPr lang="en-US" altLang="zh-CN" sz="3200" b="1" kern="0" dirty="0">
                <a:latin typeface="Calibri" panose="020F0502020204030204" pitchFamily="34" charset="0"/>
                <a:cs typeface="宋体" panose="02010600030101010101" pitchFamily="2" charset="-122"/>
              </a:rPr>
              <a:t>)</a:t>
            </a:r>
          </a:p>
          <a:p>
            <a:pPr lvl="0" indent="267970">
              <a:lnSpc>
                <a:spcPts val="2200"/>
              </a:lnSpc>
            </a:pPr>
            <a:r>
              <a:rPr lang="en-US" altLang="zh-CN" sz="3200" b="1" kern="0" dirty="0">
                <a:solidFill>
                  <a:prstClr val="black"/>
                </a:solidFill>
                <a:latin typeface="Calibri" panose="020F0502020204030204" pitchFamily="34" charset="0"/>
                <a:cs typeface="宋体" panose="02010600030101010101" pitchFamily="2" charset="-122"/>
              </a:rPr>
              <a:t> </a:t>
            </a:r>
          </a:p>
          <a:p>
            <a:pPr lvl="0" indent="267970">
              <a:lnSpc>
                <a:spcPts val="2200"/>
              </a:lnSpc>
            </a:pPr>
            <a:endParaRPr lang="en-US" altLang="zh-CN" sz="3200" b="1" kern="0" dirty="0">
              <a:solidFill>
                <a:prstClr val="black"/>
              </a:solidFill>
              <a:latin typeface="Calibri" panose="020F0502020204030204" pitchFamily="34" charset="0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766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267970">
              <a:lnSpc>
                <a:spcPts val="2200"/>
              </a:lnSpc>
              <a:spcAft>
                <a:spcPts val="0"/>
              </a:spcAft>
            </a:pPr>
            <a:r>
              <a:rPr lang="en-US" altLang="zh-CN" b="1" kern="0" dirty="0">
                <a:latin typeface="宋体" panose="02010600030101010101" pitchFamily="2" charset="-122"/>
                <a:cs typeface="宋体" panose="02010600030101010101" pitchFamily="2" charset="-122"/>
              </a:rPr>
              <a:t>■</a:t>
            </a:r>
            <a:r>
              <a:rPr lang="zh-CN" altLang="zh-CN" b="1" kern="0" dirty="0">
                <a:latin typeface="Calibri" panose="020F0502020204030204" pitchFamily="34" charset="0"/>
                <a:cs typeface="宋体" panose="02010600030101010101" pitchFamily="2" charset="-122"/>
              </a:rPr>
              <a:t>有关定语从句的概念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41413" y="2097741"/>
            <a:ext cx="9905998" cy="3115235"/>
          </a:xfrm>
        </p:spPr>
        <p:txBody>
          <a:bodyPr>
            <a:normAutofit fontScale="92500" lnSpcReduction="10000"/>
          </a:bodyPr>
          <a:lstStyle/>
          <a:p>
            <a:pPr marL="0"/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(1)</a:t>
            </a:r>
            <a:r>
              <a:rPr lang="zh-CN" altLang="en-US" sz="32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定语从句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：就是在复合句里充当定语的从句，它通常紧靠在所修饰的名词或代词后面。</a:t>
            </a:r>
          </a:p>
          <a:p>
            <a:pPr marL="0"/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 marL="0"/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(2)</a:t>
            </a:r>
            <a:r>
              <a:rPr lang="zh-CN" altLang="en-US" sz="32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先行词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：就是被定语从句修饰的名词或代词。</a:t>
            </a:r>
          </a:p>
          <a:p>
            <a:pPr marL="0"/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 marL="0"/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(3)</a:t>
            </a:r>
            <a:r>
              <a:rPr lang="zh-CN" altLang="en-US" sz="32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关系词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：引导定语从句的词叫关系词。</a:t>
            </a:r>
          </a:p>
        </p:txBody>
      </p:sp>
    </p:spTree>
    <p:extLst>
      <p:ext uri="{BB962C8B-B14F-4D97-AF65-F5344CB8AC3E}">
        <p14:creationId xmlns:p14="http://schemas.microsoft.com/office/powerpoint/2010/main" val="284653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43753" y="959694"/>
            <a:ext cx="111476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关系词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有：</a:t>
            </a:r>
            <a:endParaRPr lang="en-US" altLang="zh-CN" sz="3200" b="1" dirty="0" smtClean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                 </a:t>
            </a:r>
            <a:endParaRPr lang="en-US" altLang="zh-CN" sz="3200" b="1" dirty="0" smtClean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                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关系代词</a:t>
            </a:r>
            <a:r>
              <a:rPr lang="en-US" altLang="zh-CN" sz="32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who, whom, whose, which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和</a:t>
            </a:r>
            <a:r>
              <a:rPr lang="en-US" altLang="zh-CN" sz="32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that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等；</a:t>
            </a:r>
            <a:endParaRPr lang="en-US" altLang="zh-CN" sz="32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zh-CN" sz="32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关系副词</a:t>
            </a:r>
            <a:r>
              <a:rPr lang="en-US" altLang="zh-CN" sz="32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when, where, why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等。</a:t>
            </a:r>
            <a:endParaRPr lang="en-US" altLang="zh-CN" sz="32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zh-CN" sz="32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</a:t>
            </a:r>
          </a:p>
          <a:p>
            <a:r>
              <a:rPr lang="en-US" altLang="zh-CN" sz="32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关系词不仅起</a:t>
            </a:r>
            <a:r>
              <a:rPr lang="zh-CN" altLang="en-US" sz="3200" b="1" u="sng" dirty="0" smtClean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连接作用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，而且还代表先行词并在定语从句中担任某一</a:t>
            </a:r>
            <a:r>
              <a:rPr lang="zh-CN" altLang="en-US" sz="3200" b="1" u="sng" dirty="0" smtClean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句子成分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，关系代词作主语、宾语、定语、表语等，关系副词作状语。如：</a:t>
            </a:r>
            <a:endParaRPr lang="zh-CN" altLang="en-US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72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01706"/>
            <a:ext cx="10515600" cy="5975257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This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is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the book</a:t>
            </a:r>
            <a:r>
              <a:rPr lang="en-US" altLang="zh-CN" sz="3200" b="1" u="sng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that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my father bought me yesterday. </a:t>
            </a:r>
          </a:p>
          <a:p>
            <a:pPr marL="0" indent="0">
              <a:buNone/>
            </a:pP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     这就是我父亲昨天帮我买的那本书。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                                                   </a:t>
            </a:r>
          </a:p>
          <a:p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The time</a:t>
            </a:r>
            <a:r>
              <a:rPr lang="en-US" altLang="zh-CN" sz="3200" b="1" u="sng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when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he arrives is not known. </a:t>
            </a:r>
          </a:p>
          <a:p>
            <a:pPr indent="0">
              <a:lnSpc>
                <a:spcPts val="2200"/>
              </a:lnSpc>
              <a:buNone/>
            </a:pP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  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他到达的时间还不知道。</a:t>
            </a:r>
          </a:p>
          <a:p>
            <a:endParaRPr lang="zh-CN" altLang="en-US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81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9246" y="605118"/>
            <a:ext cx="1124174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■</a:t>
            </a:r>
            <a:r>
              <a:rPr lang="zh-CN" altLang="zh-CN" sz="4400" b="1" dirty="0"/>
              <a:t>关系代词的一般</a:t>
            </a:r>
            <a:r>
              <a:rPr lang="zh-CN" altLang="zh-CN" sz="4400" b="1" dirty="0" smtClean="0"/>
              <a:t>用法</a:t>
            </a:r>
            <a:endParaRPr lang="en-US" altLang="zh-CN" sz="4400" b="1" dirty="0" smtClean="0"/>
          </a:p>
          <a:p>
            <a:endParaRPr lang="en-US" altLang="zh-CN" sz="3200" b="1" dirty="0" smtClean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1.</a:t>
            </a:r>
            <a:r>
              <a:rPr lang="zh-CN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先行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词是</a:t>
            </a:r>
            <a:r>
              <a:rPr lang="zh-CN" altLang="zh-CN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人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，在从句中作主语用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who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，作宾语用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whom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或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who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，作定语用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whose</a:t>
            </a:r>
            <a:r>
              <a:rPr lang="zh-CN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；</a:t>
            </a:r>
            <a:endParaRPr lang="en-US" altLang="zh-CN" sz="3200" b="1" dirty="0" smtClean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2.</a:t>
            </a:r>
            <a:r>
              <a:rPr lang="zh-CN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先行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词是</a:t>
            </a:r>
            <a:r>
              <a:rPr lang="zh-CN" altLang="zh-CN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物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，在定语从句中作主语或宾语都用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which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，作定语用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of which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或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whose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均可</a:t>
            </a:r>
            <a:r>
              <a:rPr lang="zh-CN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。</a:t>
            </a:r>
            <a:endParaRPr lang="en-US" altLang="zh-CN" sz="3200" b="1" dirty="0" smtClean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3.</a:t>
            </a:r>
            <a:r>
              <a:rPr lang="zh-CN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在</a:t>
            </a:r>
            <a:r>
              <a:rPr lang="zh-CN" altLang="zh-CN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限制性定语从句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中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which, who, whom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都可用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that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代替</a:t>
            </a:r>
            <a:r>
              <a:rPr lang="zh-CN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。</a:t>
            </a:r>
            <a:endParaRPr lang="en-US" altLang="zh-CN" sz="3200" b="1" dirty="0" smtClean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4.</a:t>
            </a:r>
            <a:r>
              <a:rPr lang="zh-CN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关系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代词</a:t>
            </a:r>
            <a:r>
              <a:rPr lang="zh-CN" altLang="zh-CN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作宾语时常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被省略。</a:t>
            </a:r>
          </a:p>
          <a:p>
            <a:endParaRPr lang="zh-CN" altLang="zh-CN" sz="4400" dirty="0"/>
          </a:p>
        </p:txBody>
      </p:sp>
    </p:spTree>
    <p:extLst>
      <p:ext uri="{BB962C8B-B14F-4D97-AF65-F5344CB8AC3E}">
        <p14:creationId xmlns:p14="http://schemas.microsoft.com/office/powerpoint/2010/main" val="414472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78223" y="699248"/>
            <a:ext cx="11268635" cy="4978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1. This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is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the man</a:t>
            </a:r>
            <a:r>
              <a:rPr lang="en-US" altLang="zh-CN" sz="3200" b="1" u="sng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who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helped me yesterday.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这就是昨天帮助我的那个人。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作主语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)</a:t>
            </a:r>
            <a:endParaRPr lang="zh-CN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2. </a:t>
            </a:r>
            <a:r>
              <a:rPr lang="en-US" altLang="zh-CN" sz="3200" b="1" u="sng" dirty="0" smtClean="0">
                <a:latin typeface="Ebrima" panose="02000000000000000000" pitchFamily="2" charset="0"/>
                <a:cs typeface="Ebrima" panose="02000000000000000000" pitchFamily="2" charset="0"/>
              </a:rPr>
              <a:t>The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teacher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(who/whom/that)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you want to see is coming.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你要见的老师来了。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作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see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的宾语，可以省略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)</a:t>
            </a:r>
            <a:endParaRPr lang="zh-CN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3. I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met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a boy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whose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father was a astronaut.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我认识一位男孩，他的父亲是宇航员。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作定语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)</a:t>
            </a:r>
            <a:endParaRPr lang="zh-CN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4. Here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is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the coat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which/that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will be made to you.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这是一件做给你的衣服。（作主语）</a:t>
            </a:r>
          </a:p>
        </p:txBody>
      </p:sp>
    </p:spTree>
    <p:extLst>
      <p:ext uri="{BB962C8B-B14F-4D97-AF65-F5344CB8AC3E}">
        <p14:creationId xmlns:p14="http://schemas.microsoft.com/office/powerpoint/2010/main" val="444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03412" y="632012"/>
            <a:ext cx="111072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5. This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is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the factory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(which/that)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we visited last year.</a:t>
            </a:r>
          </a:p>
          <a:p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这就是我们去年参观的那家工厂。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作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visited</a:t>
            </a:r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的宾语，可以省略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)</a:t>
            </a:r>
            <a:endParaRPr lang="zh-CN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6. He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has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a book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whose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cover (=the cover of which) is very beautiful. </a:t>
            </a:r>
          </a:p>
          <a:p>
            <a:r>
              <a:rPr lang="zh-CN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他有一本封面非常漂亮的书。</a:t>
            </a:r>
          </a:p>
        </p:txBody>
      </p:sp>
    </p:spTree>
    <p:extLst>
      <p:ext uri="{BB962C8B-B14F-4D97-AF65-F5344CB8AC3E}">
        <p14:creationId xmlns:p14="http://schemas.microsoft.com/office/powerpoint/2010/main" val="200886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10988" y="833718"/>
            <a:ext cx="112551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/>
              <a:t>■</a:t>
            </a:r>
            <a:r>
              <a:rPr lang="zh-CN" altLang="zh-CN" sz="4400" b="1" dirty="0"/>
              <a:t>关系副词的一般</a:t>
            </a:r>
            <a:r>
              <a:rPr lang="zh-CN" altLang="zh-CN" sz="4400" b="1" dirty="0" smtClean="0"/>
              <a:t>用法</a:t>
            </a:r>
            <a:endParaRPr lang="en-US" altLang="zh-CN" sz="4400" b="1" dirty="0" smtClean="0"/>
          </a:p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1.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关系</a:t>
            </a:r>
            <a:r>
              <a:rPr lang="zh-CN" altLang="en-US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副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词有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when, where, why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，在定语从句中</a:t>
            </a:r>
            <a:r>
              <a:rPr lang="zh-CN" altLang="en-US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作状语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，分别表示时间、地点和原因。</a:t>
            </a:r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endParaRPr lang="en-US" altLang="zh-CN" sz="3200" b="1" dirty="0" smtClean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2.when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的</a:t>
            </a:r>
            <a:r>
              <a:rPr lang="zh-CN" altLang="en-US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先行词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通常是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time, day, season, age, occasion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等时间名词；</a:t>
            </a:r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endParaRPr lang="en-US" altLang="zh-CN" sz="3200" b="1" dirty="0" smtClean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altLang="zh-CN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3.where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的</a:t>
            </a:r>
            <a:r>
              <a:rPr lang="zh-CN" altLang="en-US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先行词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通常是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place, city, town, village, house, case, situation, scenes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等地点或情形名词</a:t>
            </a:r>
            <a:r>
              <a:rPr lang="zh-CN" altLang="en-US" sz="3200" b="1" dirty="0" smtClean="0">
                <a:latin typeface="Ebrima" panose="02000000000000000000" pitchFamily="2" charset="0"/>
                <a:cs typeface="Ebrima" panose="02000000000000000000" pitchFamily="2" charset="0"/>
              </a:rPr>
              <a:t>；</a:t>
            </a:r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35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9965" y="685800"/>
            <a:ext cx="115644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4.why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的</a:t>
            </a:r>
            <a:r>
              <a:rPr lang="zh-CN" altLang="en-US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先行词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只能是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reason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。</a:t>
            </a:r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5.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关系副词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when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和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where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有时可用</a:t>
            </a:r>
            <a:r>
              <a:rPr lang="zh-CN" altLang="en-US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“介词＋</a:t>
            </a:r>
            <a:r>
              <a:rPr lang="en-US" altLang="zh-CN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which”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代替，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why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可用</a:t>
            </a:r>
            <a:r>
              <a:rPr lang="en-US" altLang="zh-CN" sz="30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for which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代替。如：</a:t>
            </a:r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 lvl="0" indent="-514350">
              <a:buFont typeface="+mj-ea"/>
              <a:buAutoNum type="circleNumDbPlain"/>
            </a:pP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There are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occasions</a:t>
            </a:r>
            <a:r>
              <a:rPr lang="en-US" altLang="zh-CN" sz="3200" b="1" dirty="0">
                <a:solidFill>
                  <a:srgbClr val="C00000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when 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(=on which) one must yield.</a:t>
            </a:r>
          </a:p>
          <a:p>
            <a:pPr lvl="0"/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   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任何人都有不得不屈服的时候。</a:t>
            </a:r>
          </a:p>
          <a:p>
            <a:pPr lvl="0" indent="-514350">
              <a:buFont typeface="+mj-ea"/>
              <a:buAutoNum type="circleNumDbPlain" startAt="2"/>
            </a:pP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Beijing is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the place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where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(=in which) I was born.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　</a:t>
            </a:r>
            <a:endParaRPr lang="en-US" altLang="zh-CN" sz="3200" b="1" dirty="0"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    北京是我的出生地。</a:t>
            </a:r>
          </a:p>
          <a:p>
            <a:pPr lvl="0" indent="-514350">
              <a:buFont typeface="+mj-ea"/>
              <a:buAutoNum type="circleNumDbPlain" startAt="3"/>
            </a:pP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Is this </a:t>
            </a:r>
            <a:r>
              <a:rPr lang="en-US" altLang="zh-CN" sz="3200" b="1" u="sng" dirty="0">
                <a:latin typeface="Ebrima" panose="02000000000000000000" pitchFamily="2" charset="0"/>
                <a:cs typeface="Ebrima" panose="02000000000000000000" pitchFamily="2" charset="0"/>
              </a:rPr>
              <a:t>the reason </a:t>
            </a:r>
            <a:r>
              <a:rPr lang="en-US" altLang="zh-CN" sz="3200" b="1" dirty="0">
                <a:solidFill>
                  <a:schemeClr val="accent3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why</a:t>
            </a:r>
            <a:r>
              <a:rPr lang="en-US" altLang="zh-CN" sz="3200" b="1" dirty="0">
                <a:latin typeface="Ebrima" panose="02000000000000000000" pitchFamily="2" charset="0"/>
                <a:cs typeface="Ebrima" panose="02000000000000000000" pitchFamily="2" charset="0"/>
              </a:rPr>
              <a:t> (=for which) he refused our offer?</a:t>
            </a:r>
            <a:r>
              <a:rPr lang="zh-CN" altLang="en-US" sz="3200" b="1" dirty="0">
                <a:latin typeface="Ebrima" panose="02000000000000000000" pitchFamily="2" charset="0"/>
                <a:cs typeface="Ebrima" panose="02000000000000000000" pitchFamily="2" charset="0"/>
              </a:rPr>
              <a:t>　这就是他拒绝我们帮助他的理由吗？</a:t>
            </a:r>
          </a:p>
          <a:p>
            <a:pPr lvl="0"/>
            <a:endParaRPr lang="en-US" altLang="zh-CN" sz="3200" b="1" dirty="0">
              <a:solidFill>
                <a:prstClr val="black"/>
              </a:solidFill>
              <a:latin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endParaRPr lang="zh-CN" altLang="zh-CN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41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回顾">
  <a:themeElements>
    <a:clrScheme name="回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265</TotalTime>
  <Words>822</Words>
  <Application>Microsoft Office PowerPoint</Application>
  <PresentationFormat>宽屏</PresentationFormat>
  <Paragraphs>87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宋体</vt:lpstr>
      <vt:lpstr>微软雅黑</vt:lpstr>
      <vt:lpstr>Arial</vt:lpstr>
      <vt:lpstr>Calibri</vt:lpstr>
      <vt:lpstr>Calibri Light</vt:lpstr>
      <vt:lpstr>Ebrima</vt:lpstr>
      <vt:lpstr>Times New Roman</vt:lpstr>
      <vt:lpstr>回顾</vt:lpstr>
      <vt:lpstr>  B1U4      定语从句  </vt:lpstr>
      <vt:lpstr>■有关定语从句的概念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定语从句</dc:title>
  <dc:creator>微软用户</dc:creator>
  <cp:lastModifiedBy>微软用户</cp:lastModifiedBy>
  <cp:revision>23</cp:revision>
  <dcterms:created xsi:type="dcterms:W3CDTF">2015-02-11T07:02:10Z</dcterms:created>
  <dcterms:modified xsi:type="dcterms:W3CDTF">2015-02-23T04:17:27Z</dcterms:modified>
</cp:coreProperties>
</file>