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3333"/>
    <a:srgbClr val="FD4545"/>
    <a:srgbClr val="D9D9D9"/>
    <a:srgbClr val="04C429"/>
    <a:srgbClr val="25B4FB"/>
    <a:srgbClr val="FAD80E"/>
    <a:srgbClr val="E5F23A"/>
    <a:srgbClr val="FFB42D"/>
    <a:srgbClr val="FCEF4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40" autoAdjust="0"/>
  </p:normalViewPr>
  <p:slideViewPr>
    <p:cSldViewPr snapToGrid="0">
      <p:cViewPr varScale="1">
        <p:scale>
          <a:sx n="71" d="100"/>
          <a:sy n="71" d="100"/>
        </p:scale>
        <p:origin x="6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69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678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299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2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663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62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37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25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576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374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7C2F8-8C9B-4BC8-9DE1-26D7D858D2F0}" type="datetimeFigureOut">
              <a:rPr lang="zh-CN" altLang="en-US" smtClean="0"/>
              <a:t>2015/2/14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BD2E7-E91F-4A62-890E-4945FB4622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64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72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294985"/>
            <a:ext cx="9144000" cy="110799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9000"/>
                </a:schemeClr>
              </a:gs>
              <a:gs pos="100000">
                <a:schemeClr val="accent1">
                  <a:lumMod val="30000"/>
                  <a:lumOff val="70000"/>
                  <a:alpha val="3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66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33000">
                      <a:srgbClr val="FFC000"/>
                    </a:gs>
                    <a:gs pos="3000">
                      <a:srgbClr val="FF0000"/>
                    </a:gs>
                    <a:gs pos="39000">
                      <a:srgbClr val="FFFF00"/>
                    </a:gs>
                    <a:gs pos="100000">
                      <a:srgbClr val="7030A0"/>
                    </a:gs>
                    <a:gs pos="85000">
                      <a:srgbClr val="5B9BD5">
                        <a:lumMod val="75000"/>
                      </a:srgbClr>
                    </a:gs>
                    <a:gs pos="57000">
                      <a:srgbClr val="00B050"/>
                    </a:gs>
                  </a:gsLst>
                  <a:lin ang="0" scaled="0"/>
                </a:gradFill>
              </a:rPr>
              <a:t>Thank you for listening!</a:t>
            </a:r>
            <a:endParaRPr lang="zh-CN" altLang="en-US" sz="6600" b="1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33000">
                    <a:srgbClr val="FFC000"/>
                  </a:gs>
                  <a:gs pos="3000">
                    <a:srgbClr val="FF0000"/>
                  </a:gs>
                  <a:gs pos="39000">
                    <a:srgbClr val="FFFF00"/>
                  </a:gs>
                  <a:gs pos="100000">
                    <a:srgbClr val="7030A0"/>
                  </a:gs>
                  <a:gs pos="85000">
                    <a:srgbClr val="5B9BD5">
                      <a:lumMod val="75000"/>
                    </a:srgbClr>
                  </a:gs>
                  <a:gs pos="57000">
                    <a:srgbClr val="00B050"/>
                  </a:gs>
                </a:gsLst>
                <a:lin ang="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29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88" y="4286508"/>
            <a:ext cx="9065412" cy="132343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41000">
                      <a:srgbClr val="4472C4">
                        <a:lumMod val="75000"/>
                      </a:srgbClr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  <a:gs pos="76000">
                      <a:srgbClr val="5B9BD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Reading Comprehension Lesson</a:t>
            </a:r>
          </a:p>
          <a:p>
            <a:pPr algn="ctr"/>
            <a:r>
              <a:rPr lang="en-US" altLang="zh-CN" sz="4000" b="1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41000">
                      <a:srgbClr val="4472C4">
                        <a:lumMod val="75000"/>
                      </a:srgbClr>
                    </a:gs>
                    <a:gs pos="100000">
                      <a:srgbClr val="5B9BD5">
                        <a:lumMod val="60000"/>
                        <a:lumOff val="40000"/>
                      </a:srgbClr>
                    </a:gs>
                    <a:gs pos="76000">
                      <a:srgbClr val="5B9BD5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—Paragraph 1</a:t>
            </a:r>
            <a:endParaRPr lang="zh-CN" altLang="en-US" sz="4000" b="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41000">
                    <a:srgbClr val="4472C4">
                      <a:lumMod val="75000"/>
                    </a:srgbClr>
                  </a:gs>
                  <a:gs pos="100000">
                    <a:srgbClr val="5B9BD5">
                      <a:lumMod val="60000"/>
                      <a:lumOff val="40000"/>
                    </a:srgbClr>
                  </a:gs>
                  <a:gs pos="76000">
                    <a:srgbClr val="5B9BD5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970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五边形 9"/>
          <p:cNvSpPr/>
          <p:nvPr/>
        </p:nvSpPr>
        <p:spPr>
          <a:xfrm>
            <a:off x="2028237" y="1920255"/>
            <a:ext cx="5333386" cy="1153025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Comprehension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五边形 10"/>
          <p:cNvSpPr/>
          <p:nvPr/>
        </p:nvSpPr>
        <p:spPr>
          <a:xfrm>
            <a:off x="2028111" y="3073292"/>
            <a:ext cx="5353465" cy="1153025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五边形 11"/>
          <p:cNvSpPr/>
          <p:nvPr/>
        </p:nvSpPr>
        <p:spPr>
          <a:xfrm>
            <a:off x="2031027" y="4225794"/>
            <a:ext cx="5344934" cy="1153025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1312"/>
            <a:ext cx="9144000" cy="645029"/>
          </a:xfrm>
          <a:prstGeom prst="rect">
            <a:avLst/>
          </a:prstGeom>
          <a:solidFill>
            <a:srgbClr val="A5A5A5">
              <a:lumMod val="40000"/>
              <a:lumOff val="60000"/>
              <a:alpha val="49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>
            <a:defPPr>
              <a:defRPr lang="zh-CN"/>
            </a:defPPr>
            <a:lvl1pPr algn="ctr">
              <a:defRPr kern="0">
                <a:solidFill>
                  <a:prstClr val="black"/>
                </a:solidFill>
                <a:latin typeface="Calibri" panose="020F0502020204030204"/>
              </a:defRPr>
            </a:lvl1pPr>
          </a:lstStyle>
          <a:p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141225" y="-89662"/>
            <a:ext cx="2236510" cy="830997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62000">
                      <a:srgbClr val="FFC000"/>
                    </a:gs>
                    <a:gs pos="89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</a:rPr>
              <a:t>Content</a:t>
            </a:r>
            <a:endParaRPr kumimoji="0" lang="zh-CN" altLang="en-US" sz="4800" b="1" i="0" u="none" strike="noStrike" kern="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62000">
                    <a:srgbClr val="FFC000"/>
                  </a:gs>
                  <a:gs pos="89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17968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五边形 28"/>
          <p:cNvSpPr/>
          <p:nvPr/>
        </p:nvSpPr>
        <p:spPr>
          <a:xfrm rot="20669004">
            <a:off x="-1550944" y="3651519"/>
            <a:ext cx="1863165" cy="401287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边形 29"/>
          <p:cNvSpPr/>
          <p:nvPr/>
        </p:nvSpPr>
        <p:spPr>
          <a:xfrm rot="20669004">
            <a:off x="-1548028" y="4373717"/>
            <a:ext cx="1860196" cy="401287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4172" y="104871"/>
            <a:ext cx="8416757" cy="2246769"/>
          </a:xfrm>
          <a:prstGeom prst="rect">
            <a:avLst/>
          </a:prstGeom>
          <a:gradFill>
            <a:gsLst>
              <a:gs pos="0">
                <a:schemeClr val="accent3">
                  <a:lumMod val="110000"/>
                  <a:satMod val="105000"/>
                  <a:tint val="67000"/>
                  <a:alpha val="60000"/>
                </a:schemeClr>
              </a:gs>
              <a:gs pos="50000">
                <a:schemeClr val="accent3">
                  <a:lumMod val="105000"/>
                  <a:satMod val="103000"/>
                  <a:tint val="73000"/>
                  <a:alpha val="58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  <a:alpha val="38000"/>
                </a:schemeClr>
              </a:gs>
            </a:gsLst>
          </a:gradFill>
          <a:ln>
            <a:noFill/>
          </a:ln>
          <a:effectLst>
            <a:softEdge rad="3175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Pausanias,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was a </a:t>
            </a:r>
            <a:r>
              <a:rPr lang="en-US" altLang="zh-CN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writer about 2,000 years ago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has come on a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magical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journey on March 18th, 2007 to find out about the 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-day Olympic Games. He is now interviewing Li Yan, 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</a:t>
            </a:r>
            <a:r>
              <a:rPr lang="en-US" altLang="zh-CN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2008 Olympic Games.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五边形 5"/>
          <p:cNvSpPr/>
          <p:nvPr/>
        </p:nvSpPr>
        <p:spPr>
          <a:xfrm rot="20669004">
            <a:off x="-1544081" y="2927888"/>
            <a:ext cx="1856177" cy="401287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Comprehension</a:t>
            </a:r>
            <a:endParaRPr lang="zh-CN" alt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142344" y="2686920"/>
            <a:ext cx="5595043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1000"/>
                </a:schemeClr>
              </a:gs>
              <a:gs pos="100000">
                <a:schemeClr val="accent1">
                  <a:lumMod val="30000"/>
                  <a:lumOff val="70000"/>
                  <a:alpha val="57000"/>
                </a:schemeClr>
              </a:gs>
            </a:gsLst>
            <a:path path="circle">
              <a:fillToRect l="50000" t="50000" r="50000" b="50000"/>
            </a:path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/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帕萨尼亚斯是大约</a:t>
            </a:r>
            <a:r>
              <a:rPr lang="en-US" altLang="zh-CN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年前的一位希腊作家，在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日他作了一次魔幻旅行，来了解关于当今奥林匹克运动会的情况。他现在正在采访一位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2008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奥林匹克运动会的志愿者</a:t>
            </a: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李</a:t>
            </a:r>
            <a:r>
              <a:rPr lang="zh-CN" alt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岩。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livius.org/site/assets/files/6630/pausanias_c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701" y="2686920"/>
            <a:ext cx="1780641" cy="267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hlinkClick r:id="" action="ppaction://noaction">
              <a:snd r:embed="rId4" name="2-2reading p1.wav"/>
            </a:hlinkClick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6" y="1844693"/>
            <a:ext cx="475529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57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0.14757 -0.053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 rot="20669004">
            <a:off x="-1544081" y="2927888"/>
            <a:ext cx="1856177" cy="401287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五边形 24"/>
          <p:cNvSpPr/>
          <p:nvPr/>
        </p:nvSpPr>
        <p:spPr>
          <a:xfrm rot="20669004">
            <a:off x="-192793" y="3275000"/>
            <a:ext cx="1863165" cy="401287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五边形 35"/>
          <p:cNvSpPr/>
          <p:nvPr/>
        </p:nvSpPr>
        <p:spPr>
          <a:xfrm rot="20669004">
            <a:off x="-1548028" y="4373717"/>
            <a:ext cx="1860196" cy="401287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0" y="0"/>
            <a:ext cx="2540000" cy="740229"/>
          </a:xfrm>
          <a:prstGeom prst="homePlate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Greek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6838" y="3244810"/>
            <a:ext cx="682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2400" dirty="0" smtClean="0"/>
              <a:t>. </a:t>
            </a:r>
            <a:r>
              <a:rPr lang="zh-CN" altLang="en-US" sz="2400" b="1" dirty="0" smtClean="0"/>
              <a:t>希腊最出名的是希腊神话。</a:t>
            </a:r>
            <a:endParaRPr lang="en-US" altLang="zh-CN" sz="2400" b="1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680732" y="2020535"/>
            <a:ext cx="68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Derivation: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Greece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希腊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77618" y="1078243"/>
            <a:ext cx="68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希腊人；希腊语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希腊的；希腊人的，希腊语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37795" y="3706373"/>
            <a:ext cx="682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Greece is most famous for its Greek mythology.</a:t>
            </a:r>
          </a:p>
        </p:txBody>
      </p:sp>
      <p:pic>
        <p:nvPicPr>
          <p:cNvPr id="10" name="Picture 9" descr="Document Edit_1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012" y="364356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3.sinaimg.cn/bmiddle/4aa92b76g6a1d31ab1592&amp;6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605" y="4236682"/>
            <a:ext cx="4327395" cy="262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es.book.ifeng.com/attachments/2010/10/28/2ac99d9c9faa716b04b1bbfcab5b005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85" y="4212574"/>
            <a:ext cx="4319620" cy="26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2656795" y="268608"/>
            <a:ext cx="247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[</a:t>
            </a:r>
            <a:r>
              <a:rPr lang="en-US" altLang="zh-CN" sz="3200" dirty="0" err="1"/>
              <a:t>grik</a:t>
            </a:r>
            <a:r>
              <a:rPr lang="en-US" altLang="zh-CN" sz="3200" dirty="0"/>
              <a:t>]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4500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 rot="20669004">
            <a:off x="-1544081" y="2927888"/>
            <a:ext cx="1856177" cy="401287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五边形 24"/>
          <p:cNvSpPr/>
          <p:nvPr/>
        </p:nvSpPr>
        <p:spPr>
          <a:xfrm rot="20669004">
            <a:off x="-192793" y="3275000"/>
            <a:ext cx="1863165" cy="401287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五边形 35"/>
          <p:cNvSpPr/>
          <p:nvPr/>
        </p:nvSpPr>
        <p:spPr>
          <a:xfrm rot="20669004">
            <a:off x="-1548028" y="4373717"/>
            <a:ext cx="1860196" cy="401287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-1" y="0"/>
            <a:ext cx="3065929" cy="740229"/>
          </a:xfrm>
          <a:prstGeom prst="homePlate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Magical 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0095" y="3244810"/>
            <a:ext cx="692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2400" dirty="0" smtClean="0"/>
              <a:t>. </a:t>
            </a:r>
            <a:r>
              <a:rPr lang="zh-CN" altLang="en-US" sz="2400" b="1" dirty="0" smtClean="0"/>
              <a:t>魔术师在台上表演魔术，看起来就像他有魔力         </a:t>
            </a:r>
            <a:endParaRPr lang="en-US" altLang="zh-CN" sz="2400" b="1" dirty="0" smtClean="0"/>
          </a:p>
          <a:p>
            <a:r>
              <a:rPr lang="en-US" altLang="zh-CN" sz="2400" b="1" dirty="0"/>
              <a:t> </a:t>
            </a:r>
            <a:r>
              <a:rPr lang="en-US" altLang="zh-CN" sz="2400" b="1" dirty="0" smtClean="0"/>
              <a:t>      </a:t>
            </a:r>
            <a:r>
              <a:rPr lang="zh-CN" altLang="en-US" sz="2400" b="1" dirty="0" smtClean="0"/>
              <a:t>一样。</a:t>
            </a:r>
            <a:endParaRPr lang="en-US" altLang="zh-CN" sz="2400" b="1" dirty="0" smtClean="0"/>
          </a:p>
        </p:txBody>
      </p:sp>
      <p:sp>
        <p:nvSpPr>
          <p:cNvPr id="7" name="文本框 6"/>
          <p:cNvSpPr txBox="1"/>
          <p:nvPr/>
        </p:nvSpPr>
        <p:spPr>
          <a:xfrm>
            <a:off x="680732" y="1711254"/>
            <a:ext cx="68217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Derivation: </a:t>
            </a: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魔术，魔法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Magician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魔术师</a:t>
            </a:r>
            <a:endParaRPr lang="zh-CN" altLang="en-US" sz="1600" b="1" dirty="0"/>
          </a:p>
        </p:txBody>
      </p:sp>
      <p:sp>
        <p:nvSpPr>
          <p:cNvPr id="8" name="文本框 7"/>
          <p:cNvSpPr txBox="1"/>
          <p:nvPr/>
        </p:nvSpPr>
        <p:spPr>
          <a:xfrm>
            <a:off x="677618" y="1078243"/>
            <a:ext cx="682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魔术的；有魔力的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59606" y="4073865"/>
            <a:ext cx="4443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magician is performing magic on the stage, which seems that he had magical power.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65928" y="274028"/>
            <a:ext cx="247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['</a:t>
            </a:r>
            <a:r>
              <a:rPr lang="en-US" altLang="zh-CN" sz="3200" dirty="0" err="1"/>
              <a:t>mædʒɪk</a:t>
            </a:r>
            <a:r>
              <a:rPr lang="en-US" altLang="zh-CN" sz="3200" dirty="0"/>
              <a:t>(ə)l]</a:t>
            </a:r>
            <a:endParaRPr lang="zh-CN" altLang="en-US" sz="3200" dirty="0"/>
          </a:p>
        </p:txBody>
      </p:sp>
      <p:pic>
        <p:nvPicPr>
          <p:cNvPr id="3074" name="Picture 2" descr="http://img.taopic.com/uploads/allimg/130612/318764-1306120G419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0" y="4158915"/>
            <a:ext cx="2974078" cy="223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ocument Edit_1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25" y="4076225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6142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 rot="20669004">
            <a:off x="-1544081" y="2927888"/>
            <a:ext cx="1856177" cy="401287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五边形 24"/>
          <p:cNvSpPr/>
          <p:nvPr/>
        </p:nvSpPr>
        <p:spPr>
          <a:xfrm rot="20669004">
            <a:off x="-192793" y="3275000"/>
            <a:ext cx="1863165" cy="401287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五边形 35"/>
          <p:cNvSpPr/>
          <p:nvPr/>
        </p:nvSpPr>
        <p:spPr>
          <a:xfrm rot="20669004">
            <a:off x="-1548028" y="4373717"/>
            <a:ext cx="1860196" cy="401287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-1" y="0"/>
            <a:ext cx="3065929" cy="740229"/>
          </a:xfrm>
          <a:prstGeom prst="homePlate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Present 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90095" y="3244810"/>
            <a:ext cx="692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2400" dirty="0" smtClean="0"/>
              <a:t>. </a:t>
            </a:r>
            <a:r>
              <a:rPr lang="zh-CN" altLang="en-US" sz="2400" b="1" dirty="0" smtClean="0"/>
              <a:t>展览会</a:t>
            </a:r>
            <a:r>
              <a:rPr lang="zh-CN" altLang="en-US" sz="2400" b="1" dirty="0"/>
              <a:t>展示了中国</a:t>
            </a:r>
            <a:r>
              <a:rPr lang="zh-CN" altLang="en-US" sz="2400" b="1" dirty="0" smtClean="0"/>
              <a:t>经济的现状。</a:t>
            </a:r>
            <a:endParaRPr lang="en-US" altLang="zh-CN" sz="2400" b="1" dirty="0" smtClean="0"/>
          </a:p>
        </p:txBody>
      </p:sp>
      <p:sp>
        <p:nvSpPr>
          <p:cNvPr id="8" name="文本框 7"/>
          <p:cNvSpPr txBox="1"/>
          <p:nvPr/>
        </p:nvSpPr>
        <p:spPr>
          <a:xfrm>
            <a:off x="677618" y="916879"/>
            <a:ext cx="682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['</a:t>
            </a:r>
            <a:r>
              <a:rPr lang="en-US" altLang="zh-CN" sz="2400" dirty="0" err="1"/>
              <a:t>prezənt</a:t>
            </a:r>
            <a:r>
              <a:rPr lang="en-US" altLang="zh-CN" sz="2400" dirty="0" smtClean="0"/>
              <a:t>]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现在的；出席的</a:t>
            </a:r>
          </a:p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现在；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礼物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38317" y="3731177"/>
            <a:ext cx="638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exhibition presented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present situation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China's economy.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65928" y="255494"/>
            <a:ext cx="3765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 [</a:t>
            </a:r>
            <a:r>
              <a:rPr lang="en-US" altLang="zh-CN" sz="3200" dirty="0" smtClean="0"/>
              <a:t>'</a:t>
            </a:r>
            <a:r>
              <a:rPr lang="en-US" altLang="zh-CN" sz="3200" dirty="0" err="1" smtClean="0"/>
              <a:t>prezənt</a:t>
            </a:r>
            <a:r>
              <a:rPr lang="en-US" altLang="zh-CN" sz="3200" dirty="0"/>
              <a:t>]</a:t>
            </a:r>
            <a:r>
              <a:rPr lang="en-US" altLang="zh-CN" sz="3200" dirty="0" smtClean="0"/>
              <a:t>; [</a:t>
            </a:r>
            <a:r>
              <a:rPr lang="en-US" altLang="zh-CN" sz="3200" dirty="0" err="1" smtClean="0"/>
              <a:t>pri'zent</a:t>
            </a:r>
            <a:r>
              <a:rPr lang="en-US" altLang="zh-CN" sz="3200" dirty="0"/>
              <a:t>]</a:t>
            </a:r>
            <a:endParaRPr lang="en-US" altLang="zh-CN" sz="3200" b="1" dirty="0"/>
          </a:p>
        </p:txBody>
      </p:sp>
      <p:pic>
        <p:nvPicPr>
          <p:cNvPr id="10" name="Picture 9" descr="Document Edit_1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095" y="376610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677618" y="2131352"/>
            <a:ext cx="68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[</a:t>
            </a:r>
            <a:r>
              <a:rPr lang="en-US" altLang="zh-CN" sz="2400" dirty="0" err="1"/>
              <a:t>pri'zent</a:t>
            </a:r>
            <a:r>
              <a:rPr lang="en-US" altLang="zh-CN" sz="2400" dirty="0"/>
              <a:t>]</a:t>
            </a:r>
            <a:endParaRPr lang="en-US" altLang="zh-CN" sz="2400" b="1" dirty="0"/>
          </a:p>
          <a:p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介绍，呈现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781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五边形 22"/>
          <p:cNvSpPr/>
          <p:nvPr/>
        </p:nvSpPr>
        <p:spPr>
          <a:xfrm rot="20669004">
            <a:off x="-1544081" y="2927888"/>
            <a:ext cx="1856177" cy="401287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五边形 24"/>
          <p:cNvSpPr/>
          <p:nvPr/>
        </p:nvSpPr>
        <p:spPr>
          <a:xfrm rot="20669004">
            <a:off x="-192793" y="3275000"/>
            <a:ext cx="1863165" cy="401287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五边形 35"/>
          <p:cNvSpPr/>
          <p:nvPr/>
        </p:nvSpPr>
        <p:spPr>
          <a:xfrm rot="20669004">
            <a:off x="-1548028" y="4373717"/>
            <a:ext cx="1860196" cy="401287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2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-1" y="0"/>
            <a:ext cx="3227295" cy="740229"/>
          </a:xfrm>
          <a:prstGeom prst="homePlate">
            <a:avLst/>
          </a:prstGeom>
          <a:solidFill>
            <a:schemeClr val="accent1"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0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Volunteer</a:t>
            </a:r>
            <a:endParaRPr lang="zh-CN" altLang="en-US" sz="40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96838" y="3244810"/>
            <a:ext cx="682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2400" dirty="0" smtClean="0">
                <a:solidFill>
                  <a:prstClr val="black"/>
                </a:solidFill>
              </a:rPr>
              <a:t>. </a:t>
            </a:r>
            <a:r>
              <a:rPr lang="zh-CN" altLang="en-US" sz="2400" b="1" dirty="0" smtClean="0">
                <a:solidFill>
                  <a:prstClr val="black"/>
                </a:solidFill>
              </a:rPr>
              <a:t>志愿者们正在做志愿清洁工作。</a:t>
            </a:r>
            <a:endParaRPr lang="en-US" altLang="zh-CN" sz="2400" b="1" dirty="0" smtClean="0">
              <a:solidFill>
                <a:prstClr val="black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77618" y="2218388"/>
            <a:ext cx="682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Derivation: </a:t>
            </a:r>
          </a:p>
          <a:p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altLang="zh-CN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志愿的，自发的</a:t>
            </a:r>
            <a:endParaRPr lang="zh-CN" altLang="en-US" sz="1600" b="1" dirty="0">
              <a:solidFill>
                <a:prstClr val="black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77618" y="957220"/>
            <a:ext cx="6821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志愿者</a:t>
            </a:r>
            <a:endParaRPr lang="en-US" altLang="zh-CN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altLang="zh-C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志愿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24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自愿做（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 +to do </a:t>
            </a:r>
            <a:r>
              <a:rPr lang="en-US" altLang="zh-CN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421381" y="3733369"/>
            <a:ext cx="6821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volunteers are doing </a:t>
            </a:r>
            <a:r>
              <a:rPr lang="en-US" altLang="zh-CN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cleaning work.</a:t>
            </a:r>
          </a:p>
        </p:txBody>
      </p:sp>
      <p:pic>
        <p:nvPicPr>
          <p:cNvPr id="10" name="Picture 9" descr="Document Edit_1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67" y="3661571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221569" y="268608"/>
            <a:ext cx="2474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[,</a:t>
            </a:r>
            <a:r>
              <a:rPr lang="en-US" altLang="zh-CN" sz="3200" dirty="0" err="1"/>
              <a:t>vɒlən'tɪə</a:t>
            </a:r>
            <a:r>
              <a:rPr lang="en-US" altLang="zh-CN" sz="3200" dirty="0"/>
              <a:t>]</a:t>
            </a:r>
            <a:endParaRPr lang="zh-CN" altLang="en-US" sz="3200" dirty="0">
              <a:solidFill>
                <a:prstClr val="black"/>
              </a:solidFill>
            </a:endParaRPr>
          </a:p>
        </p:txBody>
      </p:sp>
      <p:pic>
        <p:nvPicPr>
          <p:cNvPr id="14" name="Picture 2" descr="http://www.humanrights.cn/cn/zt/tbbd/sszg_gyzxd/01/W0200706115283842446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62" y="4264367"/>
            <a:ext cx="4693024" cy="259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jrxf.gov.cn/upfile/1/20128/8283936041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79" y="4267113"/>
            <a:ext cx="3417530" cy="25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704512" y="1734671"/>
            <a:ext cx="15949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740599" y="2983793"/>
            <a:ext cx="4167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203409" y="1317018"/>
            <a:ext cx="235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（修饰人）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778450" y="2556030"/>
            <a:ext cx="4311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</a:rPr>
              <a:t>（修饰志愿者的工作、机构等）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066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/>
      <p:bldP spid="8" grpId="0"/>
      <p:bldP spid="9" grpId="0"/>
      <p:bldP spid="4" grpId="0"/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12"/>
          <p:cNvSpPr/>
          <p:nvPr/>
        </p:nvSpPr>
        <p:spPr>
          <a:xfrm>
            <a:off x="632013" y="1471554"/>
            <a:ext cx="7906870" cy="516839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9000"/>
                </a:schemeClr>
              </a:gs>
              <a:gs pos="100000">
                <a:schemeClr val="accent1">
                  <a:lumMod val="30000"/>
                  <a:lumOff val="70000"/>
                  <a:alpha val="3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五边形 34"/>
          <p:cNvSpPr/>
          <p:nvPr/>
        </p:nvSpPr>
        <p:spPr>
          <a:xfrm rot="20669004">
            <a:off x="-189877" y="3997198"/>
            <a:ext cx="1860196" cy="401287"/>
          </a:xfrm>
          <a:prstGeom prst="homePlate">
            <a:avLst/>
          </a:prstGeom>
          <a:solidFill>
            <a:srgbClr val="04C42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Grammar 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五边形 4"/>
          <p:cNvSpPr/>
          <p:nvPr/>
        </p:nvSpPr>
        <p:spPr>
          <a:xfrm rot="20669004">
            <a:off x="-1544081" y="2927888"/>
            <a:ext cx="1856177" cy="401287"/>
          </a:xfrm>
          <a:prstGeom prst="homePlate">
            <a:avLst/>
          </a:prstGeom>
          <a:solidFill>
            <a:srgbClr val="FD454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五边形 5"/>
          <p:cNvSpPr/>
          <p:nvPr/>
        </p:nvSpPr>
        <p:spPr>
          <a:xfrm rot="20669004">
            <a:off x="-1550944" y="3651519"/>
            <a:ext cx="1863165" cy="401287"/>
          </a:xfrm>
          <a:prstGeom prst="homePlate">
            <a:avLst/>
          </a:prstGeom>
          <a:solidFill>
            <a:srgbClr val="FAD80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2012" y="334565"/>
            <a:ext cx="7906870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9000"/>
                </a:schemeClr>
              </a:gs>
              <a:gs pos="100000">
                <a:schemeClr val="accent1">
                  <a:lumMod val="30000"/>
                  <a:lumOff val="70000"/>
                  <a:alpha val="3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Pausanias, </a:t>
            </a:r>
            <a:r>
              <a:rPr lang="en-US" altLang="zh-CN" sz="28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was a Greek writer about 2,000 years ago</a:t>
            </a:r>
            <a:r>
              <a:rPr lang="en-US" altLang="zh-CN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has come on a magical </a:t>
            </a:r>
            <a:r>
              <a:rPr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journey… 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420471" y="1577304"/>
            <a:ext cx="43702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4000" b="1" dirty="0" smtClean="0">
                <a:ln w="12700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D3333"/>
                    </a:gs>
                    <a:gs pos="4000">
                      <a:srgbClr val="FF0000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黑体" panose="02010609060101010101" pitchFamily="49" charset="-122"/>
                <a:ea typeface="黑体" panose="02010609060101010101" pitchFamily="49" charset="-122"/>
              </a:rPr>
              <a:t>非限定性定语从句</a:t>
            </a:r>
            <a:endParaRPr lang="zh-CN" altLang="en-US" sz="4000" b="1" dirty="0">
              <a:ln w="12700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D3333"/>
                  </a:gs>
                  <a:gs pos="4000">
                    <a:srgbClr val="FF0000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22982" y="2277923"/>
            <a:ext cx="736527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zh-CN" altLang="en-US" sz="2400" dirty="0"/>
              <a:t>非限定性定语从句起</a:t>
            </a:r>
            <a:r>
              <a:rPr lang="zh-CN" altLang="en-US" sz="2400" b="1" dirty="0" smtClean="0"/>
              <a:t>补充</a:t>
            </a:r>
            <a:r>
              <a:rPr lang="zh-CN" altLang="en-US" sz="2400" dirty="0" smtClean="0"/>
              <a:t>、</a:t>
            </a:r>
            <a:r>
              <a:rPr lang="zh-CN" altLang="en-US" sz="2400" b="1" dirty="0" smtClean="0"/>
              <a:t>说明</a:t>
            </a:r>
            <a:r>
              <a:rPr lang="zh-CN" altLang="en-US" sz="2400" dirty="0" smtClean="0"/>
              <a:t>的作用</a:t>
            </a:r>
            <a:r>
              <a:rPr lang="zh-CN" altLang="en-US" sz="2400" dirty="0"/>
              <a:t>，缺少也不会</a:t>
            </a:r>
            <a:r>
              <a:rPr lang="zh-CN" altLang="en-US" sz="2400" dirty="0" smtClean="0"/>
              <a:t>影响对整句话的理解，在其前面</a:t>
            </a:r>
            <a:r>
              <a:rPr lang="zh-CN" altLang="en-US" sz="2400" dirty="0"/>
              <a:t>往往有逗号</a:t>
            </a:r>
            <a:r>
              <a:rPr lang="zh-CN" altLang="en-US" sz="2400" dirty="0" smtClean="0"/>
              <a:t>隔开。</a:t>
            </a:r>
            <a:endParaRPr lang="en-US" altLang="zh-CN" sz="2400" dirty="0" smtClean="0"/>
          </a:p>
          <a:p>
            <a:pPr indent="457200"/>
            <a:r>
              <a:rPr lang="zh-CN" altLang="en-US" sz="2400" u="sng" dirty="0"/>
              <a:t>限定</a:t>
            </a:r>
            <a:r>
              <a:rPr lang="zh-CN" altLang="en-US" sz="2400" u="sng" dirty="0" smtClean="0"/>
              <a:t>性定语从句</a:t>
            </a:r>
            <a:r>
              <a:rPr lang="zh-CN" altLang="en-US" sz="2400" dirty="0" smtClean="0"/>
              <a:t>和</a:t>
            </a:r>
            <a:r>
              <a:rPr lang="zh-CN" altLang="en-US" sz="2400" u="sng" dirty="0" smtClean="0"/>
              <a:t>非限定性定语从句</a:t>
            </a:r>
            <a:r>
              <a:rPr lang="zh-CN" altLang="en-US" sz="2400" dirty="0" smtClean="0"/>
              <a:t>功能不同，使用时应根据句子意思需要而定，不可随意替换。</a:t>
            </a:r>
            <a:endParaRPr lang="en-US" altLang="zh-CN" sz="2400" dirty="0" smtClean="0"/>
          </a:p>
          <a:p>
            <a:pPr indent="457200"/>
            <a:endParaRPr lang="en-US" altLang="zh-CN" sz="2400" dirty="0"/>
          </a:p>
          <a:p>
            <a:pPr indent="457200"/>
            <a:endParaRPr lang="en-US" altLang="zh-CN" sz="2400" dirty="0" smtClean="0"/>
          </a:p>
          <a:p>
            <a:r>
              <a:rPr lang="zh-CN" altLang="en-US" sz="2400" dirty="0" smtClean="0"/>
              <a:t>  （         ）</a:t>
            </a:r>
            <a:r>
              <a:rPr lang="en-US" altLang="zh-CN" sz="2400" dirty="0" smtClean="0"/>
              <a:t>Meat which came from Australia is tainted.</a:t>
            </a:r>
          </a:p>
          <a:p>
            <a:r>
              <a:rPr lang="en-US" altLang="zh-CN" sz="2400" dirty="0" smtClean="0"/>
              <a:t>                                                                                (</a:t>
            </a:r>
            <a:r>
              <a:rPr lang="zh-CN" altLang="en-US" sz="2400" dirty="0" smtClean="0"/>
              <a:t>受污染的</a:t>
            </a:r>
            <a:r>
              <a:rPr lang="en-US" altLang="zh-CN" sz="2400" dirty="0" smtClean="0"/>
              <a:t>)</a:t>
            </a:r>
          </a:p>
          <a:p>
            <a:r>
              <a:rPr lang="zh-CN" altLang="en-US" sz="2400" dirty="0" smtClean="0"/>
              <a:t>  （         ）</a:t>
            </a:r>
            <a:r>
              <a:rPr lang="en-US" altLang="zh-CN" sz="2400" dirty="0" smtClean="0"/>
              <a:t>Meat, </a:t>
            </a:r>
            <a:r>
              <a:rPr lang="en-US" altLang="zh-CN" sz="2400" dirty="0"/>
              <a:t>which came from </a:t>
            </a:r>
            <a:r>
              <a:rPr lang="en-US" altLang="zh-CN" sz="2400" dirty="0" smtClean="0"/>
              <a:t>Australia, </a:t>
            </a:r>
            <a:r>
              <a:rPr lang="en-US" altLang="zh-CN" sz="2400" dirty="0"/>
              <a:t>is tainted</a:t>
            </a:r>
            <a:r>
              <a:rPr lang="en-US" altLang="zh-CN" sz="2400" dirty="0" smtClean="0"/>
              <a:t>.</a:t>
            </a:r>
          </a:p>
          <a:p>
            <a:pPr indent="457200"/>
            <a:endParaRPr lang="zh-CN" altLang="en-US" sz="2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52" y="4151250"/>
            <a:ext cx="1244524" cy="9774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752" y="4911378"/>
            <a:ext cx="1189719" cy="10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815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453</Words>
  <Application>Microsoft Office PowerPoint</Application>
  <PresentationFormat>全屏显示(4:3)</PresentationFormat>
  <Paragraphs>68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黑体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46</cp:revision>
  <dcterms:created xsi:type="dcterms:W3CDTF">2015-01-04T12:13:46Z</dcterms:created>
  <dcterms:modified xsi:type="dcterms:W3CDTF">2015-02-14T03:52:33Z</dcterms:modified>
</cp:coreProperties>
</file>