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72" r:id="rId5"/>
    <p:sldId id="271" r:id="rId6"/>
    <p:sldId id="270" r:id="rId7"/>
    <p:sldId id="268" r:id="rId8"/>
    <p:sldId id="269" r:id="rId9"/>
    <p:sldId id="275" r:id="rId10"/>
    <p:sldId id="263" r:id="rId11"/>
    <p:sldId id="273" r:id="rId12"/>
    <p:sldId id="274" r:id="rId13"/>
    <p:sldId id="257" r:id="rId14"/>
    <p:sldId id="261" r:id="rId15"/>
    <p:sldId id="26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8EE7-799A-49DF-9375-EFE9193305A8}" type="datetimeFigureOut">
              <a:rPr lang="zh-CN" altLang="en-US" smtClean="0"/>
              <a:pPr/>
              <a:t>2015/2/25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C2CF-F914-48DB-97C3-755873532C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aitbutwhy.com/2015/01/artificial-intelligence-revolution-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uanlan.zhihu.com/xiepanda/1995045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jeremy_howard_the_wonderful_and_terrifying_implications_of_computers_that_can_learn?language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ollege\study\suffermore\&#24494;&#35838;&#32763;&#36716;&#35838;&#22530;\&#23567;&#32452;&#20316;&#19994;\&#35768;&#30408;&#30408;\Computer%20can%20rea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B2Unit3- Computers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4005064"/>
            <a:ext cx="7776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500" dirty="0" smtClean="0">
                <a:solidFill>
                  <a:srgbClr val="FFFFFF"/>
                </a:solidFill>
                <a:latin typeface="Berlin Sans FB Demi" pitchFamily="34" charset="0"/>
              </a:rPr>
              <a:t>Discussion </a:t>
            </a:r>
            <a:r>
              <a:rPr lang="en-US" altLang="zh-CN" sz="5500" dirty="0" smtClean="0">
                <a:solidFill>
                  <a:srgbClr val="FFFFFF"/>
                </a:solidFill>
                <a:latin typeface="Berlin Sans FB Demi" pitchFamily="34" charset="0"/>
              </a:rPr>
              <a:t>on </a:t>
            </a:r>
            <a:r>
              <a:rPr lang="en-US" altLang="zh-CN" sz="5500" dirty="0" smtClean="0">
                <a:solidFill>
                  <a:srgbClr val="FFFFFF"/>
                </a:solidFill>
                <a:latin typeface="Berlin Sans FB Demi" pitchFamily="34" charset="0"/>
              </a:rPr>
              <a:t>computer</a:t>
            </a:r>
            <a:endParaRPr lang="zh-CN" altLang="en-US" sz="550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2852936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华南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师范大学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外国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语言文化学院 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2013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级 许盈盈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Textbook  Page 22</a:t>
            </a:r>
          </a:p>
          <a:p>
            <a:r>
              <a:rPr lang="en-US" altLang="zh-CN" dirty="0" smtClean="0"/>
              <a:t>Discuss with your classmates about your opinions.</a:t>
            </a:r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82565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968552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en-US" altLang="zh-CN" sz="4700" b="1" dirty="0" smtClean="0"/>
              <a:t>1. What</a:t>
            </a:r>
            <a:r>
              <a:rPr lang="en-US" altLang="zh-CN" dirty="0" smtClean="0"/>
              <a:t>: opinions</a:t>
            </a:r>
          </a:p>
          <a:p>
            <a:r>
              <a:rPr lang="en-US" altLang="zh-CN" dirty="0" smtClean="0"/>
              <a:t>I think/ don’t think that …</a:t>
            </a:r>
          </a:p>
          <a:p>
            <a:r>
              <a:rPr lang="en-US" altLang="zh-CN" dirty="0" smtClean="0"/>
              <a:t>As/ Since …, I think …</a:t>
            </a:r>
          </a:p>
          <a:p>
            <a:r>
              <a:rPr lang="en-US" altLang="zh-CN" dirty="0" smtClean="0"/>
              <a:t>I believe that …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sz="4700" b="1" dirty="0" smtClean="0"/>
              <a:t>2. Why</a:t>
            </a:r>
            <a:r>
              <a:rPr lang="en-US" altLang="zh-CN" dirty="0" smtClean="0"/>
              <a:t> : reasons</a:t>
            </a:r>
          </a:p>
          <a:p>
            <a:r>
              <a:rPr lang="en-US" altLang="zh-CN" dirty="0" smtClean="0"/>
              <a:t>I think … because (of) …</a:t>
            </a:r>
          </a:p>
          <a:p>
            <a:r>
              <a:rPr lang="en-US" altLang="zh-CN" dirty="0" smtClean="0"/>
              <a:t>I agree / don’t agree … because</a:t>
            </a:r>
          </a:p>
          <a:p>
            <a:r>
              <a:rPr lang="en-US" altLang="zh-CN" dirty="0" smtClean="0"/>
              <a:t>First … Second …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4700" b="1" dirty="0" smtClean="0"/>
              <a:t>3. Ask </a:t>
            </a:r>
            <a:r>
              <a:rPr lang="en-US" altLang="zh-CN" dirty="0" smtClean="0"/>
              <a:t>: </a:t>
            </a:r>
          </a:p>
          <a:p>
            <a:r>
              <a:rPr lang="en-US" altLang="zh-CN" dirty="0" smtClean="0"/>
              <a:t>Give me your reasons</a:t>
            </a:r>
          </a:p>
          <a:p>
            <a:r>
              <a:rPr lang="en-US" altLang="zh-CN" dirty="0" smtClean="0"/>
              <a:t>What makes you think so?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sz="4700" b="1" dirty="0" smtClean="0"/>
              <a:t>4. Decision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I’ve decided that …</a:t>
            </a:r>
          </a:p>
          <a:p>
            <a:r>
              <a:rPr lang="en-US" altLang="zh-CN" dirty="0" smtClean="0"/>
              <a:t>Let’s decide …</a:t>
            </a:r>
          </a:p>
          <a:p>
            <a:r>
              <a:rPr lang="en-US" altLang="zh-CN" dirty="0" smtClean="0"/>
              <a:t>Let’s make a decision.</a:t>
            </a:r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Imprint MT Shadow" pitchFamily="82" charset="0"/>
              </a:rPr>
              <a:t>Examples</a:t>
            </a:r>
            <a:endParaRPr lang="zh-CN" altLang="en-US" dirty="0">
              <a:latin typeface="Imprint MT Shadow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1. </a:t>
            </a:r>
            <a:r>
              <a:rPr lang="en-US" altLang="zh-CN" b="1" dirty="0" smtClean="0"/>
              <a:t>I </a:t>
            </a:r>
            <a:r>
              <a:rPr lang="en-US" altLang="zh-CN" b="1" dirty="0" smtClean="0"/>
              <a:t>think/ don’t think </a:t>
            </a:r>
            <a:r>
              <a:rPr lang="en-US" altLang="zh-CN" b="1" dirty="0" smtClean="0"/>
              <a:t>that</a:t>
            </a:r>
            <a:r>
              <a:rPr lang="en-US" altLang="zh-CN" sz="2700" dirty="0" smtClean="0"/>
              <a:t>  computers will become necessary in our life ……</a:t>
            </a:r>
          </a:p>
          <a:p>
            <a:r>
              <a:rPr lang="en-US" altLang="zh-CN" dirty="0" smtClean="0"/>
              <a:t>2. </a:t>
            </a:r>
            <a:r>
              <a:rPr lang="en-US" altLang="zh-CN" b="1" dirty="0" smtClean="0"/>
              <a:t>I agree/ don’t agree that</a:t>
            </a:r>
            <a:r>
              <a:rPr lang="en-US" altLang="zh-CN" sz="2700" dirty="0" smtClean="0"/>
              <a:t> computers will do harm to people</a:t>
            </a:r>
            <a:r>
              <a:rPr lang="en-US" altLang="zh-CN" sz="2700" b="1" dirty="0" smtClean="0"/>
              <a:t> </a:t>
            </a:r>
            <a:r>
              <a:rPr lang="en-US" altLang="zh-CN" b="1" dirty="0" smtClean="0"/>
              <a:t>because</a:t>
            </a:r>
            <a:r>
              <a:rPr lang="en-US" altLang="zh-CN" dirty="0" smtClean="0"/>
              <a:t>  </a:t>
            </a:r>
            <a:r>
              <a:rPr lang="en-US" altLang="zh-CN" sz="2700" dirty="0" smtClean="0"/>
              <a:t>it’s people that set the rules to computers and they must follow the rules</a:t>
            </a:r>
            <a:r>
              <a:rPr lang="en-US" altLang="zh-CN" dirty="0" smtClean="0"/>
              <a:t>……</a:t>
            </a:r>
          </a:p>
          <a:p>
            <a:r>
              <a:rPr lang="en-US" altLang="zh-CN" dirty="0" smtClean="0"/>
              <a:t>3. </a:t>
            </a:r>
            <a:r>
              <a:rPr lang="en-US" altLang="zh-CN" b="1" dirty="0" smtClean="0"/>
              <a:t>What makes you think so that</a:t>
            </a:r>
            <a:r>
              <a:rPr lang="en-US" altLang="zh-CN" dirty="0" smtClean="0"/>
              <a:t> </a:t>
            </a:r>
            <a:r>
              <a:rPr lang="en-US" altLang="zh-CN" sz="2700" dirty="0" smtClean="0"/>
              <a:t>people can’t live without computers……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4. </a:t>
            </a:r>
            <a:r>
              <a:rPr lang="en-US" altLang="zh-CN" b="1" dirty="0" smtClean="0"/>
              <a:t>I’ve decided that </a:t>
            </a:r>
            <a:r>
              <a:rPr lang="en-US" altLang="zh-CN" sz="2700" dirty="0" smtClean="0"/>
              <a:t>I will support the research on computer……</a:t>
            </a:r>
            <a:endParaRPr lang="zh-CN" alt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4208" y="1196752"/>
            <a:ext cx="2411760" cy="237626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English version:</a:t>
            </a:r>
            <a:r>
              <a:rPr lang="en-US" altLang="zh-CN" sz="2400" dirty="0" smtClean="0">
                <a:hlinkClick r:id="rId2"/>
              </a:rPr>
              <a:t/>
            </a:r>
            <a:br>
              <a:rPr lang="en-US" altLang="zh-CN" sz="2400" dirty="0" smtClean="0">
                <a:hlinkClick r:id="rId2"/>
              </a:rPr>
            </a:br>
            <a:r>
              <a:rPr lang="en-US" altLang="zh-CN" sz="2400" dirty="0" smtClean="0">
                <a:hlinkClick r:id="rId2"/>
              </a:rPr>
              <a:t>http</a:t>
            </a:r>
            <a:r>
              <a:rPr lang="en-US" altLang="zh-CN" sz="2400" dirty="0" smtClean="0">
                <a:hlinkClick r:id="rId2"/>
              </a:rPr>
              <a:t>://</a:t>
            </a:r>
            <a:r>
              <a:rPr lang="en-US" altLang="zh-CN" sz="2400" dirty="0" smtClean="0">
                <a:hlinkClick r:id="rId2"/>
              </a:rPr>
              <a:t>waitbutwhy.com/2015/01/artificial-intelligence-revolution-1.html</a:t>
            </a:r>
            <a:endParaRPr lang="zh-CN" altLang="en-US" sz="2400" dirty="0">
              <a:hlinkClick r:id="rId2"/>
            </a:endParaRPr>
          </a:p>
        </p:txBody>
      </p:sp>
      <p:pic>
        <p:nvPicPr>
          <p:cNvPr id="4" name="Picture 1" descr="C:\Users\123\AppData\Roaming\Tencent\Users\545960657\QQ\WinTemp\RichOle\E75(%UR2B6ETTRM)}L89_}D.png">
            <a:hlinkClick r:id="rId2" tooltip="Click to the websit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6133415" cy="5226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393305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Chinese translation:</a:t>
            </a:r>
          </a:p>
          <a:p>
            <a:r>
              <a:rPr lang="en-US" altLang="zh-CN" sz="2400" dirty="0" smtClean="0">
                <a:hlinkClick r:id="rId4"/>
              </a:rPr>
              <a:t>http://zhuanlan.zhihu.com/xiepanda/19950456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882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Imprint MT Shadow" pitchFamily="82" charset="0"/>
              </a:rPr>
              <a:t>More to read</a:t>
            </a:r>
            <a:endParaRPr lang="zh-CN" altLang="en-US" sz="4000" b="1" dirty="0">
              <a:latin typeface="Imprint MT Shadow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140475" cy="64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dirty="0" smtClean="0"/>
              <a:t>Assignments:</a:t>
            </a:r>
          </a:p>
          <a:p>
            <a:pPr>
              <a:lnSpc>
                <a:spcPct val="170000"/>
              </a:lnSpc>
            </a:pPr>
            <a:r>
              <a:rPr lang="en-US" altLang="zh-CN" dirty="0" smtClean="0"/>
              <a:t>1. Have 5 minutes’ discussion with classmates about your opinions on computers in future.</a:t>
            </a:r>
          </a:p>
          <a:p>
            <a:pPr>
              <a:lnSpc>
                <a:spcPct val="170000"/>
              </a:lnSpc>
            </a:pPr>
            <a:r>
              <a:rPr lang="en-US" altLang="zh-CN" dirty="0" smtClean="0"/>
              <a:t>2. Do research to find evidence supporting your ideas and share in the next class.</a:t>
            </a:r>
          </a:p>
          <a:p>
            <a:pPr>
              <a:lnSpc>
                <a:spcPct val="170000"/>
              </a:lnSpc>
            </a:pPr>
            <a:r>
              <a:rPr lang="en-US" altLang="zh-CN" dirty="0" smtClean="0"/>
              <a:t>*3. Finish the video of TED speech if interested: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 smtClean="0">
                <a:hlinkClick r:id="rId2"/>
              </a:rPr>
              <a:t>://www.ted.com/talks/jeremy_howard_the_wonderful_and_terrifying_implications_of_computers_that_can_learn?language=en</a:t>
            </a:r>
            <a:endParaRPr lang="en-US" altLang="zh-CN" dirty="0" smtClean="0"/>
          </a:p>
          <a:p>
            <a:pPr>
              <a:lnSpc>
                <a:spcPct val="170000"/>
              </a:lnSpc>
            </a:pPr>
            <a:endParaRPr lang="en-US" altLang="zh-CN" dirty="0" smtClean="0"/>
          </a:p>
          <a:p>
            <a:pPr>
              <a:lnSpc>
                <a:spcPct val="170000"/>
              </a:lnSpc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1" descr="C:\Users\123\AppData\Roaming\Tencent\Users\545960657\QQ\WinTemp\RichOle\2C_B~RIX6{RSKS4$V(`4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172400" cy="4530852"/>
          </a:xfrm>
          <a:prstGeom prst="rect">
            <a:avLst/>
          </a:prstGeom>
          <a:noFill/>
        </p:spPr>
      </p:pic>
      <p:pic>
        <p:nvPicPr>
          <p:cNvPr id="8" name="Picture 2" descr="C:\Users\123\AppData\Roaming\Tencent\Users\545960657\QQ\WinTemp\RichOle\URSU5VOH8[ZSC069JXQEV9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3" y="1052736"/>
            <a:ext cx="8472583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7" name="Picture 1" descr="C:\Users\123\AppData\Roaming\Tencent\Users\545960657\QQ\WinTemp\RichOle\}4CQ){$DQNIM%CPBN8EL%B2.jpg"/>
          <p:cNvPicPr>
            <a:picLocks noChangeAspect="1" noChangeArrowheads="1"/>
          </p:cNvPicPr>
          <p:nvPr/>
        </p:nvPicPr>
        <p:blipFill>
          <a:blip r:embed="rId2" cstate="print"/>
          <a:srcRect r="19545" b="975"/>
          <a:stretch>
            <a:fillRect/>
          </a:stretch>
        </p:blipFill>
        <p:spPr bwMode="auto">
          <a:xfrm>
            <a:off x="0" y="0"/>
            <a:ext cx="8892480" cy="6597352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>
            <a:off x="3995936" y="5301208"/>
            <a:ext cx="23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99592" y="5589240"/>
            <a:ext cx="23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28184" y="4437112"/>
            <a:ext cx="2736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rint MT Shadow" pitchFamily="82" charset="0"/>
              </a:rPr>
              <a:t>Deep learning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rint MT Shadow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5805264"/>
            <a:ext cx="6192688" cy="764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>
              <a:latin typeface="Adobe 繁黑體 Std B" pitchFamily="34" charset="-128"/>
              <a:ea typeface="Adobe 繁黑體 Std B" pitchFamily="34" charset="-128"/>
            </a:endParaRPr>
          </a:p>
          <a:p>
            <a:pPr>
              <a:buNone/>
            </a:pPr>
            <a:r>
              <a:rPr lang="en-US" altLang="zh-CN" dirty="0" smtClean="0">
                <a:latin typeface="Adobe 繁黑體 Std B" pitchFamily="34" charset="-128"/>
                <a:ea typeface="Adobe 繁黑體 Std B" pitchFamily="34" charset="-128"/>
              </a:rPr>
              <a:t>* Algorithm  </a:t>
            </a:r>
            <a:r>
              <a:rPr lang="zh-CN" altLang="en-US" dirty="0" smtClean="0">
                <a:latin typeface="Adobe 繁黑體 Std B" pitchFamily="34" charset="-128"/>
                <a:ea typeface="Adobe 繁黑體 Std B" pitchFamily="34" charset="-128"/>
              </a:rPr>
              <a:t>算法</a:t>
            </a:r>
            <a:r>
              <a:rPr lang="en-US" altLang="zh-CN" dirty="0" smtClean="0">
                <a:latin typeface="Adobe 繁黑體 Std B" pitchFamily="34" charset="-128"/>
                <a:ea typeface="Adobe 繁黑體 Std B" pitchFamily="34" charset="-128"/>
              </a:rPr>
              <a:t> </a:t>
            </a:r>
            <a:endParaRPr lang="zh-CN" altLang="en-US" dirty="0">
              <a:latin typeface="Adobe 繁黑體 Std B" pitchFamily="34" charset="-128"/>
              <a:ea typeface="Adobe 繁黑體 Std B" pitchFamily="34" charset="-128"/>
            </a:endParaRPr>
          </a:p>
        </p:txBody>
      </p:sp>
      <p:pic>
        <p:nvPicPr>
          <p:cNvPr id="4" name="Computer can rea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8630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What can computers do?</a:t>
            </a:r>
          </a:p>
          <a:p>
            <a:r>
              <a:rPr lang="en-US" altLang="zh-CN" dirty="0" smtClean="0"/>
              <a:t>Listen</a:t>
            </a:r>
          </a:p>
          <a:p>
            <a:r>
              <a:rPr lang="en-US" altLang="zh-CN" dirty="0" smtClean="0"/>
              <a:t>See</a:t>
            </a:r>
          </a:p>
          <a:p>
            <a:r>
              <a:rPr lang="en-US" altLang="zh-CN" dirty="0" smtClean="0"/>
              <a:t>Read</a:t>
            </a:r>
          </a:p>
          <a:p>
            <a:pPr>
              <a:spcBef>
                <a:spcPts val="600"/>
              </a:spcBef>
            </a:pPr>
            <a:r>
              <a:rPr lang="en-US" altLang="zh-CN" sz="4800" b="1" dirty="0" smtClean="0"/>
              <a:t>Deep </a:t>
            </a:r>
          </a:p>
          <a:p>
            <a:pPr>
              <a:spcBef>
                <a:spcPts val="600"/>
              </a:spcBef>
              <a:buNone/>
            </a:pPr>
            <a:r>
              <a:rPr lang="en-US" altLang="zh-CN" sz="4800" b="1" dirty="0" smtClean="0"/>
              <a:t>Learning</a:t>
            </a:r>
            <a:r>
              <a:rPr lang="en-US" altLang="zh-CN" sz="6000" b="1" dirty="0" smtClean="0"/>
              <a:t>        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3059832" y="4509120"/>
            <a:ext cx="136815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32040" y="4365104"/>
            <a:ext cx="3384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Revolution</a:t>
            </a:r>
          </a:p>
          <a:p>
            <a:r>
              <a:rPr lang="en-US" altLang="zh-CN" sz="3200" b="1" dirty="0" smtClean="0"/>
              <a:t>*</a:t>
            </a:r>
            <a:r>
              <a:rPr lang="en-US" altLang="zh-CN" sz="3200" b="1" dirty="0" smtClean="0"/>
              <a:t>n. </a:t>
            </a:r>
            <a:r>
              <a:rPr lang="zh-CN" altLang="en-US" sz="3200" b="1" dirty="0" smtClean="0"/>
              <a:t>进化</a:t>
            </a:r>
            <a:endParaRPr lang="en-US" altLang="zh-CN" sz="4400" b="1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71631" cy="459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4932040" y="1196752"/>
            <a:ext cx="3456384" cy="2952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f9e93b1cb134954e8be7cd1564e9258d0094a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77072"/>
            <a:ext cx="2072625" cy="25972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Imprint MT Shadow" pitchFamily="82" charset="0"/>
              </a:rPr>
              <a:t>Questions</a:t>
            </a:r>
            <a:endParaRPr lang="zh-CN" altLang="en-US" dirty="0">
              <a:latin typeface="Imprint MT Shadow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700808"/>
            <a:ext cx="8136904" cy="478539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What do you think of the development of computer?</a:t>
            </a:r>
          </a:p>
          <a:p>
            <a:r>
              <a:rPr lang="en-US" altLang="zh-CN" dirty="0" smtClean="0"/>
              <a:t>“ Computers are everywhere in our life.” </a:t>
            </a:r>
          </a:p>
          <a:p>
            <a:pPr>
              <a:buNone/>
            </a:pPr>
            <a:r>
              <a:rPr lang="en-US" altLang="zh-CN" dirty="0" smtClean="0"/>
              <a:t>	 Good ?  Bad ?</a:t>
            </a:r>
            <a:endParaRPr lang="en-US" altLang="zh-CN" dirty="0" smtClean="0"/>
          </a:p>
          <a:p>
            <a:r>
              <a:rPr lang="en-US" altLang="zh-CN" dirty="0" smtClean="0"/>
              <a:t>What’s the future relationship of human and computer?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Imprint MT Shadow" pitchFamily="82" charset="0"/>
              </a:rPr>
              <a:t>Advantages</a:t>
            </a:r>
            <a:endParaRPr lang="zh-CN" altLang="en-US" dirty="0">
              <a:latin typeface="Imprint MT Shadow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zh-CN" sz="4400" b="1" dirty="0" smtClean="0"/>
              <a:t>Convenience</a:t>
            </a:r>
            <a:r>
              <a:rPr lang="en-US" altLang="zh-CN" sz="4400" dirty="0" smtClean="0"/>
              <a:t> in daily life ;</a:t>
            </a:r>
          </a:p>
          <a:p>
            <a:r>
              <a:rPr lang="en-US" altLang="zh-CN" sz="4400" b="1" dirty="0" smtClean="0"/>
              <a:t>Changes</a:t>
            </a:r>
            <a:r>
              <a:rPr lang="en-US" altLang="zh-CN" sz="4400" dirty="0" smtClean="0"/>
              <a:t> in society/science/</a:t>
            </a:r>
          </a:p>
          <a:p>
            <a:pPr>
              <a:buNone/>
            </a:pPr>
            <a:r>
              <a:rPr lang="en-US" altLang="zh-CN" sz="4400" dirty="0" smtClean="0"/>
              <a:t>	</a:t>
            </a:r>
            <a:r>
              <a:rPr lang="en-US" altLang="zh-CN" sz="4400" dirty="0" smtClean="0"/>
              <a:t>technology/art…</a:t>
            </a:r>
          </a:p>
          <a:p>
            <a:r>
              <a:rPr lang="en-US" altLang="zh-CN" dirty="0" smtClean="0"/>
              <a:t>……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81128"/>
            <a:ext cx="3042262" cy="17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3720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Medical  research</a:t>
            </a: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3298489" cy="18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63720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Employment</a:t>
            </a:r>
            <a:endParaRPr lang="zh-CN" altLang="en-US" dirty="0"/>
          </a:p>
        </p:txBody>
      </p:sp>
      <p:pic>
        <p:nvPicPr>
          <p:cNvPr id="9" name="图片 8" descr="12477758_10305565714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2844651" cy="189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4128" y="40770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Transportation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Imprint MT Shadow" pitchFamily="82" charset="0"/>
              </a:rPr>
              <a:t>Disadvantages</a:t>
            </a:r>
            <a:endParaRPr lang="zh-CN" altLang="en-US" dirty="0">
              <a:latin typeface="Imprint MT Shadow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400" dirty="0" smtClean="0"/>
              <a:t>Addiction</a:t>
            </a:r>
            <a:r>
              <a:rPr lang="en-US" altLang="zh-CN" dirty="0" smtClean="0"/>
              <a:t> to computers;</a:t>
            </a:r>
          </a:p>
          <a:p>
            <a:r>
              <a:rPr lang="en-US" altLang="zh-CN" sz="4400" dirty="0" smtClean="0"/>
              <a:t>Fears </a:t>
            </a:r>
            <a:r>
              <a:rPr lang="en-US" altLang="zh-CN" dirty="0" smtClean="0"/>
              <a:t>of losing control over computers’ self-development ;</a:t>
            </a:r>
          </a:p>
          <a:p>
            <a:r>
              <a:rPr lang="en-US" altLang="zh-CN" dirty="0" smtClean="0"/>
              <a:t>……</a:t>
            </a:r>
          </a:p>
        </p:txBody>
      </p:sp>
      <p:pic>
        <p:nvPicPr>
          <p:cNvPr id="6" name="图片 5" descr="1395449917_09204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365104"/>
            <a:ext cx="4792588" cy="2206112"/>
          </a:xfrm>
          <a:prstGeom prst="rect">
            <a:avLst/>
          </a:prstGeom>
        </p:spPr>
      </p:pic>
      <p:pic>
        <p:nvPicPr>
          <p:cNvPr id="7" name="图片 6" descr="1327809152208_h89i08.jpg"/>
          <p:cNvPicPr>
            <a:picLocks noChangeAspect="1"/>
          </p:cNvPicPr>
          <p:nvPr/>
        </p:nvPicPr>
        <p:blipFill>
          <a:blip r:embed="rId3" cstate="print"/>
          <a:srcRect l="25779" b="1256"/>
          <a:stretch>
            <a:fillRect/>
          </a:stretch>
        </p:blipFill>
        <p:spPr>
          <a:xfrm>
            <a:off x="5436096" y="4077072"/>
            <a:ext cx="3491879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f9e93b1cb134954e8be7cd1564e9258d0094a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77072"/>
            <a:ext cx="2072625" cy="25972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Imprint MT Shadow" pitchFamily="82" charset="0"/>
              </a:rPr>
              <a:t>Questions</a:t>
            </a:r>
            <a:endParaRPr lang="zh-CN" altLang="en-US" dirty="0">
              <a:latin typeface="Imprint MT Shadow" pitchFamily="8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700808"/>
            <a:ext cx="8136904" cy="478539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What do you think of the development of computer?</a:t>
            </a:r>
          </a:p>
          <a:p>
            <a:r>
              <a:rPr lang="en-US" altLang="zh-CN" dirty="0" smtClean="0"/>
              <a:t>“ Computers are everywhere in our life.” </a:t>
            </a:r>
          </a:p>
          <a:p>
            <a:pPr>
              <a:buNone/>
            </a:pPr>
            <a:r>
              <a:rPr lang="en-US" altLang="zh-CN" dirty="0" smtClean="0"/>
              <a:t>	 Good ?  Bad ?</a:t>
            </a:r>
            <a:endParaRPr lang="en-US" altLang="zh-CN" dirty="0" smtClean="0"/>
          </a:p>
          <a:p>
            <a:r>
              <a:rPr lang="en-US" altLang="zh-CN" dirty="0" smtClean="0"/>
              <a:t>What’s the future relationship of human and computer?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329</Words>
  <Application>Microsoft Office PowerPoint</Application>
  <PresentationFormat>全屏显示(4:3)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B2Unit3- Computers </vt:lpstr>
      <vt:lpstr>幻灯片 2</vt:lpstr>
      <vt:lpstr>幻灯片 3</vt:lpstr>
      <vt:lpstr>幻灯片 4</vt:lpstr>
      <vt:lpstr>幻灯片 5</vt:lpstr>
      <vt:lpstr>Questions</vt:lpstr>
      <vt:lpstr>Advantages</vt:lpstr>
      <vt:lpstr>Disadvantages</vt:lpstr>
      <vt:lpstr>Questions</vt:lpstr>
      <vt:lpstr>幻灯片 10</vt:lpstr>
      <vt:lpstr>幻灯片 11</vt:lpstr>
      <vt:lpstr>Examples</vt:lpstr>
      <vt:lpstr>English version: http://waitbutwhy.com/2015/01/artificial-intelligence-revolution-1.html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B2U3- Computers </dc:title>
  <dc:creator>盈盈</dc:creator>
  <cp:lastModifiedBy>盈盈</cp:lastModifiedBy>
  <cp:revision>11</cp:revision>
  <dcterms:created xsi:type="dcterms:W3CDTF">2015-02-25T03:07:22Z</dcterms:created>
  <dcterms:modified xsi:type="dcterms:W3CDTF">2015-02-25T16:36:37Z</dcterms:modified>
</cp:coreProperties>
</file>