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7" r:id="rId7"/>
    <p:sldId id="262" r:id="rId8"/>
    <p:sldId id="263" r:id="rId9"/>
    <p:sldId id="264" r:id="rId10"/>
    <p:sldId id="265" r:id="rId11"/>
    <p:sldId id="266" r:id="rId12"/>
    <p:sldId id="268" r:id="rId13"/>
    <p:sldId id="279" r:id="rId14"/>
    <p:sldId id="269" r:id="rId15"/>
    <p:sldId id="270" r:id="rId16"/>
    <p:sldId id="271" r:id="rId17"/>
    <p:sldId id="272" r:id="rId18"/>
    <p:sldId id="273" r:id="rId19"/>
    <p:sldId id="275" r:id="rId20"/>
    <p:sldId id="276" r:id="rId21"/>
    <p:sldId id="277" r:id="rId22"/>
    <p:sldId id="278"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913308-F349-4B6D-A68A-DD1791B4A57B}" type="slidenum">
              <a:rPr lang="zh-CN" altLang="en-US" smtClean="0"/>
              <a:t>‹#›</a:t>
            </a:fld>
            <a:endParaRPr lang="zh-CN" alt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Title 10"/>
          <p:cNvSpPr>
            <a:spLocks noGrp="1"/>
          </p:cNvSpPr>
          <p:nvPr>
            <p:ph type="title"/>
          </p:nvPr>
        </p:nvSpPr>
        <p:spPr/>
        <p:txBody>
          <a:bodyPr/>
          <a:lstStyle/>
          <a:p>
            <a:r>
              <a:rPr lang="zh-CN" altLang="en-US" smtClean="0"/>
              <a:t>单击此处编辑母版标题样式</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2" name="Title 1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zh-CN" altLang="en-US" smtClean="0"/>
              <a:t>单击此处编辑母版标题样式</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30820CF-B880-4189-942D-D702A7CBA730}" type="datetimeFigureOut">
              <a:rPr lang="zh-CN" altLang="en-US" smtClean="0"/>
              <a:t>2015/2/22</a:t>
            </a:fld>
            <a:endParaRPr lang="zh-CN" alt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zh-CN" alt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31640" y="980728"/>
            <a:ext cx="7200800" cy="1600327"/>
          </a:xfrm>
        </p:spPr>
        <p:txBody>
          <a:bodyPr>
            <a:normAutofit fontScale="90000"/>
          </a:bodyPr>
          <a:lstStyle/>
          <a:p>
            <a:r>
              <a:rPr lang="zh-CN" altLang="en-US" dirty="0" smtClean="0"/>
              <a:t>新课标高中英语必修</a:t>
            </a:r>
            <a:r>
              <a:rPr lang="en-US" altLang="zh-CN" dirty="0" smtClean="0"/>
              <a:t>3</a:t>
            </a:r>
            <a:br>
              <a:rPr lang="en-US" altLang="zh-CN" dirty="0" smtClean="0"/>
            </a:br>
            <a:r>
              <a:rPr lang="en-US" altLang="zh-CN" dirty="0" smtClean="0"/>
              <a:t>U1</a:t>
            </a:r>
            <a:r>
              <a:rPr lang="en-US" altLang="zh-CN" sz="5400" dirty="0" smtClean="0"/>
              <a:t> </a:t>
            </a:r>
            <a:r>
              <a:rPr lang="en-US" altLang="zh-CN" dirty="0"/>
              <a:t>F</a:t>
            </a:r>
            <a:r>
              <a:rPr lang="en-US" altLang="zh-CN" sz="5400" dirty="0" smtClean="0"/>
              <a:t>estivals</a:t>
            </a:r>
            <a:endParaRPr lang="zh-CN" altLang="en-US" sz="5400" dirty="0"/>
          </a:p>
        </p:txBody>
      </p:sp>
      <p:sp>
        <p:nvSpPr>
          <p:cNvPr id="3" name="副标题 2"/>
          <p:cNvSpPr>
            <a:spLocks noGrp="1"/>
          </p:cNvSpPr>
          <p:nvPr>
            <p:ph type="subTitle" idx="1"/>
          </p:nvPr>
        </p:nvSpPr>
        <p:spPr>
          <a:xfrm>
            <a:off x="0" y="4077072"/>
            <a:ext cx="8500326" cy="1066800"/>
          </a:xfrm>
        </p:spPr>
        <p:txBody>
          <a:bodyPr>
            <a:noAutofit/>
          </a:bodyPr>
          <a:lstStyle/>
          <a:p>
            <a:r>
              <a:rPr lang="en-US" altLang="zh-CN" sz="5400" b="1" spc="40" dirty="0" smtClean="0">
                <a:ln w="13335" cmpd="sng">
                  <a:solidFill>
                    <a:schemeClr val="accent1">
                      <a:lumMod val="50000"/>
                    </a:schemeClr>
                  </a:solidFill>
                  <a:prstDash val="solid"/>
                </a:ln>
                <a:solidFill>
                  <a:schemeClr val="accent6">
                    <a:tint val="1000"/>
                  </a:schemeClr>
                </a:solidFill>
                <a:latin typeface="+mj-lt"/>
                <a:ea typeface="+mj-ea"/>
                <a:cs typeface="+mj-cs"/>
              </a:rPr>
              <a:t>Thanksgiving Day</a:t>
            </a:r>
          </a:p>
          <a:p>
            <a:endParaRPr lang="zh-CN" altLang="en-US" sz="5400" b="1" spc="40" dirty="0">
              <a:ln w="13335" cmpd="sng">
                <a:solidFill>
                  <a:schemeClr val="accent1">
                    <a:lumMod val="50000"/>
                  </a:schemeClr>
                </a:solidFill>
                <a:prstDash val="solid"/>
              </a:ln>
              <a:solidFill>
                <a:schemeClr val="accent6">
                  <a:tint val="1000"/>
                </a:schemeClr>
              </a:solidFill>
              <a:latin typeface="+mj-lt"/>
              <a:ea typeface="+mj-ea"/>
              <a:cs typeface="+mj-cs"/>
            </a:endParaRPr>
          </a:p>
        </p:txBody>
      </p:sp>
      <p:sp>
        <p:nvSpPr>
          <p:cNvPr id="4" name="TextBox 3"/>
          <p:cNvSpPr txBox="1"/>
          <p:nvPr/>
        </p:nvSpPr>
        <p:spPr>
          <a:xfrm>
            <a:off x="4515419" y="5517232"/>
            <a:ext cx="4248472" cy="954107"/>
          </a:xfrm>
          <a:prstGeom prst="rect">
            <a:avLst/>
          </a:prstGeom>
          <a:noFill/>
        </p:spPr>
        <p:txBody>
          <a:bodyPr wrap="square" rtlCol="0">
            <a:spAutoFit/>
          </a:bodyPr>
          <a:lstStyle/>
          <a:p>
            <a:r>
              <a:rPr lang="zh-CN" altLang="en-US" sz="28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rPr>
              <a:t>华南师范大学外文学院</a:t>
            </a:r>
            <a:endParaRPr lang="en-US" altLang="zh-CN" sz="28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endParaRPr>
          </a:p>
          <a:p>
            <a:pPr algn="ctr"/>
            <a:r>
              <a:rPr lang="zh-CN" altLang="en-US" sz="28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rPr>
              <a:t>麦梓靖</a:t>
            </a:r>
          </a:p>
        </p:txBody>
      </p:sp>
    </p:spTree>
    <p:extLst>
      <p:ext uri="{BB962C8B-B14F-4D97-AF65-F5344CB8AC3E}">
        <p14:creationId xmlns:p14="http://schemas.microsoft.com/office/powerpoint/2010/main" val="1120915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204864"/>
            <a:ext cx="6055805" cy="3875283"/>
          </a:xfrm>
        </p:spPr>
      </p:pic>
      <p:sp>
        <p:nvSpPr>
          <p:cNvPr id="3" name="标题 2"/>
          <p:cNvSpPr>
            <a:spLocks noGrp="1"/>
          </p:cNvSpPr>
          <p:nvPr>
            <p:ph type="title"/>
          </p:nvPr>
        </p:nvSpPr>
        <p:spPr/>
        <p:txBody>
          <a:bodyPr/>
          <a:lstStyle/>
          <a:p>
            <a:r>
              <a:rPr lang="en-US" altLang="zh-CN" dirty="0" smtClean="0"/>
              <a:t>The origin</a:t>
            </a:r>
            <a:endParaRPr lang="zh-CN" altLang="en-US" dirty="0"/>
          </a:p>
        </p:txBody>
      </p:sp>
      <p:sp>
        <p:nvSpPr>
          <p:cNvPr id="5" name="矩形 4"/>
          <p:cNvSpPr/>
          <p:nvPr/>
        </p:nvSpPr>
        <p:spPr>
          <a:xfrm>
            <a:off x="6198" y="6150114"/>
            <a:ext cx="8532440" cy="707886"/>
          </a:xfrm>
          <a:prstGeom prst="rect">
            <a:avLst/>
          </a:prstGeom>
        </p:spPr>
        <p:txBody>
          <a:bodyPr wrap="square">
            <a:spAutoFit/>
          </a:bodyPr>
          <a:lstStyle/>
          <a:p>
            <a:r>
              <a:rPr lang="en-US" altLang="zh-CN" sz="2000" dirty="0">
                <a:ln w="3175">
                  <a:solidFill>
                    <a:schemeClr val="tx1">
                      <a:alpha val="65000"/>
                    </a:schemeClr>
                  </a:solidFill>
                </a:ln>
                <a:latin typeface="+mj-lt"/>
                <a:ea typeface="+mj-ea"/>
                <a:cs typeface="+mj-cs"/>
              </a:rPr>
              <a:t>President Franklin </a:t>
            </a:r>
            <a:r>
              <a:rPr lang="en-US" altLang="zh-CN" sz="2000" dirty="0" smtClean="0">
                <a:ln w="3175">
                  <a:solidFill>
                    <a:schemeClr val="tx1">
                      <a:alpha val="65000"/>
                    </a:schemeClr>
                  </a:solidFill>
                </a:ln>
                <a:latin typeface="+mj-lt"/>
                <a:ea typeface="+mj-ea"/>
                <a:cs typeface="+mj-cs"/>
              </a:rPr>
              <a:t> </a:t>
            </a:r>
            <a:r>
              <a:rPr lang="en-US" altLang="zh-CN" sz="2000" dirty="0">
                <a:ln w="3175">
                  <a:solidFill>
                    <a:schemeClr val="tx1">
                      <a:alpha val="65000"/>
                    </a:schemeClr>
                  </a:solidFill>
                </a:ln>
                <a:latin typeface="+mj-lt"/>
                <a:ea typeface="+mj-ea"/>
                <a:cs typeface="+mj-cs"/>
              </a:rPr>
              <a:t>Roosevelt officially signed the holiday into federal law in 1941 as the fourth Thursday during that month. </a:t>
            </a:r>
            <a:endParaRPr lang="zh-CN" altLang="en-US" sz="2000" dirty="0">
              <a:ln w="3175">
                <a:solidFill>
                  <a:schemeClr val="tx1">
                    <a:alpha val="65000"/>
                  </a:schemeClr>
                </a:solidFill>
              </a:ln>
              <a:latin typeface="+mj-lt"/>
              <a:ea typeface="+mj-ea"/>
              <a:cs typeface="+mj-cs"/>
            </a:endParaRPr>
          </a:p>
        </p:txBody>
      </p:sp>
    </p:spTree>
    <p:extLst>
      <p:ext uri="{BB962C8B-B14F-4D97-AF65-F5344CB8AC3E}">
        <p14:creationId xmlns:p14="http://schemas.microsoft.com/office/powerpoint/2010/main" val="3098177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6552" y="764704"/>
            <a:ext cx="9998407" cy="1054250"/>
          </a:xfrm>
        </p:spPr>
        <p:txBody>
          <a:bodyPr/>
          <a:lstStyle/>
          <a:p>
            <a:r>
              <a:rPr lang="en-US" altLang="zh-CN" dirty="0"/>
              <a:t>Tradition</a:t>
            </a:r>
            <a:br>
              <a:rPr lang="en-US" altLang="zh-CN" dirty="0"/>
            </a:br>
            <a:r>
              <a:rPr lang="en-US" altLang="zh-CN" dirty="0"/>
              <a:t>Family Reunion and Feasting</a:t>
            </a:r>
            <a:br>
              <a:rPr lang="en-US" altLang="zh-CN" dirty="0"/>
            </a:b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308" y="2204864"/>
            <a:ext cx="4811777" cy="3672408"/>
          </a:xfrm>
          <a:prstGeom prst="rect">
            <a:avLst/>
          </a:prstGeom>
        </p:spPr>
      </p:pic>
      <p:sp>
        <p:nvSpPr>
          <p:cNvPr id="7" name="圆角矩形标注 6"/>
          <p:cNvSpPr/>
          <p:nvPr/>
        </p:nvSpPr>
        <p:spPr>
          <a:xfrm>
            <a:off x="3771" y="1772816"/>
            <a:ext cx="4280197" cy="5085184"/>
          </a:xfrm>
          <a:prstGeom prst="wedgeRoundRectCallout">
            <a:avLst>
              <a:gd name="adj1" fmla="val 53613"/>
              <a:gd name="adj2" fmla="val 173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ln w="3175">
                  <a:solidFill>
                    <a:schemeClr val="tx1">
                      <a:alpha val="65000"/>
                    </a:schemeClr>
                  </a:solidFill>
                </a:ln>
                <a:solidFill>
                  <a:schemeClr val="tx1"/>
                </a:solidFill>
                <a:latin typeface="+mj-lt"/>
                <a:ea typeface="+mj-ea"/>
                <a:cs typeface="+mj-cs"/>
              </a:rPr>
              <a:t>Dear Heavenly Father,</a:t>
            </a:r>
          </a:p>
          <a:p>
            <a:r>
              <a:rPr lang="en-US" altLang="zh-CN" dirty="0">
                <a:ln w="3175">
                  <a:solidFill>
                    <a:schemeClr val="tx1">
                      <a:alpha val="65000"/>
                    </a:schemeClr>
                  </a:solidFill>
                </a:ln>
                <a:solidFill>
                  <a:schemeClr val="tx1"/>
                </a:solidFill>
                <a:latin typeface="+mj-lt"/>
                <a:ea typeface="+mj-ea"/>
                <a:cs typeface="+mj-cs"/>
              </a:rPr>
              <a:t/>
            </a:r>
            <a:br>
              <a:rPr lang="en-US" altLang="zh-CN" dirty="0">
                <a:ln w="3175">
                  <a:solidFill>
                    <a:schemeClr val="tx1">
                      <a:alpha val="65000"/>
                    </a:schemeClr>
                  </a:solidFill>
                </a:ln>
                <a:solidFill>
                  <a:schemeClr val="tx1"/>
                </a:solidFill>
                <a:latin typeface="+mj-lt"/>
                <a:ea typeface="+mj-ea"/>
                <a:cs typeface="+mj-cs"/>
              </a:rPr>
            </a:br>
            <a:r>
              <a:rPr lang="en-US" altLang="zh-CN" dirty="0">
                <a:ln w="3175">
                  <a:solidFill>
                    <a:schemeClr val="tx1">
                      <a:alpha val="65000"/>
                    </a:schemeClr>
                  </a:solidFill>
                </a:ln>
                <a:solidFill>
                  <a:schemeClr val="tx1"/>
                </a:solidFill>
                <a:latin typeface="+mj-lt"/>
                <a:ea typeface="+mj-ea"/>
                <a:cs typeface="+mj-cs"/>
              </a:rPr>
              <a:t>Thank You for this special day, a day to remember Your goodness to us.</a:t>
            </a:r>
          </a:p>
          <a:p>
            <a:r>
              <a:rPr lang="en-US" altLang="zh-CN" dirty="0">
                <a:ln w="3175">
                  <a:solidFill>
                    <a:schemeClr val="tx1">
                      <a:alpha val="65000"/>
                    </a:schemeClr>
                  </a:solidFill>
                </a:ln>
                <a:solidFill>
                  <a:schemeClr val="tx1"/>
                </a:solidFill>
                <a:latin typeface="+mj-lt"/>
                <a:ea typeface="+mj-ea"/>
                <a:cs typeface="+mj-cs"/>
              </a:rPr>
              <a:t/>
            </a:r>
            <a:br>
              <a:rPr lang="en-US" altLang="zh-CN" dirty="0">
                <a:ln w="3175">
                  <a:solidFill>
                    <a:schemeClr val="tx1">
                      <a:alpha val="65000"/>
                    </a:schemeClr>
                  </a:solidFill>
                </a:ln>
                <a:solidFill>
                  <a:schemeClr val="tx1"/>
                </a:solidFill>
                <a:latin typeface="+mj-lt"/>
                <a:ea typeface="+mj-ea"/>
                <a:cs typeface="+mj-cs"/>
              </a:rPr>
            </a:br>
            <a:r>
              <a:rPr lang="en-US" altLang="zh-CN" dirty="0">
                <a:ln w="3175">
                  <a:solidFill>
                    <a:schemeClr val="tx1">
                      <a:alpha val="65000"/>
                    </a:schemeClr>
                  </a:solidFill>
                </a:ln>
                <a:solidFill>
                  <a:schemeClr val="tx1"/>
                </a:solidFill>
                <a:latin typeface="+mj-lt"/>
                <a:ea typeface="+mj-ea"/>
                <a:cs typeface="+mj-cs"/>
              </a:rPr>
              <a:t>Thank You for a roof over our heads, and more than enough food to eat. </a:t>
            </a:r>
          </a:p>
          <a:p>
            <a:r>
              <a:rPr lang="en-US" altLang="zh-CN" dirty="0">
                <a:ln w="3175">
                  <a:solidFill>
                    <a:schemeClr val="tx1">
                      <a:alpha val="65000"/>
                    </a:schemeClr>
                  </a:solidFill>
                </a:ln>
                <a:solidFill>
                  <a:schemeClr val="tx1"/>
                </a:solidFill>
                <a:latin typeface="+mj-lt"/>
                <a:ea typeface="+mj-ea"/>
                <a:cs typeface="+mj-cs"/>
              </a:rPr>
              <a:t/>
            </a:r>
            <a:br>
              <a:rPr lang="en-US" altLang="zh-CN" dirty="0">
                <a:ln w="3175">
                  <a:solidFill>
                    <a:schemeClr val="tx1">
                      <a:alpha val="65000"/>
                    </a:schemeClr>
                  </a:solidFill>
                </a:ln>
                <a:solidFill>
                  <a:schemeClr val="tx1"/>
                </a:solidFill>
                <a:latin typeface="+mj-lt"/>
                <a:ea typeface="+mj-ea"/>
                <a:cs typeface="+mj-cs"/>
              </a:rPr>
            </a:br>
            <a:r>
              <a:rPr lang="en-US" altLang="zh-CN" dirty="0">
                <a:ln w="3175">
                  <a:solidFill>
                    <a:schemeClr val="tx1">
                      <a:alpha val="65000"/>
                    </a:schemeClr>
                  </a:solidFill>
                </a:ln>
                <a:solidFill>
                  <a:schemeClr val="tx1"/>
                </a:solidFill>
                <a:latin typeface="+mj-lt"/>
                <a:ea typeface="+mj-ea"/>
                <a:cs typeface="+mj-cs"/>
              </a:rPr>
              <a:t>Thank You for the family You have given to us, for family and friends who have gathered together to eat this Thanksgiving Day meal. </a:t>
            </a:r>
          </a:p>
          <a:p>
            <a:endParaRPr lang="en-US" altLang="zh-CN" dirty="0">
              <a:ln w="3175">
                <a:solidFill>
                  <a:schemeClr val="tx1">
                    <a:alpha val="65000"/>
                  </a:schemeClr>
                </a:solidFill>
              </a:ln>
              <a:solidFill>
                <a:schemeClr val="tx1"/>
              </a:solidFill>
              <a:latin typeface="+mj-lt"/>
              <a:ea typeface="+mj-ea"/>
              <a:cs typeface="+mj-cs"/>
            </a:endParaRPr>
          </a:p>
          <a:p>
            <a:r>
              <a:rPr lang="en-US" altLang="zh-CN" dirty="0">
                <a:ln w="3175">
                  <a:solidFill>
                    <a:schemeClr val="tx1">
                      <a:alpha val="65000"/>
                    </a:schemeClr>
                  </a:solidFill>
                </a:ln>
                <a:solidFill>
                  <a:schemeClr val="tx1"/>
                </a:solidFill>
                <a:latin typeface="+mj-lt"/>
                <a:ea typeface="+mj-ea"/>
                <a:cs typeface="+mj-cs"/>
              </a:rPr>
              <a:t>Amen.  </a:t>
            </a:r>
            <a:endParaRPr lang="zh-CN" altLang="en-US" dirty="0">
              <a:ln w="3175">
                <a:solidFill>
                  <a:schemeClr val="tx1">
                    <a:alpha val="65000"/>
                  </a:schemeClr>
                </a:solidFill>
              </a:ln>
              <a:solidFill>
                <a:schemeClr val="tx1"/>
              </a:solidFill>
              <a:latin typeface="+mj-lt"/>
              <a:ea typeface="+mj-ea"/>
              <a:cs typeface="+mj-cs"/>
            </a:endParaRPr>
          </a:p>
        </p:txBody>
      </p:sp>
    </p:spTree>
    <p:extLst>
      <p:ext uri="{BB962C8B-B14F-4D97-AF65-F5344CB8AC3E}">
        <p14:creationId xmlns:p14="http://schemas.microsoft.com/office/powerpoint/2010/main" val="39410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39250"/>
            <a:ext cx="3744416" cy="5912800"/>
          </a:xfrm>
        </p:spPr>
      </p:pic>
      <p:sp>
        <p:nvSpPr>
          <p:cNvPr id="3" name="标题 2"/>
          <p:cNvSpPr>
            <a:spLocks noGrp="1"/>
          </p:cNvSpPr>
          <p:nvPr>
            <p:ph type="title"/>
          </p:nvPr>
        </p:nvSpPr>
        <p:spPr>
          <a:xfrm>
            <a:off x="683568" y="25602"/>
            <a:ext cx="7756263" cy="1054250"/>
          </a:xfrm>
        </p:spPr>
        <p:txBody>
          <a:bodyPr/>
          <a:lstStyle/>
          <a:p>
            <a:r>
              <a:rPr lang="en-US" altLang="zh-CN" dirty="0"/>
              <a:t>Tradition of </a:t>
            </a:r>
            <a:r>
              <a:rPr lang="en-US" altLang="zh-CN" dirty="0" smtClean="0"/>
              <a:t>Food</a:t>
            </a:r>
            <a:endParaRPr lang="zh-CN" altLang="en-US" dirty="0"/>
          </a:p>
        </p:txBody>
      </p:sp>
      <p:sp>
        <p:nvSpPr>
          <p:cNvPr id="5" name="矩形 4"/>
          <p:cNvSpPr/>
          <p:nvPr/>
        </p:nvSpPr>
        <p:spPr>
          <a:xfrm>
            <a:off x="4067944" y="2348880"/>
            <a:ext cx="4572000" cy="4247317"/>
          </a:xfrm>
          <a:prstGeom prst="rect">
            <a:avLst/>
          </a:prstGeom>
        </p:spPr>
        <p:txBody>
          <a:bodyPr>
            <a:spAutoFit/>
          </a:bodyPr>
          <a:lstStyle/>
          <a:p>
            <a:pPr>
              <a:lnSpc>
                <a:spcPct val="150000"/>
              </a:lnSpc>
            </a:pPr>
            <a:r>
              <a:rPr lang="en-US" altLang="zh-CN" sz="2000" dirty="0" smtClean="0">
                <a:ln w="3175">
                  <a:solidFill>
                    <a:schemeClr val="tx1">
                      <a:alpha val="65000"/>
                    </a:schemeClr>
                  </a:solidFill>
                </a:ln>
                <a:latin typeface="+mj-lt"/>
                <a:ea typeface="+mj-ea"/>
                <a:cs typeface="+mj-cs"/>
              </a:rPr>
              <a:t>1.   They </a:t>
            </a:r>
            <a:r>
              <a:rPr lang="en-US" altLang="zh-CN" sz="2000" dirty="0">
                <a:ln w="3175">
                  <a:solidFill>
                    <a:schemeClr val="tx1">
                      <a:alpha val="65000"/>
                    </a:schemeClr>
                  </a:solidFill>
                </a:ln>
                <a:latin typeface="+mj-lt"/>
                <a:ea typeface="+mj-ea"/>
                <a:cs typeface="+mj-cs"/>
              </a:rPr>
              <a:t>were fresh, affordable, and big enough to feed a crowd. </a:t>
            </a:r>
          </a:p>
          <a:p>
            <a:pPr>
              <a:lnSpc>
                <a:spcPct val="150000"/>
              </a:lnSpc>
            </a:pPr>
            <a:r>
              <a:rPr lang="en-US" altLang="zh-CN" sz="2000" dirty="0" smtClean="0">
                <a:ln w="3175">
                  <a:solidFill>
                    <a:schemeClr val="tx1">
                      <a:alpha val="65000"/>
                    </a:schemeClr>
                  </a:solidFill>
                </a:ln>
                <a:latin typeface="+mj-lt"/>
                <a:ea typeface="+mj-ea"/>
                <a:cs typeface="+mj-cs"/>
              </a:rPr>
              <a:t>2.    Among </a:t>
            </a:r>
            <a:r>
              <a:rPr lang="en-US" altLang="zh-CN" sz="2000" dirty="0">
                <a:ln w="3175">
                  <a:solidFill>
                    <a:schemeClr val="tx1">
                      <a:alpha val="65000"/>
                    </a:schemeClr>
                  </a:solidFill>
                </a:ln>
                <a:latin typeface="+mj-lt"/>
                <a:ea typeface="+mj-ea"/>
                <a:cs typeface="+mj-cs"/>
              </a:rPr>
              <a:t>the big birds, turkey was ideal for a fall feast. </a:t>
            </a:r>
          </a:p>
          <a:p>
            <a:pPr>
              <a:lnSpc>
                <a:spcPct val="150000"/>
              </a:lnSpc>
            </a:pPr>
            <a:r>
              <a:rPr lang="en-US" altLang="zh-CN" sz="2000" dirty="0" smtClean="0">
                <a:ln w="3175">
                  <a:solidFill>
                    <a:schemeClr val="tx1">
                      <a:alpha val="65000"/>
                    </a:schemeClr>
                  </a:solidFill>
                </a:ln>
                <a:latin typeface="+mj-lt"/>
                <a:ea typeface="+mj-ea"/>
                <a:cs typeface="+mj-cs"/>
              </a:rPr>
              <a:t>3.    While </a:t>
            </a:r>
            <a:r>
              <a:rPr lang="en-US" altLang="zh-CN" sz="2000" dirty="0">
                <a:ln w="3175">
                  <a:solidFill>
                    <a:schemeClr val="tx1">
                      <a:alpha val="65000"/>
                    </a:schemeClr>
                  </a:solidFill>
                </a:ln>
                <a:latin typeface="+mj-lt"/>
                <a:ea typeface="+mj-ea"/>
                <a:cs typeface="+mj-cs"/>
              </a:rPr>
              <a:t>the bird had already been associated with Christmas, the turkey also gained iconic status as a </a:t>
            </a:r>
            <a:r>
              <a:rPr lang="en-US" altLang="zh-CN" sz="2000" dirty="0" smtClean="0">
                <a:ln w="3175">
                  <a:solidFill>
                    <a:schemeClr val="tx1">
                      <a:alpha val="65000"/>
                    </a:schemeClr>
                  </a:solidFill>
                </a:ln>
                <a:latin typeface="+mj-lt"/>
                <a:ea typeface="+mj-ea"/>
                <a:cs typeface="+mj-cs"/>
              </a:rPr>
              <a:t>yuletide</a:t>
            </a:r>
            <a:r>
              <a:rPr lang="en-US" altLang="zh-CN" sz="2000" b="1" dirty="0"/>
              <a:t> </a:t>
            </a:r>
            <a:r>
              <a:rPr lang="en-US" altLang="zh-CN" sz="2000" b="1" dirty="0" smtClean="0"/>
              <a:t>[‘</a:t>
            </a:r>
            <a:r>
              <a:rPr lang="en-US" altLang="zh-CN" sz="2000" b="1" dirty="0" err="1" smtClean="0"/>
              <a:t>ju:ltaɪd</a:t>
            </a:r>
            <a:r>
              <a:rPr lang="en-US" altLang="zh-CN" sz="2000" b="1" dirty="0" smtClean="0"/>
              <a:t>](</a:t>
            </a:r>
            <a:r>
              <a:rPr lang="zh-CN" altLang="en-US" sz="2000" b="1" dirty="0" smtClean="0"/>
              <a:t>圣诞季节</a:t>
            </a:r>
            <a:r>
              <a:rPr lang="en-US" altLang="zh-CN" sz="2000" b="1" dirty="0" smtClean="0"/>
              <a:t>)</a:t>
            </a:r>
            <a:r>
              <a:rPr lang="en-US" altLang="zh-CN" sz="2000" dirty="0" smtClean="0">
                <a:ln w="3175">
                  <a:solidFill>
                    <a:schemeClr val="tx1">
                      <a:alpha val="65000"/>
                    </a:schemeClr>
                  </a:solidFill>
                </a:ln>
                <a:latin typeface="+mj-lt"/>
                <a:ea typeface="+mj-ea"/>
                <a:cs typeface="+mj-cs"/>
              </a:rPr>
              <a:t> meal </a:t>
            </a:r>
            <a:r>
              <a:rPr lang="en-US" altLang="zh-CN" sz="2000" dirty="0">
                <a:ln w="3175">
                  <a:solidFill>
                    <a:schemeClr val="tx1">
                      <a:alpha val="65000"/>
                    </a:schemeClr>
                  </a:solidFill>
                </a:ln>
                <a:latin typeface="+mj-lt"/>
                <a:ea typeface="+mj-ea"/>
                <a:cs typeface="+mj-cs"/>
              </a:rPr>
              <a:t>around the same time.</a:t>
            </a:r>
            <a:endParaRPr lang="zh-CN" altLang="en-US" sz="2000" dirty="0">
              <a:ln w="3175">
                <a:solidFill>
                  <a:schemeClr val="tx1">
                    <a:alpha val="65000"/>
                  </a:schemeClr>
                </a:solidFill>
              </a:ln>
              <a:latin typeface="+mj-lt"/>
              <a:ea typeface="+mj-ea"/>
              <a:cs typeface="+mj-cs"/>
            </a:endParaRPr>
          </a:p>
        </p:txBody>
      </p:sp>
      <p:sp>
        <p:nvSpPr>
          <p:cNvPr id="6" name="矩形 5"/>
          <p:cNvSpPr/>
          <p:nvPr/>
        </p:nvSpPr>
        <p:spPr>
          <a:xfrm>
            <a:off x="4407835" y="1425550"/>
            <a:ext cx="3892217" cy="923330"/>
          </a:xfrm>
          <a:prstGeom prst="rect">
            <a:avLst/>
          </a:prstGeom>
          <a:noFill/>
        </p:spPr>
        <p:txBody>
          <a:bodyPr wrap="squar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2617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619672" y="2204864"/>
            <a:ext cx="7745505" cy="3877815"/>
          </a:xfrm>
        </p:spPr>
        <p:txBody>
          <a:bodyPr>
            <a:normAutofit/>
          </a:bodyPr>
          <a:lstStyle/>
          <a:p>
            <a:pPr marL="0" indent="0">
              <a:lnSpc>
                <a:spcPct val="150000"/>
              </a:lnSpc>
              <a:buNone/>
            </a:pPr>
            <a:r>
              <a:rPr lang="en-US" altLang="zh-CN" dirty="0" smtClean="0">
                <a:ln w="3175">
                  <a:solidFill>
                    <a:schemeClr val="tx1">
                      <a:alpha val="65000"/>
                    </a:schemeClr>
                  </a:solidFill>
                </a:ln>
                <a:solidFill>
                  <a:schemeClr val="tx1"/>
                </a:solidFill>
                <a:latin typeface="+mj-lt"/>
                <a:ea typeface="+mj-ea"/>
                <a:cs typeface="+mj-cs"/>
              </a:rPr>
              <a:t>Detroit’s </a:t>
            </a:r>
            <a:r>
              <a:rPr lang="en-US" altLang="zh-CN" dirty="0">
                <a:ln w="3175">
                  <a:solidFill>
                    <a:schemeClr val="tx1">
                      <a:alpha val="65000"/>
                    </a:schemeClr>
                  </a:solidFill>
                </a:ln>
                <a:solidFill>
                  <a:schemeClr val="tx1"/>
                </a:solidFill>
                <a:latin typeface="+mj-lt"/>
                <a:ea typeface="+mj-ea"/>
                <a:cs typeface="+mj-cs"/>
              </a:rPr>
              <a:t>American Thanksgiving Parade </a:t>
            </a:r>
          </a:p>
          <a:p>
            <a:pPr marL="0" indent="0">
              <a:lnSpc>
                <a:spcPct val="150000"/>
              </a:lnSpc>
              <a:buNone/>
            </a:pPr>
            <a:r>
              <a:rPr lang="en-US" altLang="zh-CN" dirty="0" smtClean="0">
                <a:ln w="3175">
                  <a:solidFill>
                    <a:schemeClr val="tx1">
                      <a:alpha val="65000"/>
                    </a:schemeClr>
                  </a:solidFill>
                </a:ln>
                <a:solidFill>
                  <a:schemeClr val="tx1"/>
                </a:solidFill>
                <a:latin typeface="+mj-lt"/>
                <a:ea typeface="+mj-ea"/>
                <a:cs typeface="+mj-cs"/>
              </a:rPr>
              <a:t>New </a:t>
            </a:r>
            <a:r>
              <a:rPr lang="en-US" altLang="zh-CN" dirty="0">
                <a:ln w="3175">
                  <a:solidFill>
                    <a:schemeClr val="tx1">
                      <a:alpha val="65000"/>
                    </a:schemeClr>
                  </a:solidFill>
                </a:ln>
                <a:solidFill>
                  <a:schemeClr val="tx1"/>
                </a:solidFill>
                <a:latin typeface="+mj-lt"/>
                <a:ea typeface="+mj-ea"/>
                <a:cs typeface="+mj-cs"/>
              </a:rPr>
              <a:t>York City’s Macy’s Thanksgiving Day Parade </a:t>
            </a:r>
            <a:endParaRPr lang="en-US" altLang="zh-CN" dirty="0" smtClean="0">
              <a:ln w="3175">
                <a:solidFill>
                  <a:schemeClr val="tx1">
                    <a:alpha val="65000"/>
                  </a:schemeClr>
                </a:solidFill>
              </a:ln>
              <a:solidFill>
                <a:schemeClr val="tx1"/>
              </a:solidFill>
              <a:latin typeface="+mj-lt"/>
              <a:ea typeface="+mj-ea"/>
              <a:cs typeface="+mj-cs"/>
            </a:endParaRPr>
          </a:p>
          <a:p>
            <a:pPr marL="0" indent="0">
              <a:lnSpc>
                <a:spcPct val="150000"/>
              </a:lnSpc>
              <a:buNone/>
            </a:pPr>
            <a:endParaRPr lang="en-US" altLang="zh-CN" sz="2000" dirty="0">
              <a:ln w="3175">
                <a:solidFill>
                  <a:schemeClr val="tx1">
                    <a:alpha val="65000"/>
                  </a:schemeClr>
                </a:solidFill>
              </a:ln>
              <a:solidFill>
                <a:schemeClr val="tx1"/>
              </a:solidFill>
              <a:latin typeface="+mj-lt"/>
              <a:ea typeface="+mj-ea"/>
              <a:cs typeface="+mj-cs"/>
            </a:endParaRPr>
          </a:p>
        </p:txBody>
      </p:sp>
      <p:sp>
        <p:nvSpPr>
          <p:cNvPr id="4" name="左大括号 3"/>
          <p:cNvSpPr/>
          <p:nvPr/>
        </p:nvSpPr>
        <p:spPr>
          <a:xfrm>
            <a:off x="971600" y="2492896"/>
            <a:ext cx="504056" cy="864096"/>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标题 2"/>
          <p:cNvSpPr txBox="1">
            <a:spLocks/>
          </p:cNvSpPr>
          <p:nvPr/>
        </p:nvSpPr>
        <p:spPr>
          <a:xfrm>
            <a:off x="683567" y="404664"/>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Parade</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501008"/>
            <a:ext cx="4572000" cy="3181350"/>
          </a:xfrm>
          <a:prstGeom prst="rect">
            <a:avLst/>
          </a:prstGeom>
        </p:spPr>
      </p:pic>
    </p:spTree>
    <p:extLst>
      <p:ext uri="{BB962C8B-B14F-4D97-AF65-F5344CB8AC3E}">
        <p14:creationId xmlns:p14="http://schemas.microsoft.com/office/powerpoint/2010/main" val="41149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683568" y="25602"/>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Parade</a:t>
            </a:r>
            <a:endParaRPr lang="zh-CN" altLang="en-US" dirty="0"/>
          </a:p>
        </p:txBody>
      </p:sp>
      <p:sp>
        <p:nvSpPr>
          <p:cNvPr id="6" name="内容占位符 5"/>
          <p:cNvSpPr>
            <a:spLocks noGrp="1"/>
          </p:cNvSpPr>
          <p:nvPr>
            <p:ph idx="1"/>
          </p:nvPr>
        </p:nvSpPr>
        <p:spPr>
          <a:xfrm>
            <a:off x="1763688" y="2348880"/>
            <a:ext cx="5720452" cy="792088"/>
          </a:xfrm>
        </p:spPr>
        <p:txBody>
          <a:bodyPr/>
          <a:lstStyle/>
          <a:p>
            <a:r>
              <a:rPr lang="en-US" altLang="zh-CN" dirty="0" smtClean="0">
                <a:solidFill>
                  <a:schemeClr val="accent2">
                    <a:lumMod val="50000"/>
                  </a:schemeClr>
                </a:solidFill>
              </a:rPr>
              <a:t>High </a:t>
            </a:r>
            <a:r>
              <a:rPr lang="en-US" altLang="zh-CN" dirty="0">
                <a:solidFill>
                  <a:schemeClr val="accent2">
                    <a:lumMod val="50000"/>
                  </a:schemeClr>
                </a:solidFill>
              </a:rPr>
              <a:t>school marching bands</a:t>
            </a:r>
            <a:endParaRPr lang="zh-CN" altLang="en-US" dirty="0">
              <a:solidFill>
                <a:schemeClr val="accent2">
                  <a:lumMod val="50000"/>
                </a:schemeClr>
              </a:solidFill>
            </a:endParaRPr>
          </a:p>
        </p:txBody>
      </p:sp>
      <p:sp>
        <p:nvSpPr>
          <p:cNvPr id="7" name="TextBox 6"/>
          <p:cNvSpPr txBox="1"/>
          <p:nvPr/>
        </p:nvSpPr>
        <p:spPr>
          <a:xfrm>
            <a:off x="365649" y="1499592"/>
            <a:ext cx="4166163" cy="523220"/>
          </a:xfrm>
          <a:prstGeom prst="rect">
            <a:avLst/>
          </a:prstGeom>
          <a:noFill/>
        </p:spPr>
        <p:txBody>
          <a:bodyPr wrap="square" rtlCol="0">
            <a:spAutoFit/>
          </a:bodyPr>
          <a:lstStyle/>
          <a:p>
            <a:r>
              <a:rPr lang="en-US" altLang="zh-CN" sz="2800" b="1" i="1" dirty="0">
                <a:solidFill>
                  <a:schemeClr val="accent5"/>
                </a:solidFill>
                <a:latin typeface="+mj-lt"/>
                <a:ea typeface="+mj-ea"/>
                <a:cs typeface="+mj-cs"/>
              </a:rPr>
              <a:t>Four important features</a:t>
            </a:r>
            <a:endParaRPr lang="zh-CN" altLang="en-US" sz="2800" b="1" i="1" dirty="0">
              <a:solidFill>
                <a:schemeClr val="accent5"/>
              </a:solidFill>
              <a:latin typeface="+mj-lt"/>
              <a:ea typeface="+mj-ea"/>
              <a:cs typeface="+mj-cs"/>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84" y="2889491"/>
            <a:ext cx="5904656" cy="3936438"/>
          </a:xfrm>
          <a:prstGeom prst="rect">
            <a:avLst/>
          </a:prstGeom>
        </p:spPr>
      </p:pic>
    </p:spTree>
    <p:extLst>
      <p:ext uri="{BB962C8B-B14F-4D97-AF65-F5344CB8AC3E}">
        <p14:creationId xmlns:p14="http://schemas.microsoft.com/office/powerpoint/2010/main" val="4984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683568" y="25602"/>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Parade</a:t>
            </a:r>
            <a:endParaRPr lang="zh-CN" altLang="en-US" dirty="0"/>
          </a:p>
        </p:txBody>
      </p:sp>
      <p:sp>
        <p:nvSpPr>
          <p:cNvPr id="6" name="内容占位符 5"/>
          <p:cNvSpPr>
            <a:spLocks noGrp="1"/>
          </p:cNvSpPr>
          <p:nvPr>
            <p:ph idx="1"/>
          </p:nvPr>
        </p:nvSpPr>
        <p:spPr>
          <a:xfrm>
            <a:off x="1801162" y="2276872"/>
            <a:ext cx="7745505" cy="3877815"/>
          </a:xfrm>
        </p:spPr>
        <p:txBody>
          <a:bodyPr/>
          <a:lstStyle/>
          <a:p>
            <a:r>
              <a:rPr lang="en-US" altLang="zh-CN" dirty="0" smtClean="0"/>
              <a:t> </a:t>
            </a:r>
            <a:r>
              <a:rPr lang="en-US" altLang="zh-CN" dirty="0" smtClean="0">
                <a:solidFill>
                  <a:schemeClr val="accent2">
                    <a:lumMod val="50000"/>
                  </a:schemeClr>
                </a:solidFill>
              </a:rPr>
              <a:t>Moving stands with specific themes</a:t>
            </a:r>
            <a:endParaRPr lang="en-US" altLang="zh-CN" dirty="0">
              <a:solidFill>
                <a:schemeClr val="accent2">
                  <a:lumMod val="50000"/>
                </a:schemeClr>
              </a:solidFill>
            </a:endParaRPr>
          </a:p>
        </p:txBody>
      </p:sp>
      <p:sp>
        <p:nvSpPr>
          <p:cNvPr id="7" name="TextBox 6"/>
          <p:cNvSpPr txBox="1"/>
          <p:nvPr/>
        </p:nvSpPr>
        <p:spPr>
          <a:xfrm>
            <a:off x="365649" y="1499592"/>
            <a:ext cx="4166163" cy="523220"/>
          </a:xfrm>
          <a:prstGeom prst="rect">
            <a:avLst/>
          </a:prstGeom>
          <a:noFill/>
        </p:spPr>
        <p:txBody>
          <a:bodyPr wrap="square" rtlCol="0">
            <a:spAutoFit/>
          </a:bodyPr>
          <a:lstStyle/>
          <a:p>
            <a:r>
              <a:rPr lang="en-US" altLang="zh-CN" sz="2800" b="1" i="1" dirty="0">
                <a:solidFill>
                  <a:schemeClr val="accent5"/>
                </a:solidFill>
                <a:latin typeface="+mj-lt"/>
                <a:ea typeface="+mj-ea"/>
                <a:cs typeface="+mj-cs"/>
              </a:rPr>
              <a:t>Four important features</a:t>
            </a:r>
            <a:endParaRPr lang="zh-CN" altLang="en-US" sz="2800" b="1" i="1" dirty="0">
              <a:solidFill>
                <a:schemeClr val="accent5"/>
              </a:solidFill>
              <a:latin typeface="+mj-lt"/>
              <a:ea typeface="+mj-ea"/>
              <a:cs typeface="+mj-cs"/>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62" y="2844373"/>
            <a:ext cx="5521073" cy="3987441"/>
          </a:xfrm>
          <a:prstGeom prst="rect">
            <a:avLst/>
          </a:prstGeom>
        </p:spPr>
      </p:pic>
    </p:spTree>
    <p:extLst>
      <p:ext uri="{BB962C8B-B14F-4D97-AF65-F5344CB8AC3E}">
        <p14:creationId xmlns:p14="http://schemas.microsoft.com/office/powerpoint/2010/main" val="30099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683568" y="25602"/>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Parade</a:t>
            </a:r>
            <a:endParaRPr lang="zh-CN" altLang="en-US" dirty="0"/>
          </a:p>
        </p:txBody>
      </p:sp>
      <p:sp>
        <p:nvSpPr>
          <p:cNvPr id="6" name="内容占位符 5"/>
          <p:cNvSpPr>
            <a:spLocks noGrp="1"/>
          </p:cNvSpPr>
          <p:nvPr>
            <p:ph idx="1"/>
          </p:nvPr>
        </p:nvSpPr>
        <p:spPr>
          <a:xfrm>
            <a:off x="5076056" y="692696"/>
            <a:ext cx="7745505" cy="3877815"/>
          </a:xfrm>
        </p:spPr>
        <p:txBody>
          <a:bodyPr/>
          <a:lstStyle/>
          <a:p>
            <a:pPr marL="0" indent="0">
              <a:buNone/>
            </a:pPr>
            <a:r>
              <a:rPr lang="en-US" altLang="zh-CN" dirty="0" smtClean="0"/>
              <a:t> </a:t>
            </a:r>
            <a:endParaRPr lang="zh-CN" altLang="en-US" dirty="0"/>
          </a:p>
        </p:txBody>
      </p:sp>
      <p:sp>
        <p:nvSpPr>
          <p:cNvPr id="7" name="TextBox 6"/>
          <p:cNvSpPr txBox="1"/>
          <p:nvPr/>
        </p:nvSpPr>
        <p:spPr>
          <a:xfrm>
            <a:off x="365649" y="1499592"/>
            <a:ext cx="4166163" cy="523220"/>
          </a:xfrm>
          <a:prstGeom prst="rect">
            <a:avLst/>
          </a:prstGeom>
          <a:noFill/>
        </p:spPr>
        <p:txBody>
          <a:bodyPr wrap="square" rtlCol="0">
            <a:spAutoFit/>
          </a:bodyPr>
          <a:lstStyle/>
          <a:p>
            <a:r>
              <a:rPr lang="en-US" altLang="zh-CN" sz="2800" b="1" i="1" dirty="0">
                <a:solidFill>
                  <a:schemeClr val="accent5"/>
                </a:solidFill>
                <a:latin typeface="+mj-lt"/>
                <a:ea typeface="+mj-ea"/>
                <a:cs typeface="+mj-cs"/>
              </a:rPr>
              <a:t>Four important features</a:t>
            </a:r>
            <a:endParaRPr lang="zh-CN" altLang="en-US" sz="2800" b="1" i="1" dirty="0">
              <a:solidFill>
                <a:schemeClr val="accent5"/>
              </a:solidFill>
              <a:latin typeface="+mj-lt"/>
              <a:ea typeface="+mj-ea"/>
              <a:cs typeface="+mj-cs"/>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924944"/>
            <a:ext cx="5688632" cy="3779780"/>
          </a:xfrm>
          <a:prstGeom prst="rect">
            <a:avLst/>
          </a:prstGeom>
        </p:spPr>
      </p:pic>
      <p:sp>
        <p:nvSpPr>
          <p:cNvPr id="11" name="内容占位符 5"/>
          <p:cNvSpPr txBox="1">
            <a:spLocks/>
          </p:cNvSpPr>
          <p:nvPr/>
        </p:nvSpPr>
        <p:spPr>
          <a:xfrm>
            <a:off x="438756" y="2451159"/>
            <a:ext cx="8712968" cy="387781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ltLang="zh-CN" dirty="0" smtClean="0"/>
              <a:t> </a:t>
            </a:r>
            <a:r>
              <a:rPr lang="en-US" altLang="zh-CN" dirty="0" smtClean="0">
                <a:solidFill>
                  <a:schemeClr val="accent2">
                    <a:lumMod val="50000"/>
                  </a:schemeClr>
                </a:solidFill>
              </a:rPr>
              <a:t>Large </a:t>
            </a:r>
            <a:r>
              <a:rPr lang="en-US" altLang="zh-CN" dirty="0">
                <a:solidFill>
                  <a:schemeClr val="accent2">
                    <a:lumMod val="50000"/>
                  </a:schemeClr>
                </a:solidFill>
              </a:rPr>
              <a:t>balloons of cartoon characters and TV </a:t>
            </a:r>
            <a:r>
              <a:rPr lang="en-US" altLang="zh-CN" dirty="0" smtClean="0">
                <a:solidFill>
                  <a:schemeClr val="accent2">
                    <a:lumMod val="50000"/>
                  </a:schemeClr>
                </a:solidFill>
              </a:rPr>
              <a:t>personalities</a:t>
            </a:r>
            <a:endParaRPr lang="en-US" altLang="zh-CN" dirty="0">
              <a:solidFill>
                <a:schemeClr val="accent2">
                  <a:lumMod val="50000"/>
                </a:schemeClr>
              </a:solidFill>
            </a:endParaRPr>
          </a:p>
          <a:p>
            <a:endParaRPr lang="en-US" altLang="zh-CN" dirty="0">
              <a:solidFill>
                <a:schemeClr val="accent2">
                  <a:lumMod val="50000"/>
                </a:schemeClr>
              </a:solidFill>
            </a:endParaRPr>
          </a:p>
        </p:txBody>
      </p:sp>
    </p:spTree>
    <p:extLst>
      <p:ext uri="{BB962C8B-B14F-4D97-AF65-F5344CB8AC3E}">
        <p14:creationId xmlns:p14="http://schemas.microsoft.com/office/powerpoint/2010/main" val="33132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683568" y="25602"/>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Parade</a:t>
            </a:r>
            <a:endParaRPr lang="zh-CN" altLang="en-US" dirty="0"/>
          </a:p>
        </p:txBody>
      </p:sp>
      <p:sp>
        <p:nvSpPr>
          <p:cNvPr id="6" name="内容占位符 5"/>
          <p:cNvSpPr>
            <a:spLocks noGrp="1"/>
          </p:cNvSpPr>
          <p:nvPr>
            <p:ph idx="1"/>
          </p:nvPr>
        </p:nvSpPr>
        <p:spPr>
          <a:xfrm>
            <a:off x="1651031" y="2276872"/>
            <a:ext cx="7745505" cy="3877815"/>
          </a:xfrm>
        </p:spPr>
        <p:txBody>
          <a:bodyPr/>
          <a:lstStyle/>
          <a:p>
            <a:r>
              <a:rPr lang="en-US" altLang="zh-CN" dirty="0" smtClean="0">
                <a:solidFill>
                  <a:schemeClr val="accent2">
                    <a:lumMod val="50000"/>
                  </a:schemeClr>
                </a:solidFill>
              </a:rPr>
              <a:t>Scenes </a:t>
            </a:r>
            <a:r>
              <a:rPr lang="en-US" altLang="zh-CN" dirty="0">
                <a:solidFill>
                  <a:schemeClr val="accent2">
                    <a:lumMod val="50000"/>
                  </a:schemeClr>
                </a:solidFill>
              </a:rPr>
              <a:t>from Broadway </a:t>
            </a:r>
            <a:r>
              <a:rPr lang="en-US" altLang="zh-CN" dirty="0" smtClean="0">
                <a:solidFill>
                  <a:schemeClr val="accent2">
                    <a:lumMod val="50000"/>
                  </a:schemeClr>
                </a:solidFill>
              </a:rPr>
              <a:t>plays</a:t>
            </a:r>
          </a:p>
        </p:txBody>
      </p:sp>
      <p:sp>
        <p:nvSpPr>
          <p:cNvPr id="7" name="TextBox 6"/>
          <p:cNvSpPr txBox="1"/>
          <p:nvPr/>
        </p:nvSpPr>
        <p:spPr>
          <a:xfrm>
            <a:off x="365649" y="1499592"/>
            <a:ext cx="4166163" cy="523220"/>
          </a:xfrm>
          <a:prstGeom prst="rect">
            <a:avLst/>
          </a:prstGeom>
          <a:noFill/>
        </p:spPr>
        <p:txBody>
          <a:bodyPr wrap="square" rtlCol="0">
            <a:spAutoFit/>
          </a:bodyPr>
          <a:lstStyle/>
          <a:p>
            <a:r>
              <a:rPr lang="en-US" altLang="zh-CN" sz="2800" b="1" i="1" dirty="0">
                <a:solidFill>
                  <a:schemeClr val="accent5"/>
                </a:solidFill>
                <a:latin typeface="+mj-lt"/>
                <a:ea typeface="+mj-ea"/>
                <a:cs typeface="+mj-cs"/>
              </a:rPr>
              <a:t>Four important features</a:t>
            </a:r>
            <a:endParaRPr lang="zh-CN" altLang="en-US" sz="2800" b="1" i="1" dirty="0">
              <a:solidFill>
                <a:schemeClr val="accent5"/>
              </a:solidFill>
              <a:latin typeface="+mj-lt"/>
              <a:ea typeface="+mj-ea"/>
              <a:cs typeface="+mj-cs"/>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837970"/>
            <a:ext cx="6191250" cy="3895725"/>
          </a:xfrm>
          <a:prstGeom prst="rect">
            <a:avLst/>
          </a:prstGeom>
        </p:spPr>
      </p:pic>
    </p:spTree>
    <p:extLst>
      <p:ext uri="{BB962C8B-B14F-4D97-AF65-F5344CB8AC3E}">
        <p14:creationId xmlns:p14="http://schemas.microsoft.com/office/powerpoint/2010/main" val="41752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79852"/>
            <a:ext cx="8439831" cy="5532778"/>
          </a:xfrm>
          <a:prstGeom prst="rect">
            <a:avLst/>
          </a:prstGeom>
        </p:spPr>
      </p:pic>
      <p:sp>
        <p:nvSpPr>
          <p:cNvPr id="2" name="内容占位符 1"/>
          <p:cNvSpPr>
            <a:spLocks noGrp="1"/>
          </p:cNvSpPr>
          <p:nvPr>
            <p:ph idx="1"/>
          </p:nvPr>
        </p:nvSpPr>
        <p:spPr>
          <a:xfrm>
            <a:off x="179513" y="2348880"/>
            <a:ext cx="6048672" cy="3877815"/>
          </a:xfrm>
        </p:spPr>
        <p:txBody>
          <a:bodyPr>
            <a:normAutofit fontScale="92500" lnSpcReduction="10000"/>
          </a:bodyPr>
          <a:lstStyle/>
          <a:p>
            <a:pPr marL="0">
              <a:lnSpc>
                <a:spcPct val="150000"/>
              </a:lnSpc>
            </a:pPr>
            <a:r>
              <a:rPr lang="en-US" altLang="zh-CN" sz="2000" dirty="0">
                <a:ln w="3175">
                  <a:solidFill>
                    <a:schemeClr val="tx1">
                      <a:alpha val="65000"/>
                    </a:schemeClr>
                  </a:solidFill>
                </a:ln>
                <a:solidFill>
                  <a:schemeClr val="tx1"/>
                </a:solidFill>
                <a:latin typeface="+mj-lt"/>
                <a:ea typeface="+mj-ea"/>
                <a:cs typeface="+mj-cs"/>
              </a:rPr>
              <a:t>Thanksgiving day is the official beginning of the Christmas season. USA witnesses maximum sales volume </a:t>
            </a:r>
            <a:r>
              <a:rPr lang="en-US" altLang="zh-CN" sz="2000" dirty="0" smtClean="0">
                <a:ln w="3175">
                  <a:solidFill>
                    <a:schemeClr val="tx1">
                      <a:alpha val="65000"/>
                    </a:schemeClr>
                  </a:solidFill>
                </a:ln>
                <a:solidFill>
                  <a:schemeClr val="tx1"/>
                </a:solidFill>
                <a:latin typeface="+mj-lt"/>
                <a:ea typeface="+mj-ea"/>
                <a:cs typeface="+mj-cs"/>
              </a:rPr>
              <a:t>on these days. </a:t>
            </a:r>
            <a:r>
              <a:rPr lang="en-US" altLang="zh-CN" sz="2000" dirty="0">
                <a:ln w="3175">
                  <a:solidFill>
                    <a:schemeClr val="tx1">
                      <a:alpha val="65000"/>
                    </a:schemeClr>
                  </a:solidFill>
                </a:ln>
                <a:solidFill>
                  <a:schemeClr val="tx1"/>
                </a:solidFill>
                <a:latin typeface="+mj-lt"/>
                <a:ea typeface="+mj-ea"/>
                <a:cs typeface="+mj-cs"/>
              </a:rPr>
              <a:t>The following Friday after thanksgiving is </a:t>
            </a:r>
            <a:r>
              <a:rPr lang="en-US" altLang="zh-CN" sz="2000" dirty="0" smtClean="0">
                <a:ln w="3175">
                  <a:solidFill>
                    <a:schemeClr val="tx1">
                      <a:alpha val="65000"/>
                    </a:schemeClr>
                  </a:solidFill>
                </a:ln>
                <a:solidFill>
                  <a:schemeClr val="tx1"/>
                </a:solidFill>
                <a:latin typeface="+mj-lt"/>
                <a:ea typeface="+mj-ea"/>
                <a:cs typeface="+mj-cs"/>
              </a:rPr>
              <a:t>well </a:t>
            </a:r>
            <a:r>
              <a:rPr lang="en-US" altLang="zh-CN" sz="2000" dirty="0">
                <a:ln w="3175">
                  <a:solidFill>
                    <a:schemeClr val="tx1">
                      <a:alpha val="65000"/>
                    </a:schemeClr>
                  </a:solidFill>
                </a:ln>
                <a:solidFill>
                  <a:schemeClr val="tx1"/>
                </a:solidFill>
                <a:latin typeface="+mj-lt"/>
                <a:ea typeface="+mj-ea"/>
                <a:cs typeface="+mj-cs"/>
              </a:rPr>
              <a:t>known as 'Black Friday'. This is </a:t>
            </a:r>
            <a:r>
              <a:rPr lang="en-US" altLang="zh-CN" sz="2000" dirty="0" smtClean="0">
                <a:ln w="3175">
                  <a:solidFill>
                    <a:schemeClr val="tx1">
                      <a:alpha val="65000"/>
                    </a:schemeClr>
                  </a:solidFill>
                </a:ln>
                <a:solidFill>
                  <a:schemeClr val="tx1"/>
                </a:solidFill>
                <a:latin typeface="+mj-lt"/>
                <a:ea typeface="+mj-ea"/>
                <a:cs typeface="+mj-cs"/>
              </a:rPr>
              <a:t>because </a:t>
            </a:r>
            <a:r>
              <a:rPr lang="en-US" altLang="zh-CN" sz="2000" dirty="0">
                <a:ln w="3175">
                  <a:solidFill>
                    <a:schemeClr val="tx1">
                      <a:alpha val="65000"/>
                    </a:schemeClr>
                  </a:solidFill>
                </a:ln>
                <a:solidFill>
                  <a:schemeClr val="tx1"/>
                </a:solidFill>
                <a:latin typeface="+mj-lt"/>
                <a:ea typeface="+mj-ea"/>
                <a:cs typeface="+mj-cs"/>
              </a:rPr>
              <a:t>of the standard accounting practice of writing profits in black. The ongoing festive spirit, shopping spree, helps the shopkeepers to register maximum sales and profits. The entire atmosphere during the time is euphoric, people get in a holiday mood.</a:t>
            </a:r>
            <a:endParaRPr lang="zh-CN" altLang="en-US" sz="2000" dirty="0">
              <a:ln w="3175">
                <a:solidFill>
                  <a:schemeClr val="tx1">
                    <a:alpha val="65000"/>
                  </a:schemeClr>
                </a:solidFill>
              </a:ln>
              <a:solidFill>
                <a:schemeClr val="tx1"/>
              </a:solidFill>
              <a:latin typeface="+mj-lt"/>
              <a:ea typeface="+mj-ea"/>
              <a:cs typeface="+mj-cs"/>
            </a:endParaRPr>
          </a:p>
        </p:txBody>
      </p:sp>
      <p:sp>
        <p:nvSpPr>
          <p:cNvPr id="4" name="标题 2"/>
          <p:cNvSpPr txBox="1">
            <a:spLocks/>
          </p:cNvSpPr>
          <p:nvPr/>
        </p:nvSpPr>
        <p:spPr>
          <a:xfrm>
            <a:off x="683568" y="25602"/>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Shopping</a:t>
            </a:r>
            <a:endParaRPr lang="zh-CN" altLang="en-US" dirty="0"/>
          </a:p>
        </p:txBody>
      </p:sp>
      <p:sp>
        <p:nvSpPr>
          <p:cNvPr id="6" name="矩形 5"/>
          <p:cNvSpPr/>
          <p:nvPr/>
        </p:nvSpPr>
        <p:spPr>
          <a:xfrm>
            <a:off x="6876256" y="2411596"/>
            <a:ext cx="2089033" cy="2308324"/>
          </a:xfrm>
          <a:prstGeom prst="rect">
            <a:avLst/>
          </a:prstGeom>
        </p:spPr>
        <p:txBody>
          <a:bodyPr wrap="none">
            <a:spAutoFit/>
          </a:bodyPr>
          <a:lstStyle/>
          <a:p>
            <a:r>
              <a:rPr lang="en-US" altLang="zh-CN" dirty="0">
                <a:ln w="3175">
                  <a:solidFill>
                    <a:schemeClr val="tx1">
                      <a:alpha val="65000"/>
                    </a:schemeClr>
                  </a:solidFill>
                </a:ln>
              </a:rPr>
              <a:t>volume [ˈ</a:t>
            </a:r>
            <a:r>
              <a:rPr lang="en-US" altLang="zh-CN" dirty="0" err="1">
                <a:ln w="3175">
                  <a:solidFill>
                    <a:schemeClr val="tx1">
                      <a:alpha val="65000"/>
                    </a:schemeClr>
                  </a:solidFill>
                </a:ln>
              </a:rPr>
              <a:t>vɒlju:m</a:t>
            </a:r>
            <a:r>
              <a:rPr lang="en-US" altLang="zh-CN" dirty="0">
                <a:ln w="3175">
                  <a:solidFill>
                    <a:schemeClr val="tx1">
                      <a:alpha val="65000"/>
                    </a:schemeClr>
                  </a:solidFill>
                </a:ln>
              </a:rPr>
              <a:t>]</a:t>
            </a:r>
          </a:p>
          <a:p>
            <a:r>
              <a:rPr lang="zh-CN" altLang="en-US" dirty="0">
                <a:ln w="3175">
                  <a:solidFill>
                    <a:schemeClr val="tx1">
                      <a:alpha val="65000"/>
                    </a:schemeClr>
                  </a:solidFill>
                </a:ln>
              </a:rPr>
              <a:t>大量</a:t>
            </a:r>
            <a:r>
              <a:rPr lang="zh-CN" altLang="en-US" dirty="0" smtClean="0">
                <a:ln w="3175">
                  <a:solidFill>
                    <a:schemeClr val="tx1">
                      <a:alpha val="65000"/>
                    </a:schemeClr>
                  </a:solidFill>
                </a:ln>
              </a:rPr>
              <a:t>的</a:t>
            </a:r>
            <a:endParaRPr lang="en-US" altLang="zh-CN" dirty="0" smtClean="0">
              <a:ln w="3175">
                <a:solidFill>
                  <a:schemeClr val="tx1">
                    <a:alpha val="65000"/>
                  </a:schemeClr>
                </a:solidFill>
              </a:ln>
            </a:endParaRPr>
          </a:p>
          <a:p>
            <a:endParaRPr lang="en-US" altLang="zh-CN" dirty="0">
              <a:ln w="3175">
                <a:solidFill>
                  <a:schemeClr val="tx1">
                    <a:alpha val="65000"/>
                  </a:schemeClr>
                </a:solidFill>
              </a:ln>
            </a:endParaRPr>
          </a:p>
          <a:p>
            <a:r>
              <a:rPr lang="en-US" altLang="zh-CN" dirty="0">
                <a:ln w="3175">
                  <a:solidFill>
                    <a:schemeClr val="tx1">
                      <a:alpha val="65000"/>
                    </a:schemeClr>
                  </a:solidFill>
                </a:ln>
              </a:rPr>
              <a:t>spree [</a:t>
            </a:r>
            <a:r>
              <a:rPr lang="en-US" altLang="zh-CN" dirty="0" err="1">
                <a:ln w="3175">
                  <a:solidFill>
                    <a:schemeClr val="tx1">
                      <a:alpha val="65000"/>
                    </a:schemeClr>
                  </a:solidFill>
                </a:ln>
              </a:rPr>
              <a:t>spri</a:t>
            </a:r>
            <a:r>
              <a:rPr lang="en-US" altLang="zh-CN" dirty="0">
                <a:ln w="3175">
                  <a:solidFill>
                    <a:schemeClr val="tx1">
                      <a:alpha val="65000"/>
                    </a:schemeClr>
                  </a:solidFill>
                </a:ln>
              </a:rPr>
              <a:t>:] </a:t>
            </a:r>
          </a:p>
          <a:p>
            <a:r>
              <a:rPr lang="zh-CN" altLang="en-US" dirty="0">
                <a:ln w="3175">
                  <a:solidFill>
                    <a:schemeClr val="tx1">
                      <a:alpha val="65000"/>
                    </a:schemeClr>
                  </a:solidFill>
                </a:ln>
              </a:rPr>
              <a:t>狂热</a:t>
            </a:r>
            <a:r>
              <a:rPr lang="zh-CN" altLang="en-US" dirty="0" smtClean="0">
                <a:ln w="3175">
                  <a:solidFill>
                    <a:schemeClr val="tx1">
                      <a:alpha val="65000"/>
                    </a:schemeClr>
                  </a:solidFill>
                </a:ln>
              </a:rPr>
              <a:t>行为</a:t>
            </a:r>
            <a:endParaRPr lang="en-US" altLang="zh-CN" dirty="0" smtClean="0">
              <a:ln w="3175">
                <a:solidFill>
                  <a:schemeClr val="tx1">
                    <a:alpha val="65000"/>
                  </a:schemeClr>
                </a:solidFill>
              </a:ln>
            </a:endParaRPr>
          </a:p>
          <a:p>
            <a:endParaRPr lang="en-US" altLang="zh-CN" dirty="0">
              <a:ln w="3175">
                <a:solidFill>
                  <a:schemeClr val="tx1">
                    <a:alpha val="65000"/>
                  </a:schemeClr>
                </a:solidFill>
              </a:ln>
            </a:endParaRPr>
          </a:p>
          <a:p>
            <a:r>
              <a:rPr lang="en-US" altLang="zh-CN" dirty="0">
                <a:ln w="3175">
                  <a:solidFill>
                    <a:schemeClr val="tx1">
                      <a:alpha val="65000"/>
                    </a:schemeClr>
                  </a:solidFill>
                </a:ln>
              </a:rPr>
              <a:t>euphoric[</a:t>
            </a:r>
            <a:r>
              <a:rPr lang="en-US" altLang="zh-CN" dirty="0" err="1">
                <a:ln w="3175">
                  <a:solidFill>
                    <a:schemeClr val="tx1">
                      <a:alpha val="65000"/>
                    </a:schemeClr>
                  </a:solidFill>
                </a:ln>
              </a:rPr>
              <a:t>ju</a:t>
            </a:r>
            <a:r>
              <a:rPr lang="en-US" altLang="zh-CN" dirty="0">
                <a:ln w="3175">
                  <a:solidFill>
                    <a:schemeClr val="tx1">
                      <a:alpha val="65000"/>
                    </a:schemeClr>
                  </a:solidFill>
                </a:ln>
              </a:rPr>
              <a:t>:'</a:t>
            </a:r>
            <a:r>
              <a:rPr lang="en-US" altLang="zh-CN" dirty="0" err="1">
                <a:ln w="3175">
                  <a:solidFill>
                    <a:schemeClr val="tx1">
                      <a:alpha val="65000"/>
                    </a:schemeClr>
                  </a:solidFill>
                </a:ln>
              </a:rPr>
              <a:t>fɒrɪk</a:t>
            </a:r>
            <a:r>
              <a:rPr lang="en-US" altLang="zh-CN" dirty="0">
                <a:ln w="3175">
                  <a:solidFill>
                    <a:schemeClr val="tx1">
                      <a:alpha val="65000"/>
                    </a:schemeClr>
                  </a:solidFill>
                </a:ln>
              </a:rPr>
              <a:t>] </a:t>
            </a:r>
          </a:p>
          <a:p>
            <a:r>
              <a:rPr lang="zh-CN" altLang="en-US" dirty="0">
                <a:ln w="3175">
                  <a:solidFill>
                    <a:schemeClr val="tx1">
                      <a:alpha val="65000"/>
                    </a:schemeClr>
                  </a:solidFill>
                </a:ln>
              </a:rPr>
              <a:t>愉快的</a:t>
            </a:r>
          </a:p>
        </p:txBody>
      </p:sp>
    </p:spTree>
    <p:extLst>
      <p:ext uri="{BB962C8B-B14F-4D97-AF65-F5344CB8AC3E}">
        <p14:creationId xmlns:p14="http://schemas.microsoft.com/office/powerpoint/2010/main" val="143665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nodeType="clickEffect">
                                  <p:stCondLst>
                                    <p:cond delay="0"/>
                                  </p:stCondLst>
                                  <p:childTnLst>
                                    <p:anim calcmode="lin" valueType="num">
                                      <p:cBhvr>
                                        <p:cTn id="11" dur="1000"/>
                                        <p:tgtEl>
                                          <p:spTgt spid="8"/>
                                        </p:tgtEl>
                                        <p:attrNameLst>
                                          <p:attrName>ppt_w</p:attrName>
                                        </p:attrNameLst>
                                      </p:cBhvr>
                                      <p:tavLst>
                                        <p:tav tm="0">
                                          <p:val>
                                            <p:strVal val="ppt_w"/>
                                          </p:val>
                                        </p:tav>
                                        <p:tav tm="100000">
                                          <p:val>
                                            <p:strVal val="ppt_w*0.70"/>
                                          </p:val>
                                        </p:tav>
                                      </p:tavLst>
                                    </p:anim>
                                    <p:anim calcmode="lin" valueType="num">
                                      <p:cBhvr>
                                        <p:cTn id="12" dur="1000"/>
                                        <p:tgtEl>
                                          <p:spTgt spid="8"/>
                                        </p:tgtEl>
                                        <p:attrNameLst>
                                          <p:attrName>ppt_h</p:attrName>
                                        </p:attrNameLst>
                                      </p:cBhvr>
                                      <p:tavLst>
                                        <p:tav tm="0">
                                          <p:val>
                                            <p:strVal val="ppt_h"/>
                                          </p:val>
                                        </p:tav>
                                        <p:tav tm="100000">
                                          <p:val>
                                            <p:strVal val="ppt_h"/>
                                          </p:val>
                                        </p:tav>
                                      </p:tavLst>
                                    </p:anim>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a:spLocks/>
          </p:cNvSpPr>
          <p:nvPr/>
        </p:nvSpPr>
        <p:spPr>
          <a:xfrm>
            <a:off x="683567" y="-43543"/>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Tradition of </a:t>
            </a:r>
            <a:r>
              <a:rPr lang="en-US" altLang="zh-CN" dirty="0"/>
              <a:t>Decoration</a:t>
            </a:r>
            <a:endParaRPr lang="zh-CN" altLang="en-US" dirty="0"/>
          </a:p>
        </p:txBody>
      </p:sp>
      <p:pic>
        <p:nvPicPr>
          <p:cNvPr id="8" name="内容占位符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914" y="908720"/>
            <a:ext cx="6192688" cy="4644516"/>
          </a:xfrm>
          <a:effectLst>
            <a:outerShdw blurRad="50800" dist="38100" dir="5400000" sx="102000" sy="102000" algn="t" rotWithShape="0">
              <a:prstClr val="black">
                <a:alpha val="40000"/>
              </a:prstClr>
            </a:outerShdw>
          </a:effectLst>
        </p:spPr>
      </p:pic>
      <p:sp>
        <p:nvSpPr>
          <p:cNvPr id="9" name="矩形 8"/>
          <p:cNvSpPr/>
          <p:nvPr/>
        </p:nvSpPr>
        <p:spPr>
          <a:xfrm>
            <a:off x="251520" y="5733256"/>
            <a:ext cx="8352928" cy="969496"/>
          </a:xfrm>
          <a:prstGeom prst="rect">
            <a:avLst/>
          </a:prstGeom>
        </p:spPr>
        <p:txBody>
          <a:bodyPr wrap="square">
            <a:spAutoFit/>
          </a:bodyPr>
          <a:lstStyle/>
          <a:p>
            <a:r>
              <a:rPr lang="en-US" altLang="zh-CN" sz="1900" dirty="0">
                <a:ln w="3175">
                  <a:solidFill>
                    <a:schemeClr val="tx1">
                      <a:alpha val="65000"/>
                    </a:schemeClr>
                  </a:solidFill>
                </a:ln>
                <a:latin typeface="+mj-lt"/>
                <a:ea typeface="+mj-ea"/>
                <a:cs typeface="+mj-cs"/>
              </a:rPr>
              <a:t>Thanksgiving is a time to decorate homes with wreaths, fresh and dried flowers. People beautify their homes, give the interiors a whole new look and feel. They light lamps to brighten the </a:t>
            </a:r>
            <a:r>
              <a:rPr lang="en-US" altLang="zh-CN" sz="1900" dirty="0" smtClean="0">
                <a:ln w="3175">
                  <a:solidFill>
                    <a:schemeClr val="tx1">
                      <a:alpha val="65000"/>
                    </a:schemeClr>
                  </a:solidFill>
                </a:ln>
                <a:latin typeface="+mj-lt"/>
                <a:ea typeface="+mj-ea"/>
                <a:cs typeface="+mj-cs"/>
              </a:rPr>
              <a:t>environment</a:t>
            </a:r>
            <a:r>
              <a:rPr lang="en-US" altLang="zh-CN" dirty="0" smtClean="0"/>
              <a:t>.</a:t>
            </a:r>
            <a:endParaRPr lang="zh-CN" altLang="en-US" dirty="0"/>
          </a:p>
        </p:txBody>
      </p:sp>
      <p:sp>
        <p:nvSpPr>
          <p:cNvPr id="10" name="矩形 9"/>
          <p:cNvSpPr/>
          <p:nvPr/>
        </p:nvSpPr>
        <p:spPr>
          <a:xfrm>
            <a:off x="6732240" y="2780928"/>
            <a:ext cx="2412840" cy="1908215"/>
          </a:xfrm>
          <a:prstGeom prst="rect">
            <a:avLst/>
          </a:prstGeom>
        </p:spPr>
        <p:txBody>
          <a:bodyPr wrap="none">
            <a:spAutoFit/>
          </a:bodyPr>
          <a:lstStyle/>
          <a:p>
            <a:r>
              <a:rPr lang="en-US" altLang="zh-CN" sz="2000" dirty="0" smtClean="0">
                <a:ln w="3175">
                  <a:solidFill>
                    <a:schemeClr val="tx1">
                      <a:alpha val="65000"/>
                    </a:schemeClr>
                  </a:solidFill>
                </a:ln>
              </a:rPr>
              <a:t>wreaths </a:t>
            </a:r>
            <a:r>
              <a:rPr lang="en-US" altLang="zh-CN" sz="2000" b="1" dirty="0"/>
              <a:t>[</a:t>
            </a:r>
            <a:r>
              <a:rPr lang="en-US" altLang="zh-CN" sz="2000" b="1" dirty="0" err="1"/>
              <a:t>ri</a:t>
            </a:r>
            <a:r>
              <a:rPr lang="en-US" altLang="zh-CN" sz="2000" b="1" dirty="0"/>
              <a:t>:</a:t>
            </a:r>
            <a:r>
              <a:rPr lang="el-GR" altLang="zh-CN" sz="2000" b="1" dirty="0"/>
              <a:t>θ</a:t>
            </a:r>
            <a:r>
              <a:rPr lang="el-GR" altLang="zh-CN" sz="2000" b="1" dirty="0" smtClean="0"/>
              <a:t>]</a:t>
            </a:r>
            <a:endParaRPr lang="en-US" altLang="zh-CN" sz="2000" b="1" dirty="0" smtClean="0"/>
          </a:p>
          <a:p>
            <a:r>
              <a:rPr lang="zh-CN" altLang="en-US" sz="2000" b="1" dirty="0" smtClean="0"/>
              <a:t>花圈</a:t>
            </a:r>
            <a:endParaRPr lang="en-US" altLang="zh-CN" sz="2000" b="1" dirty="0" smtClean="0"/>
          </a:p>
          <a:p>
            <a:endParaRPr lang="en-US" altLang="zh-CN" sz="2000" b="1" dirty="0" smtClean="0"/>
          </a:p>
          <a:p>
            <a:r>
              <a:rPr lang="en-US" altLang="zh-CN" sz="2000" dirty="0" smtClean="0">
                <a:ln w="3175">
                  <a:solidFill>
                    <a:schemeClr val="tx1">
                      <a:alpha val="65000"/>
                    </a:schemeClr>
                  </a:solidFill>
                </a:ln>
              </a:rPr>
              <a:t>interiors</a:t>
            </a:r>
            <a:r>
              <a:rPr lang="en-US" altLang="zh-CN" sz="2000" b="1" dirty="0"/>
              <a:t> [</a:t>
            </a:r>
            <a:r>
              <a:rPr lang="en-US" altLang="zh-CN" sz="2000" b="1" dirty="0" err="1"/>
              <a:t>inˈtiəriəz</a:t>
            </a:r>
            <a:r>
              <a:rPr lang="en-US" altLang="zh-CN" sz="2000" b="1" dirty="0" smtClean="0"/>
              <a:t>]</a:t>
            </a:r>
          </a:p>
          <a:p>
            <a:r>
              <a:rPr lang="zh-CN" altLang="en-US" sz="2000" b="1" dirty="0"/>
              <a:t>内部环境</a:t>
            </a:r>
            <a:endParaRPr lang="en-US" altLang="zh-CN" sz="2000" b="1" dirty="0" smtClean="0"/>
          </a:p>
          <a:p>
            <a:endParaRPr lang="zh-CN" altLang="en-US" dirty="0"/>
          </a:p>
        </p:txBody>
      </p:sp>
    </p:spTree>
    <p:extLst>
      <p:ext uri="{BB962C8B-B14F-4D97-AF65-F5344CB8AC3E}">
        <p14:creationId xmlns:p14="http://schemas.microsoft.com/office/powerpoint/2010/main" val="287952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86" y="3845903"/>
            <a:ext cx="4320480" cy="2880766"/>
          </a:xfrm>
          <a:prstGeom prst="rect">
            <a:avLst/>
          </a:prstGeom>
        </p:spPr>
      </p:pic>
      <p:pic>
        <p:nvPicPr>
          <p:cNvPr id="9" name="内容占位符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5" y="0"/>
            <a:ext cx="4104456" cy="3078343"/>
          </a:xfrm>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0"/>
            <a:ext cx="4448052" cy="2975113"/>
          </a:xfrm>
          <a:prstGeom prst="rect">
            <a:avLst/>
          </a:prstGeom>
          <a:noFill/>
          <a:ln>
            <a:noFill/>
          </a:ln>
          <a:effectLst>
            <a:outerShdw dist="35921" dir="2700000" sx="105000" sy="105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7544" y="3148992"/>
            <a:ext cx="3240360" cy="400110"/>
          </a:xfrm>
          <a:prstGeom prst="rect">
            <a:avLst/>
          </a:prstGeom>
          <a:noFill/>
        </p:spPr>
        <p:txBody>
          <a:bodyPr wrap="square" rtlCol="0">
            <a:spAutoFit/>
          </a:bodyPr>
          <a:lstStyle/>
          <a:p>
            <a:r>
              <a:rPr lang="en-US" altLang="zh-CN" sz="20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rPr>
              <a:t>The Simpsons 2007 </a:t>
            </a:r>
            <a:endParaRPr lang="zh-CN" altLang="en-US" sz="20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endParaRPr>
          </a:p>
        </p:txBody>
      </p:sp>
      <p:sp>
        <p:nvSpPr>
          <p:cNvPr id="13" name="TextBox 12"/>
          <p:cNvSpPr txBox="1"/>
          <p:nvPr/>
        </p:nvSpPr>
        <p:spPr>
          <a:xfrm>
            <a:off x="5271756" y="3164298"/>
            <a:ext cx="3240360" cy="400110"/>
          </a:xfrm>
          <a:prstGeom prst="rect">
            <a:avLst/>
          </a:prstGeom>
          <a:noFill/>
        </p:spPr>
        <p:txBody>
          <a:bodyPr wrap="square" rtlCol="0">
            <a:spAutoFit/>
          </a:bodyPr>
          <a:lstStyle/>
          <a:p>
            <a:r>
              <a:rPr lang="en-US" altLang="zh-CN" sz="20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rPr>
              <a:t>Friends 1994-2004 </a:t>
            </a:r>
            <a:endParaRPr lang="zh-CN" altLang="en-US" sz="2000" dirty="0">
              <a:ln w="3175">
                <a:solidFill>
                  <a:schemeClr val="tx1">
                    <a:alpha val="65000"/>
                  </a:schemeClr>
                </a:solidFill>
              </a:ln>
              <a:effectLst>
                <a:outerShdw blurRad="25400" dist="12700" dir="14220000" rotWithShape="0">
                  <a:prstClr val="black">
                    <a:alpha val="50000"/>
                  </a:prstClr>
                </a:outerShdw>
              </a:effectLst>
              <a:latin typeface="+mj-lt"/>
              <a:ea typeface="+mj-ea"/>
              <a:cs typeface="+mj-cs"/>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42" y="3760289"/>
            <a:ext cx="4329767" cy="3051994"/>
          </a:xfrm>
          <a:prstGeom prst="rect">
            <a:avLst/>
          </a:prstGeom>
        </p:spPr>
      </p:pic>
      <p:sp>
        <p:nvSpPr>
          <p:cNvPr id="14" name="标题 13"/>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23493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2204864"/>
            <a:ext cx="8444753" cy="2376264"/>
          </a:xfrm>
        </p:spPr>
        <p:txBody>
          <a:bodyPr/>
          <a:lstStyle/>
          <a:p>
            <a:r>
              <a:rPr lang="en-US" altLang="zh-CN" sz="2000" i="1" dirty="0">
                <a:ln w="3175">
                  <a:solidFill>
                    <a:schemeClr val="tx1">
                      <a:alpha val="65000"/>
                    </a:schemeClr>
                  </a:solidFill>
                </a:ln>
                <a:solidFill>
                  <a:srgbClr val="FF0000"/>
                </a:solidFill>
                <a:latin typeface="+mj-lt"/>
                <a:ea typeface="+mj-ea"/>
                <a:cs typeface="+mj-cs"/>
              </a:rPr>
              <a:t>We tend to forget that happiness doesn't come as a result of getting something we don't have, but rather of recognizing </a:t>
            </a:r>
            <a:r>
              <a:rPr lang="en-US" altLang="zh-CN" sz="2000" i="1" dirty="0" smtClean="0">
                <a:ln w="3175">
                  <a:solidFill>
                    <a:schemeClr val="tx1">
                      <a:alpha val="65000"/>
                    </a:schemeClr>
                  </a:solidFill>
                </a:ln>
                <a:solidFill>
                  <a:srgbClr val="FF0000"/>
                </a:solidFill>
                <a:latin typeface="+mj-lt"/>
                <a:ea typeface="+mj-ea"/>
                <a:cs typeface="+mj-cs"/>
              </a:rPr>
              <a:t>and appreciating </a:t>
            </a:r>
            <a:r>
              <a:rPr lang="en-US" altLang="zh-CN" sz="2000" i="1" dirty="0">
                <a:ln w="3175">
                  <a:solidFill>
                    <a:schemeClr val="tx1">
                      <a:alpha val="65000"/>
                    </a:schemeClr>
                  </a:solidFill>
                </a:ln>
                <a:solidFill>
                  <a:srgbClr val="FF0000"/>
                </a:solidFill>
                <a:latin typeface="+mj-lt"/>
                <a:ea typeface="+mj-ea"/>
                <a:cs typeface="+mj-cs"/>
              </a:rPr>
              <a:t>what we do have.</a:t>
            </a:r>
          </a:p>
          <a:p>
            <a:pPr marL="0" indent="0" algn="r">
              <a:buNone/>
            </a:pPr>
            <a:r>
              <a:rPr lang="zh-CN" altLang="en-US" sz="2000" i="1" dirty="0" smtClean="0">
                <a:ln w="3175">
                  <a:solidFill>
                    <a:schemeClr val="tx1">
                      <a:alpha val="65000"/>
                    </a:schemeClr>
                  </a:solidFill>
                </a:ln>
                <a:solidFill>
                  <a:srgbClr val="FF0000"/>
                </a:solidFill>
                <a:latin typeface="+mj-lt"/>
                <a:ea typeface="+mj-ea"/>
                <a:cs typeface="+mj-cs"/>
              </a:rPr>
              <a:t>　</a:t>
            </a:r>
            <a:r>
              <a:rPr lang="en-US" altLang="zh-CN" sz="2000" i="1" dirty="0" smtClean="0">
                <a:ln w="3175">
                  <a:solidFill>
                    <a:schemeClr val="tx1">
                      <a:alpha val="65000"/>
                    </a:schemeClr>
                  </a:solidFill>
                </a:ln>
                <a:solidFill>
                  <a:srgbClr val="FF0000"/>
                </a:solidFill>
                <a:latin typeface="+mj-lt"/>
                <a:ea typeface="+mj-ea"/>
                <a:cs typeface="+mj-cs"/>
              </a:rPr>
              <a:t>——Fredrick </a:t>
            </a:r>
            <a:r>
              <a:rPr lang="en-US" altLang="zh-CN" sz="2000" i="1" dirty="0" err="1" smtClean="0">
                <a:ln w="3175">
                  <a:solidFill>
                    <a:schemeClr val="tx1">
                      <a:alpha val="65000"/>
                    </a:schemeClr>
                  </a:solidFill>
                </a:ln>
                <a:solidFill>
                  <a:srgbClr val="FF0000"/>
                </a:solidFill>
                <a:latin typeface="+mj-lt"/>
                <a:ea typeface="+mj-ea"/>
                <a:cs typeface="+mj-cs"/>
              </a:rPr>
              <a:t>Koeing</a:t>
            </a:r>
            <a:endParaRPr lang="en-US" altLang="zh-CN" sz="2000" i="1" dirty="0" smtClean="0">
              <a:ln w="3175">
                <a:solidFill>
                  <a:schemeClr val="tx1">
                    <a:alpha val="65000"/>
                  </a:schemeClr>
                </a:solidFill>
              </a:ln>
              <a:solidFill>
                <a:srgbClr val="FF0000"/>
              </a:solidFill>
              <a:latin typeface="+mj-lt"/>
              <a:ea typeface="+mj-ea"/>
              <a:cs typeface="+mj-cs"/>
            </a:endParaRPr>
          </a:p>
          <a:p>
            <a:pPr marL="0" indent="0">
              <a:buNone/>
            </a:pPr>
            <a:r>
              <a:rPr lang="zh-CN" altLang="en-US" sz="2000" dirty="0" smtClean="0">
                <a:ln w="3175">
                  <a:solidFill>
                    <a:schemeClr val="tx1">
                      <a:alpha val="65000"/>
                    </a:schemeClr>
                  </a:solidFill>
                </a:ln>
                <a:solidFill>
                  <a:schemeClr val="tx1"/>
                </a:solidFill>
                <a:latin typeface="+mj-lt"/>
                <a:ea typeface="+mj-ea"/>
                <a:cs typeface="+mj-cs"/>
              </a:rPr>
              <a:t>        我们</a:t>
            </a:r>
            <a:r>
              <a:rPr lang="zh-CN" altLang="en-US" sz="2000" dirty="0">
                <a:ln w="3175">
                  <a:solidFill>
                    <a:schemeClr val="tx1">
                      <a:alpha val="65000"/>
                    </a:schemeClr>
                  </a:solidFill>
                </a:ln>
                <a:solidFill>
                  <a:schemeClr val="tx1"/>
                </a:solidFill>
                <a:latin typeface="+mj-lt"/>
                <a:ea typeface="+mj-ea"/>
                <a:cs typeface="+mj-cs"/>
              </a:rPr>
              <a:t>几乎快要忘了，快乐并不在于得到了没有的东西，而在于知道自己拥有什么，并心存感激。</a:t>
            </a:r>
          </a:p>
        </p:txBody>
      </p:sp>
      <p:sp>
        <p:nvSpPr>
          <p:cNvPr id="3" name="标题 2"/>
          <p:cNvSpPr>
            <a:spLocks noGrp="1"/>
          </p:cNvSpPr>
          <p:nvPr>
            <p:ph type="title"/>
          </p:nvPr>
        </p:nvSpPr>
        <p:spPr>
          <a:xfrm>
            <a:off x="688490" y="836712"/>
            <a:ext cx="8455510" cy="1054250"/>
          </a:xfrm>
        </p:spPr>
        <p:txBody>
          <a:bodyPr/>
          <a:lstStyle/>
          <a:p>
            <a:r>
              <a:rPr lang="en-US" altLang="zh-CN" dirty="0"/>
              <a:t>Thanksgiving </a:t>
            </a:r>
            <a:r>
              <a:rPr lang="en-US" altLang="zh-CN" dirty="0" smtClean="0"/>
              <a:t>Day</a:t>
            </a:r>
            <a:br>
              <a:rPr lang="en-US" altLang="zh-CN" dirty="0" smtClean="0"/>
            </a:br>
            <a:r>
              <a:rPr lang="en-US" altLang="zh-CN" dirty="0" smtClean="0"/>
              <a:t> </a:t>
            </a:r>
            <a:r>
              <a:rPr lang="en-US" altLang="zh-CN" dirty="0"/>
              <a:t>Quotes</a:t>
            </a:r>
            <a:r>
              <a:rPr lang="en-US" altLang="zh-CN" b="1" dirty="0"/>
              <a:t/>
            </a:r>
            <a:br>
              <a:rPr lang="en-US" altLang="zh-CN" b="1" dirty="0"/>
            </a:br>
            <a:endParaRPr lang="zh-CN" altLang="en-US" dirty="0"/>
          </a:p>
        </p:txBody>
      </p:sp>
      <p:sp>
        <p:nvSpPr>
          <p:cNvPr id="4" name="内容占位符 1"/>
          <p:cNvSpPr>
            <a:spLocks noGrp="1"/>
          </p:cNvSpPr>
          <p:nvPr/>
        </p:nvSpPr>
        <p:spPr>
          <a:xfrm>
            <a:off x="336935" y="4481736"/>
            <a:ext cx="8444753" cy="2376264"/>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CN" altLang="en-US" sz="2000" i="1" dirty="0">
                <a:ln w="3175">
                  <a:solidFill>
                    <a:schemeClr val="tx1">
                      <a:alpha val="65000"/>
                    </a:schemeClr>
                  </a:solidFill>
                </a:ln>
                <a:solidFill>
                  <a:schemeClr val="tx1"/>
                </a:solidFill>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Reflect upon your present blessings, of which every man has plenty; not on your past misfortunes of which all men have some.</a:t>
            </a:r>
          </a:p>
          <a:p>
            <a:pPr marL="0" indent="0" algn="r">
              <a:buNone/>
            </a:pPr>
            <a:r>
              <a:rPr lang="en-US" altLang="zh-CN" sz="2000" i="1" dirty="0" smtClean="0">
                <a:ln w="3175">
                  <a:solidFill>
                    <a:schemeClr val="tx1">
                      <a:alpha val="65000"/>
                    </a:schemeClr>
                  </a:solidFill>
                </a:ln>
                <a:solidFill>
                  <a:srgbClr val="FF0000"/>
                </a:solidFill>
                <a:latin typeface="+mj-lt"/>
                <a:ea typeface="+mj-ea"/>
                <a:cs typeface="+mj-cs"/>
              </a:rPr>
              <a:t>——Charles </a:t>
            </a:r>
            <a:r>
              <a:rPr lang="en-US" altLang="zh-CN" sz="2000" i="1" dirty="0">
                <a:ln w="3175">
                  <a:solidFill>
                    <a:schemeClr val="tx1">
                      <a:alpha val="65000"/>
                    </a:schemeClr>
                  </a:solidFill>
                </a:ln>
                <a:solidFill>
                  <a:srgbClr val="FF0000"/>
                </a:solidFill>
                <a:latin typeface="+mj-lt"/>
                <a:ea typeface="+mj-ea"/>
                <a:cs typeface="+mj-cs"/>
              </a:rPr>
              <a:t>Dickens (1812-1870)</a:t>
            </a:r>
            <a:r>
              <a:rPr lang="zh-CN" altLang="en-US" sz="2000" i="1" dirty="0">
                <a:ln w="3175">
                  <a:solidFill>
                    <a:schemeClr val="tx1">
                      <a:alpha val="65000"/>
                    </a:schemeClr>
                  </a:solidFill>
                </a:ln>
                <a:solidFill>
                  <a:srgbClr val="FF0000"/>
                </a:solidFill>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Novelist</a:t>
            </a:r>
          </a:p>
          <a:p>
            <a:endParaRPr lang="en-US" altLang="zh-CN" sz="2000" dirty="0">
              <a:ln w="3175">
                <a:solidFill>
                  <a:schemeClr val="tx1">
                    <a:alpha val="65000"/>
                  </a:schemeClr>
                </a:solidFill>
              </a:ln>
              <a:solidFill>
                <a:schemeClr val="tx1"/>
              </a:solidFill>
              <a:latin typeface="+mj-lt"/>
              <a:ea typeface="+mj-ea"/>
              <a:cs typeface="+mj-cs"/>
            </a:endParaRPr>
          </a:p>
          <a:p>
            <a:pPr marL="0" indent="0">
              <a:buNone/>
            </a:pPr>
            <a:r>
              <a:rPr lang="zh-CN" altLang="en-US" sz="2000" dirty="0" smtClean="0">
                <a:ln w="3175">
                  <a:solidFill>
                    <a:schemeClr val="tx1">
                      <a:alpha val="65000"/>
                    </a:schemeClr>
                  </a:solidFill>
                </a:ln>
                <a:solidFill>
                  <a:schemeClr val="tx1"/>
                </a:solidFill>
                <a:latin typeface="+mj-lt"/>
                <a:ea typeface="+mj-ea"/>
                <a:cs typeface="+mj-cs"/>
              </a:rPr>
              <a:t>        思考</a:t>
            </a:r>
            <a:r>
              <a:rPr lang="zh-CN" altLang="en-US" sz="2000" dirty="0">
                <a:ln w="3175">
                  <a:solidFill>
                    <a:schemeClr val="tx1">
                      <a:alpha val="65000"/>
                    </a:schemeClr>
                  </a:solidFill>
                </a:ln>
                <a:solidFill>
                  <a:schemeClr val="tx1"/>
                </a:solidFill>
                <a:latin typeface="+mj-lt"/>
                <a:ea typeface="+mj-ea"/>
                <a:cs typeface="+mj-cs"/>
              </a:rPr>
              <a:t>当下的福祉，而非过去的不幸。福祉，每个人都有很多；不幸，每个人都有一点。</a:t>
            </a:r>
          </a:p>
        </p:txBody>
      </p:sp>
    </p:spTree>
    <p:extLst>
      <p:ext uri="{BB962C8B-B14F-4D97-AF65-F5344CB8AC3E}">
        <p14:creationId xmlns:p14="http://schemas.microsoft.com/office/powerpoint/2010/main" val="130434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536" y="2204864"/>
            <a:ext cx="8444753" cy="2376264"/>
          </a:xfrm>
        </p:spPr>
        <p:txBody>
          <a:bodyPr/>
          <a:lstStyle/>
          <a:p>
            <a:r>
              <a:rPr lang="en-US" altLang="zh-CN" sz="2000" i="1" dirty="0">
                <a:ln w="3175">
                  <a:solidFill>
                    <a:schemeClr val="tx1">
                      <a:alpha val="65000"/>
                    </a:schemeClr>
                  </a:solidFill>
                </a:ln>
                <a:solidFill>
                  <a:srgbClr val="FF0000"/>
                </a:solidFill>
                <a:latin typeface="+mj-lt"/>
                <a:ea typeface="+mj-ea"/>
                <a:cs typeface="+mj-cs"/>
              </a:rPr>
              <a:t>Thanksgiving Day is a jewel, to set in the hearts of honest men; but be careful that you do not take the day, and leave out the gratitude.</a:t>
            </a:r>
          </a:p>
          <a:p>
            <a:pPr marL="0" indent="0" algn="r">
              <a:buNone/>
            </a:pPr>
            <a:r>
              <a:rPr lang="en-US" altLang="zh-CN" sz="2000" i="1" dirty="0">
                <a:ln w="3175">
                  <a:solidFill>
                    <a:schemeClr val="tx1">
                      <a:alpha val="65000"/>
                    </a:schemeClr>
                  </a:solidFill>
                </a:ln>
                <a:solidFill>
                  <a:srgbClr val="FF0000"/>
                </a:solidFill>
                <a:latin typeface="+mj-lt"/>
                <a:ea typeface="+mj-ea"/>
                <a:cs typeface="+mj-cs"/>
              </a:rPr>
              <a:t>——</a:t>
            </a:r>
            <a:r>
              <a:rPr lang="en-US" altLang="zh-CN" sz="2000" i="1" dirty="0" smtClean="0">
                <a:ln w="3175">
                  <a:solidFill>
                    <a:schemeClr val="tx1">
                      <a:alpha val="65000"/>
                    </a:schemeClr>
                  </a:solidFill>
                </a:ln>
                <a:solidFill>
                  <a:srgbClr val="FF0000"/>
                </a:solidFill>
                <a:latin typeface="+mj-lt"/>
                <a:ea typeface="+mj-ea"/>
                <a:cs typeface="+mj-cs"/>
              </a:rPr>
              <a:t>E.P</a:t>
            </a:r>
            <a:r>
              <a:rPr lang="en-US" altLang="zh-CN" sz="2000" i="1" dirty="0">
                <a:ln w="3175">
                  <a:solidFill>
                    <a:schemeClr val="tx1">
                      <a:alpha val="65000"/>
                    </a:schemeClr>
                  </a:solidFill>
                </a:ln>
                <a:solidFill>
                  <a:srgbClr val="FF0000"/>
                </a:solidFill>
                <a:latin typeface="+mj-lt"/>
                <a:ea typeface="+mj-ea"/>
                <a:cs typeface="+mj-cs"/>
              </a:rPr>
              <a:t>. Powell (1833-1915)</a:t>
            </a:r>
            <a:r>
              <a:rPr lang="zh-CN" altLang="en-US" sz="2000" i="1" dirty="0">
                <a:ln w="3175">
                  <a:solidFill>
                    <a:schemeClr val="tx1">
                      <a:alpha val="65000"/>
                    </a:schemeClr>
                  </a:solidFill>
                </a:ln>
                <a:solidFill>
                  <a:srgbClr val="FF0000"/>
                </a:solidFill>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American Author And </a:t>
            </a:r>
            <a:r>
              <a:rPr lang="en-US" altLang="zh-CN" sz="2000" i="1" dirty="0" smtClean="0">
                <a:ln w="3175">
                  <a:solidFill>
                    <a:schemeClr val="tx1">
                      <a:alpha val="65000"/>
                    </a:schemeClr>
                  </a:solidFill>
                </a:ln>
                <a:solidFill>
                  <a:srgbClr val="FF0000"/>
                </a:solidFill>
                <a:latin typeface="+mj-lt"/>
                <a:ea typeface="+mj-ea"/>
                <a:cs typeface="+mj-cs"/>
              </a:rPr>
              <a:t>Journalist</a:t>
            </a:r>
          </a:p>
          <a:p>
            <a:pPr marL="0" indent="0" algn="r">
              <a:buNone/>
            </a:pPr>
            <a:endParaRPr lang="en-US" altLang="zh-CN" sz="2000" i="1" dirty="0">
              <a:ln w="3175">
                <a:solidFill>
                  <a:schemeClr val="tx1">
                    <a:alpha val="65000"/>
                  </a:schemeClr>
                </a:solidFill>
              </a:ln>
              <a:solidFill>
                <a:srgbClr val="FF0000"/>
              </a:solidFill>
              <a:latin typeface="+mj-lt"/>
              <a:ea typeface="+mj-ea"/>
              <a:cs typeface="+mj-cs"/>
            </a:endParaRPr>
          </a:p>
          <a:p>
            <a:pPr marL="0" indent="0">
              <a:buNone/>
            </a:pPr>
            <a:r>
              <a:rPr lang="zh-CN" altLang="en-US" sz="2000" dirty="0"/>
              <a:t> </a:t>
            </a:r>
            <a:r>
              <a:rPr lang="zh-CN" altLang="en-US" sz="2000" dirty="0" smtClean="0"/>
              <a:t>       </a:t>
            </a:r>
            <a:r>
              <a:rPr lang="zh-CN" altLang="en-US" sz="2000" dirty="0" smtClean="0">
                <a:ln w="3175">
                  <a:solidFill>
                    <a:schemeClr val="tx1">
                      <a:alpha val="65000"/>
                    </a:schemeClr>
                  </a:solidFill>
                </a:ln>
                <a:solidFill>
                  <a:schemeClr val="tx1"/>
                </a:solidFill>
                <a:latin typeface="+mj-lt"/>
                <a:ea typeface="+mj-ea"/>
                <a:cs typeface="+mj-cs"/>
              </a:rPr>
              <a:t>感恩节</a:t>
            </a:r>
            <a:r>
              <a:rPr lang="zh-CN" altLang="en-US" sz="2000" dirty="0">
                <a:ln w="3175">
                  <a:solidFill>
                    <a:schemeClr val="tx1">
                      <a:alpha val="65000"/>
                    </a:schemeClr>
                  </a:solidFill>
                </a:ln>
                <a:solidFill>
                  <a:schemeClr val="tx1"/>
                </a:solidFill>
                <a:latin typeface="+mj-lt"/>
                <a:ea typeface="+mj-ea"/>
                <a:cs typeface="+mj-cs"/>
              </a:rPr>
              <a:t>犹如一颗宝石，安放在每个坦诚之人心中；但是你可别拿走了“宝石”，却忘了感恩。</a:t>
            </a:r>
          </a:p>
        </p:txBody>
      </p:sp>
      <p:sp>
        <p:nvSpPr>
          <p:cNvPr id="3" name="标题 2"/>
          <p:cNvSpPr>
            <a:spLocks noGrp="1"/>
          </p:cNvSpPr>
          <p:nvPr>
            <p:ph type="title"/>
          </p:nvPr>
        </p:nvSpPr>
        <p:spPr>
          <a:xfrm>
            <a:off x="688490" y="836712"/>
            <a:ext cx="8455510" cy="1054250"/>
          </a:xfrm>
        </p:spPr>
        <p:txBody>
          <a:bodyPr/>
          <a:lstStyle/>
          <a:p>
            <a:r>
              <a:rPr lang="en-US" altLang="zh-CN" dirty="0"/>
              <a:t>Thanksgiving </a:t>
            </a:r>
            <a:r>
              <a:rPr lang="en-US" altLang="zh-CN" dirty="0" smtClean="0"/>
              <a:t>Day</a:t>
            </a:r>
            <a:br>
              <a:rPr lang="en-US" altLang="zh-CN" dirty="0" smtClean="0"/>
            </a:br>
            <a:r>
              <a:rPr lang="en-US" altLang="zh-CN" dirty="0" smtClean="0"/>
              <a:t> </a:t>
            </a:r>
            <a:r>
              <a:rPr lang="en-US" altLang="zh-CN" dirty="0"/>
              <a:t>Quotes</a:t>
            </a:r>
            <a:r>
              <a:rPr lang="en-US" altLang="zh-CN" b="1" dirty="0"/>
              <a:t/>
            </a:r>
            <a:br>
              <a:rPr lang="en-US" altLang="zh-CN" b="1" dirty="0"/>
            </a:br>
            <a:endParaRPr lang="zh-CN" altLang="en-US" dirty="0"/>
          </a:p>
        </p:txBody>
      </p:sp>
      <p:sp>
        <p:nvSpPr>
          <p:cNvPr id="4" name="内容占位符 1"/>
          <p:cNvSpPr>
            <a:spLocks noGrp="1"/>
          </p:cNvSpPr>
          <p:nvPr/>
        </p:nvSpPr>
        <p:spPr>
          <a:xfrm>
            <a:off x="336935" y="4481736"/>
            <a:ext cx="8444753" cy="2376264"/>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zh-CN" altLang="en-US" sz="2000" i="1" dirty="0" smtClean="0">
                <a:ln w="3175">
                  <a:solidFill>
                    <a:schemeClr val="tx1">
                      <a:alpha val="65000"/>
                    </a:schemeClr>
                  </a:solidFill>
                </a:ln>
                <a:solidFill>
                  <a:schemeClr val="tx1"/>
                </a:solidFill>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In all affairs it's a healthy thing now and then to hang a question mark on the things you have long taken for granted.</a:t>
            </a:r>
          </a:p>
          <a:p>
            <a:pPr marL="0" indent="0" algn="r">
              <a:buNone/>
            </a:pPr>
            <a:r>
              <a:rPr lang="en-US" altLang="zh-CN" sz="2000" i="1" dirty="0" smtClean="0">
                <a:ln w="3175">
                  <a:solidFill>
                    <a:schemeClr val="tx1">
                      <a:alpha val="65000"/>
                    </a:schemeClr>
                  </a:solidFill>
                </a:ln>
                <a:solidFill>
                  <a:srgbClr val="FF0000"/>
                </a:solidFill>
                <a:latin typeface="+mj-lt"/>
                <a:ea typeface="+mj-ea"/>
                <a:cs typeface="+mj-cs"/>
              </a:rPr>
              <a:t>——Bertrand </a:t>
            </a:r>
            <a:r>
              <a:rPr lang="en-US" altLang="zh-CN" sz="2000" i="1" dirty="0">
                <a:ln w="3175">
                  <a:solidFill>
                    <a:schemeClr val="tx1">
                      <a:alpha val="65000"/>
                    </a:schemeClr>
                  </a:solidFill>
                </a:ln>
                <a:solidFill>
                  <a:srgbClr val="FF0000"/>
                </a:solidFill>
                <a:latin typeface="+mj-lt"/>
                <a:ea typeface="+mj-ea"/>
                <a:cs typeface="+mj-cs"/>
              </a:rPr>
              <a:t>Russell (1872-1970)</a:t>
            </a:r>
            <a:r>
              <a:rPr lang="zh-CN" altLang="en-US" sz="2000" i="1" dirty="0">
                <a:ln w="3175">
                  <a:solidFill>
                    <a:schemeClr val="tx1">
                      <a:alpha val="65000"/>
                    </a:schemeClr>
                  </a:solidFill>
                </a:ln>
                <a:solidFill>
                  <a:srgbClr val="FF0000"/>
                </a:solidFill>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Philosopher, Mathematician</a:t>
            </a:r>
          </a:p>
          <a:p>
            <a:pPr marL="0" indent="0">
              <a:buNone/>
            </a:pPr>
            <a:endParaRPr lang="en-US" altLang="zh-CN" sz="2000" i="1" dirty="0" smtClean="0">
              <a:ln w="3175">
                <a:solidFill>
                  <a:schemeClr val="tx1">
                    <a:alpha val="65000"/>
                  </a:schemeClr>
                </a:solidFill>
              </a:ln>
              <a:solidFill>
                <a:srgbClr val="FF0000"/>
              </a:solidFill>
              <a:latin typeface="+mj-lt"/>
              <a:ea typeface="+mj-ea"/>
              <a:cs typeface="+mj-cs"/>
            </a:endParaRPr>
          </a:p>
          <a:p>
            <a:pPr marL="0" indent="0">
              <a:buNone/>
            </a:pPr>
            <a:r>
              <a:rPr lang="zh-CN" altLang="en-US" sz="2000" dirty="0">
                <a:ln w="3175">
                  <a:solidFill>
                    <a:schemeClr val="tx1">
                      <a:alpha val="65000"/>
                    </a:schemeClr>
                  </a:solidFill>
                </a:ln>
                <a:solidFill>
                  <a:schemeClr val="tx1"/>
                </a:solidFill>
                <a:latin typeface="+mj-lt"/>
                <a:ea typeface="+mj-ea"/>
                <a:cs typeface="+mj-cs"/>
              </a:rPr>
              <a:t>无论对于什么事情，我们都应该时常问问自己，那些我们长久以来想当然的东西真的理所应当吗。</a:t>
            </a:r>
          </a:p>
        </p:txBody>
      </p:sp>
    </p:spTree>
    <p:extLst>
      <p:ext uri="{BB962C8B-B14F-4D97-AF65-F5344CB8AC3E}">
        <p14:creationId xmlns:p14="http://schemas.microsoft.com/office/powerpoint/2010/main" val="13760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395536" y="5517232"/>
            <a:ext cx="8455510"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&amp;</a:t>
            </a:r>
          </a:p>
          <a:p>
            <a:r>
              <a:rPr lang="en-US" altLang="zh-CN" dirty="0"/>
              <a:t>everything in life</a:t>
            </a:r>
          </a:p>
          <a:p>
            <a:r>
              <a:rPr lang="en-US" altLang="zh-CN" dirty="0" smtClean="0"/>
              <a:t> </a:t>
            </a:r>
            <a:endParaRPr lang="en-US" altLang="zh-CN" b="1" dirty="0" smtClean="0"/>
          </a:p>
          <a:p>
            <a:r>
              <a:rPr lang="en-US" altLang="zh-CN" b="1" dirty="0" smtClean="0"/>
              <a:t/>
            </a:r>
            <a:br>
              <a:rPr lang="en-US" altLang="zh-CN" b="1" dirty="0" smtClean="0"/>
            </a:br>
            <a:endParaRPr lang="zh-CN" altLang="en-US" dirty="0"/>
          </a:p>
        </p:txBody>
      </p:sp>
      <p:sp>
        <p:nvSpPr>
          <p:cNvPr id="5" name="标题 2"/>
          <p:cNvSpPr>
            <a:spLocks noGrp="1"/>
          </p:cNvSpPr>
          <p:nvPr>
            <p:ph type="title"/>
          </p:nvPr>
        </p:nvSpPr>
        <p:spPr>
          <a:xfrm>
            <a:off x="323528" y="1700808"/>
            <a:ext cx="8455510" cy="1054250"/>
          </a:xfrm>
        </p:spPr>
        <p:txBody>
          <a:bodyPr/>
          <a:lstStyle/>
          <a:p>
            <a:r>
              <a:rPr lang="en-US" altLang="zh-CN" dirty="0" smtClean="0"/>
              <a:t>Be thankful to</a:t>
            </a:r>
            <a:r>
              <a:rPr lang="en-US" altLang="zh-CN" b="1" dirty="0"/>
              <a:t/>
            </a:r>
            <a:br>
              <a:rPr lang="en-US" altLang="zh-CN" b="1" dirty="0"/>
            </a:br>
            <a:r>
              <a:rPr lang="en-US" altLang="zh-CN" b="1" dirty="0" smtClean="0"/>
              <a:t/>
            </a:r>
            <a:br>
              <a:rPr lang="en-US" altLang="zh-CN" b="1" dirty="0" smtClean="0"/>
            </a:br>
            <a:r>
              <a:rPr lang="en-US" altLang="zh-CN" b="1" dirty="0"/>
              <a:t/>
            </a:r>
            <a:br>
              <a:rPr lang="en-US" altLang="zh-CN" b="1" dirty="0"/>
            </a:br>
            <a:r>
              <a:rPr lang="en-US" altLang="zh-CN" dirty="0" smtClean="0"/>
              <a:t>the </a:t>
            </a:r>
            <a:r>
              <a:rPr lang="en-US" altLang="zh-CN" dirty="0"/>
              <a:t>one you loved</a:t>
            </a:r>
            <a:r>
              <a:rPr lang="en-US" altLang="zh-CN" b="1" dirty="0"/>
              <a:t> </a:t>
            </a:r>
            <a:endParaRPr lang="zh-CN" altLang="en-US" dirty="0"/>
          </a:p>
        </p:txBody>
      </p:sp>
    </p:spTree>
    <p:extLst>
      <p:ext uri="{BB962C8B-B14F-4D97-AF65-F5344CB8AC3E}">
        <p14:creationId xmlns:p14="http://schemas.microsoft.com/office/powerpoint/2010/main" val="303636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2413" y="3687908"/>
            <a:ext cx="3011587" cy="3170092"/>
          </a:xfrm>
        </p:spPr>
      </p:pic>
      <p:sp>
        <p:nvSpPr>
          <p:cNvPr id="5" name="标题 1"/>
          <p:cNvSpPr txBox="1">
            <a:spLocks/>
          </p:cNvSpPr>
          <p:nvPr/>
        </p:nvSpPr>
        <p:spPr>
          <a:xfrm>
            <a:off x="0" y="311434"/>
            <a:ext cx="8799871"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t>What is Thanksgiving Day?</a:t>
            </a:r>
            <a:endParaRPr lang="zh-CN" altLang="en-US" dirty="0"/>
          </a:p>
        </p:txBody>
      </p:sp>
      <p:sp>
        <p:nvSpPr>
          <p:cNvPr id="6" name="TextBox 5"/>
          <p:cNvSpPr txBox="1"/>
          <p:nvPr/>
        </p:nvSpPr>
        <p:spPr>
          <a:xfrm>
            <a:off x="179512" y="2103083"/>
            <a:ext cx="5976664" cy="3785652"/>
          </a:xfrm>
          <a:prstGeom prst="rect">
            <a:avLst/>
          </a:prstGeom>
          <a:noFill/>
        </p:spPr>
        <p:txBody>
          <a:bodyPr wrap="square" rtlCol="0">
            <a:spAutoFit/>
          </a:bodyPr>
          <a:lstStyle/>
          <a:p>
            <a:pPr>
              <a:lnSpc>
                <a:spcPct val="150000"/>
              </a:lnSpc>
            </a:pPr>
            <a:r>
              <a:rPr lang="en-US" altLang="zh-CN" sz="2000" dirty="0">
                <a:ln w="3175">
                  <a:solidFill>
                    <a:schemeClr val="tx1">
                      <a:alpha val="65000"/>
                    </a:schemeClr>
                  </a:solidFill>
                </a:ln>
                <a:latin typeface="+mj-lt"/>
                <a:ea typeface="+mj-ea"/>
                <a:cs typeface="+mj-cs"/>
              </a:rPr>
              <a:t>Thanksgiving Day is a national holiday celebrated primarily in the </a:t>
            </a:r>
            <a:r>
              <a:rPr lang="en-US" altLang="zh-CN" sz="2000" i="1" dirty="0">
                <a:ln w="3175">
                  <a:solidFill>
                    <a:schemeClr val="tx1">
                      <a:alpha val="65000"/>
                    </a:schemeClr>
                  </a:solidFill>
                </a:ln>
                <a:solidFill>
                  <a:srgbClr val="FF0000"/>
                </a:solidFill>
                <a:latin typeface="+mj-lt"/>
                <a:ea typeface="+mj-ea"/>
                <a:cs typeface="+mj-cs"/>
              </a:rPr>
              <a:t>United States </a:t>
            </a:r>
            <a:r>
              <a:rPr lang="en-US" altLang="zh-CN" sz="2000" dirty="0">
                <a:ln w="3175">
                  <a:solidFill>
                    <a:schemeClr val="tx1">
                      <a:alpha val="65000"/>
                    </a:schemeClr>
                  </a:solidFill>
                </a:ln>
                <a:latin typeface="+mj-lt"/>
                <a:ea typeface="+mj-ea"/>
                <a:cs typeface="+mj-cs"/>
              </a:rPr>
              <a:t>and </a:t>
            </a:r>
            <a:r>
              <a:rPr lang="en-US" altLang="zh-CN" sz="2000" i="1" dirty="0">
                <a:ln w="3175">
                  <a:solidFill>
                    <a:schemeClr val="tx1">
                      <a:alpha val="65000"/>
                    </a:schemeClr>
                  </a:solidFill>
                </a:ln>
                <a:solidFill>
                  <a:srgbClr val="FF0000"/>
                </a:solidFill>
                <a:latin typeface="+mj-lt"/>
                <a:ea typeface="+mj-ea"/>
                <a:cs typeface="+mj-cs"/>
              </a:rPr>
              <a:t>Canada</a:t>
            </a:r>
            <a:r>
              <a:rPr lang="en-US" altLang="zh-CN" sz="2000" dirty="0">
                <a:ln w="3175">
                  <a:solidFill>
                    <a:schemeClr val="tx1">
                      <a:alpha val="65000"/>
                    </a:schemeClr>
                  </a:solidFill>
                </a:ln>
                <a:solidFill>
                  <a:srgbClr val="FF0000"/>
                </a:solidFill>
                <a:latin typeface="+mj-lt"/>
                <a:ea typeface="+mj-ea"/>
                <a:cs typeface="+mj-cs"/>
              </a:rPr>
              <a:t>  </a:t>
            </a:r>
            <a:r>
              <a:rPr lang="en-US" altLang="zh-CN" sz="2000" dirty="0" smtClean="0">
                <a:ln w="3175">
                  <a:solidFill>
                    <a:schemeClr val="tx1">
                      <a:alpha val="65000"/>
                    </a:schemeClr>
                  </a:solidFill>
                </a:ln>
                <a:latin typeface="+mj-lt"/>
                <a:ea typeface="+mj-ea"/>
                <a:cs typeface="+mj-cs"/>
              </a:rPr>
              <a:t>to give </a:t>
            </a:r>
            <a:r>
              <a:rPr lang="en-US" altLang="zh-CN" sz="2000" dirty="0">
                <a:ln w="3175">
                  <a:solidFill>
                    <a:schemeClr val="tx1">
                      <a:alpha val="65000"/>
                    </a:schemeClr>
                  </a:solidFill>
                </a:ln>
                <a:latin typeface="+mj-lt"/>
                <a:ea typeface="+mj-ea"/>
                <a:cs typeface="+mj-cs"/>
              </a:rPr>
              <a:t>thanks for the blessing of </a:t>
            </a:r>
            <a:r>
              <a:rPr lang="en-US" altLang="zh-CN" sz="2000" i="1" dirty="0">
                <a:ln w="3175">
                  <a:solidFill>
                    <a:schemeClr val="tx1">
                      <a:alpha val="65000"/>
                    </a:schemeClr>
                  </a:solidFill>
                </a:ln>
                <a:solidFill>
                  <a:srgbClr val="FF0000"/>
                </a:solidFill>
                <a:latin typeface="+mj-lt"/>
                <a:ea typeface="+mj-ea"/>
                <a:cs typeface="+mj-cs"/>
              </a:rPr>
              <a:t>the harvest </a:t>
            </a:r>
            <a:r>
              <a:rPr lang="en-US" altLang="zh-CN" sz="2000" dirty="0">
                <a:ln w="3175">
                  <a:solidFill>
                    <a:schemeClr val="tx1">
                      <a:alpha val="65000"/>
                    </a:schemeClr>
                  </a:solidFill>
                </a:ln>
                <a:latin typeface="+mj-lt"/>
                <a:ea typeface="+mj-ea"/>
                <a:cs typeface="+mj-cs"/>
              </a:rPr>
              <a:t>and of the preceding year</a:t>
            </a:r>
            <a:r>
              <a:rPr lang="en-US" altLang="zh-CN" sz="2000" dirty="0" smtClean="0">
                <a:ln w="3175">
                  <a:solidFill>
                    <a:schemeClr val="tx1">
                      <a:alpha val="65000"/>
                    </a:schemeClr>
                  </a:solidFill>
                </a:ln>
                <a:latin typeface="+mj-lt"/>
                <a:ea typeface="+mj-ea"/>
                <a:cs typeface="+mj-cs"/>
              </a:rPr>
              <a:t>. On that day, people take </a:t>
            </a:r>
            <a:r>
              <a:rPr lang="en-US" altLang="zh-CN" sz="2000" dirty="0">
                <a:ln w="3175">
                  <a:solidFill>
                    <a:schemeClr val="tx1">
                      <a:alpha val="65000"/>
                    </a:schemeClr>
                  </a:solidFill>
                </a:ln>
                <a:latin typeface="+mj-lt"/>
                <a:ea typeface="+mj-ea"/>
                <a:cs typeface="+mj-cs"/>
              </a:rPr>
              <a:t>time to</a:t>
            </a:r>
            <a:r>
              <a:rPr lang="en-US" altLang="zh-CN" sz="2000" i="1" dirty="0">
                <a:ln w="3175">
                  <a:solidFill>
                    <a:schemeClr val="tx1">
                      <a:alpha val="65000"/>
                    </a:schemeClr>
                  </a:solidFill>
                </a:ln>
                <a:latin typeface="+mj-lt"/>
                <a:ea typeface="+mj-ea"/>
                <a:cs typeface="+mj-cs"/>
              </a:rPr>
              <a:t> </a:t>
            </a:r>
            <a:r>
              <a:rPr lang="en-US" altLang="zh-CN" sz="2000" i="1" dirty="0">
                <a:ln w="3175">
                  <a:solidFill>
                    <a:schemeClr val="tx1">
                      <a:alpha val="65000"/>
                    </a:schemeClr>
                  </a:solidFill>
                </a:ln>
                <a:solidFill>
                  <a:srgbClr val="FF0000"/>
                </a:solidFill>
                <a:latin typeface="+mj-lt"/>
                <a:ea typeface="+mj-ea"/>
                <a:cs typeface="+mj-cs"/>
              </a:rPr>
              <a:t>thank God </a:t>
            </a:r>
            <a:r>
              <a:rPr lang="en-US" altLang="zh-CN" sz="2000" dirty="0">
                <a:ln w="3175">
                  <a:solidFill>
                    <a:schemeClr val="tx1">
                      <a:alpha val="65000"/>
                    </a:schemeClr>
                  </a:solidFill>
                </a:ln>
                <a:latin typeface="+mj-lt"/>
                <a:ea typeface="+mj-ea"/>
                <a:cs typeface="+mj-cs"/>
              </a:rPr>
              <a:t>for his constant grace and for all the material possessions </a:t>
            </a:r>
            <a:r>
              <a:rPr lang="en-US" altLang="zh-CN" sz="2000" dirty="0" smtClean="0">
                <a:ln w="3175">
                  <a:solidFill>
                    <a:schemeClr val="tx1">
                      <a:alpha val="65000"/>
                    </a:schemeClr>
                  </a:solidFill>
                </a:ln>
                <a:latin typeface="+mj-lt"/>
                <a:ea typeface="+mj-ea"/>
                <a:cs typeface="+mj-cs"/>
              </a:rPr>
              <a:t>. Thanksgiving </a:t>
            </a:r>
            <a:r>
              <a:rPr lang="en-US" altLang="zh-CN" sz="2000" dirty="0">
                <a:ln w="3175">
                  <a:solidFill>
                    <a:schemeClr val="tx1">
                      <a:alpha val="65000"/>
                    </a:schemeClr>
                  </a:solidFill>
                </a:ln>
                <a:latin typeface="+mj-lt"/>
                <a:ea typeface="+mj-ea"/>
                <a:cs typeface="+mj-cs"/>
              </a:rPr>
              <a:t>is also the time to </a:t>
            </a:r>
            <a:r>
              <a:rPr lang="en-US" altLang="zh-CN" sz="2000" i="1" dirty="0">
                <a:ln w="3175">
                  <a:solidFill>
                    <a:schemeClr val="tx1">
                      <a:alpha val="65000"/>
                    </a:schemeClr>
                  </a:solidFill>
                </a:ln>
                <a:solidFill>
                  <a:srgbClr val="FF0000"/>
                </a:solidFill>
                <a:latin typeface="+mj-lt"/>
                <a:ea typeface="+mj-ea"/>
                <a:cs typeface="+mj-cs"/>
              </a:rPr>
              <a:t>thank near and dear ones </a:t>
            </a:r>
            <a:r>
              <a:rPr lang="en-US" altLang="zh-CN" sz="2000" dirty="0">
                <a:ln w="3175">
                  <a:solidFill>
                    <a:schemeClr val="tx1">
                      <a:alpha val="65000"/>
                    </a:schemeClr>
                  </a:solidFill>
                </a:ln>
                <a:latin typeface="+mj-lt"/>
                <a:ea typeface="+mj-ea"/>
                <a:cs typeface="+mj-cs"/>
              </a:rPr>
              <a:t>and </a:t>
            </a:r>
            <a:r>
              <a:rPr lang="en-US" altLang="zh-CN" sz="2000" i="1" dirty="0">
                <a:ln w="3175">
                  <a:solidFill>
                    <a:schemeClr val="tx1">
                      <a:alpha val="65000"/>
                    </a:schemeClr>
                  </a:solidFill>
                </a:ln>
                <a:solidFill>
                  <a:srgbClr val="FF0000"/>
                </a:solidFill>
                <a:latin typeface="+mj-lt"/>
                <a:ea typeface="+mj-ea"/>
                <a:cs typeface="+mj-cs"/>
              </a:rPr>
              <a:t>being grateful for their kindness. </a:t>
            </a:r>
            <a:endParaRPr lang="zh-CN" altLang="en-US" sz="2000" i="1" dirty="0">
              <a:ln w="3175">
                <a:solidFill>
                  <a:schemeClr val="tx1">
                    <a:alpha val="65000"/>
                  </a:schemeClr>
                </a:solidFill>
              </a:ln>
              <a:solidFill>
                <a:srgbClr val="FF0000"/>
              </a:solidFill>
              <a:latin typeface="+mj-lt"/>
              <a:ea typeface="+mj-ea"/>
              <a:cs typeface="+mj-cs"/>
            </a:endParaRPr>
          </a:p>
        </p:txBody>
      </p:sp>
    </p:spTree>
    <p:extLst>
      <p:ext uri="{BB962C8B-B14F-4D97-AF65-F5344CB8AC3E}">
        <p14:creationId xmlns:p14="http://schemas.microsoft.com/office/powerpoint/2010/main" val="8047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61539"/>
            <a:ext cx="1043608" cy="633469"/>
          </a:xfrm>
        </p:spPr>
      </p:pic>
      <p:sp>
        <p:nvSpPr>
          <p:cNvPr id="3" name="标题 2"/>
          <p:cNvSpPr>
            <a:spLocks noGrp="1"/>
          </p:cNvSpPr>
          <p:nvPr>
            <p:ph type="title"/>
          </p:nvPr>
        </p:nvSpPr>
        <p:spPr>
          <a:xfrm>
            <a:off x="683568" y="404664"/>
            <a:ext cx="7756263" cy="1054250"/>
          </a:xfrm>
        </p:spPr>
        <p:txBody>
          <a:bodyPr/>
          <a:lstStyle/>
          <a:p>
            <a:r>
              <a:rPr lang="en-US" altLang="zh-CN" dirty="0" smtClean="0"/>
              <a:t>Thanksgiving Day around the world</a:t>
            </a:r>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24944"/>
            <a:ext cx="1023128" cy="60773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4" y="3634198"/>
            <a:ext cx="1118395" cy="84998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55" y="5517232"/>
            <a:ext cx="992973" cy="74142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39" y="4581129"/>
            <a:ext cx="1132934" cy="708084"/>
          </a:xfrm>
          <a:prstGeom prst="rect">
            <a:avLst/>
          </a:prstGeom>
        </p:spPr>
      </p:pic>
      <p:sp>
        <p:nvSpPr>
          <p:cNvPr id="9" name="右箭头 8"/>
          <p:cNvSpPr/>
          <p:nvPr/>
        </p:nvSpPr>
        <p:spPr>
          <a:xfrm>
            <a:off x="1236936" y="2348880"/>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1243189" y="3084797"/>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1243189" y="3915172"/>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右箭头 11"/>
          <p:cNvSpPr/>
          <p:nvPr/>
        </p:nvSpPr>
        <p:spPr>
          <a:xfrm>
            <a:off x="1236936" y="4791155"/>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右箭头 12"/>
          <p:cNvSpPr/>
          <p:nvPr/>
        </p:nvSpPr>
        <p:spPr>
          <a:xfrm>
            <a:off x="1236936" y="5743926"/>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TextBox 13"/>
          <p:cNvSpPr txBox="1"/>
          <p:nvPr/>
        </p:nvSpPr>
        <p:spPr>
          <a:xfrm>
            <a:off x="2483768" y="2287749"/>
            <a:ext cx="2736304" cy="400110"/>
          </a:xfrm>
          <a:prstGeom prst="rect">
            <a:avLst/>
          </a:prstGeom>
          <a:noFill/>
        </p:spPr>
        <p:txBody>
          <a:bodyPr wrap="square" rtlCol="0">
            <a:spAutoFit/>
          </a:bodyPr>
          <a:lstStyle/>
          <a:p>
            <a:r>
              <a:rPr lang="en-US" altLang="zh-CN" sz="2000" dirty="0">
                <a:ln w="3175">
                  <a:solidFill>
                    <a:schemeClr val="tx1">
                      <a:alpha val="65000"/>
                    </a:schemeClr>
                  </a:solidFill>
                </a:ln>
                <a:latin typeface="+mj-lt"/>
                <a:ea typeface="+mj-ea"/>
                <a:cs typeface="+mj-cs"/>
              </a:rPr>
              <a:t>Thanksgiving Day</a:t>
            </a:r>
            <a:endParaRPr lang="zh-CN" altLang="en-US" sz="2000" dirty="0">
              <a:ln w="3175">
                <a:solidFill>
                  <a:schemeClr val="tx1">
                    <a:alpha val="65000"/>
                  </a:schemeClr>
                </a:solidFill>
              </a:ln>
              <a:latin typeface="+mj-lt"/>
              <a:ea typeface="+mj-ea"/>
              <a:cs typeface="+mj-cs"/>
            </a:endParaRPr>
          </a:p>
        </p:txBody>
      </p:sp>
      <p:sp>
        <p:nvSpPr>
          <p:cNvPr id="15" name="TextBox 14"/>
          <p:cNvSpPr txBox="1"/>
          <p:nvPr/>
        </p:nvSpPr>
        <p:spPr>
          <a:xfrm>
            <a:off x="2483768" y="3028758"/>
            <a:ext cx="2736304" cy="400110"/>
          </a:xfrm>
          <a:prstGeom prst="rect">
            <a:avLst/>
          </a:prstGeom>
          <a:noFill/>
        </p:spPr>
        <p:txBody>
          <a:bodyPr wrap="square" rtlCol="0">
            <a:spAutoFit/>
          </a:bodyPr>
          <a:lstStyle/>
          <a:p>
            <a:r>
              <a:rPr lang="en-US" altLang="zh-CN" sz="2000" dirty="0">
                <a:ln w="3175">
                  <a:solidFill>
                    <a:schemeClr val="tx1">
                      <a:alpha val="65000"/>
                    </a:schemeClr>
                  </a:solidFill>
                </a:ln>
                <a:latin typeface="+mj-lt"/>
                <a:ea typeface="+mj-ea"/>
                <a:cs typeface="+mj-cs"/>
              </a:rPr>
              <a:t>Thanksgiving Day</a:t>
            </a:r>
            <a:endParaRPr lang="zh-CN" altLang="en-US" sz="2000" dirty="0">
              <a:ln w="3175">
                <a:solidFill>
                  <a:schemeClr val="tx1">
                    <a:alpha val="65000"/>
                  </a:schemeClr>
                </a:solidFill>
              </a:ln>
              <a:latin typeface="+mj-lt"/>
              <a:ea typeface="+mj-ea"/>
              <a:cs typeface="+mj-cs"/>
            </a:endParaRPr>
          </a:p>
        </p:txBody>
      </p:sp>
      <p:sp>
        <p:nvSpPr>
          <p:cNvPr id="16" name="矩形 15"/>
          <p:cNvSpPr/>
          <p:nvPr/>
        </p:nvSpPr>
        <p:spPr>
          <a:xfrm>
            <a:off x="5940152" y="2138953"/>
            <a:ext cx="3420888" cy="707886"/>
          </a:xfrm>
          <a:prstGeom prst="rect">
            <a:avLst/>
          </a:prstGeom>
        </p:spPr>
        <p:txBody>
          <a:bodyPr wrap="square">
            <a:spAutoFit/>
          </a:bodyPr>
          <a:lstStyle/>
          <a:p>
            <a:r>
              <a:rPr lang="en-US" altLang="zh-CN" sz="2000" dirty="0">
                <a:ln w="3175">
                  <a:solidFill>
                    <a:schemeClr val="tx1">
                      <a:alpha val="65000"/>
                    </a:schemeClr>
                  </a:solidFill>
                </a:ln>
                <a:latin typeface="+mj-lt"/>
                <a:ea typeface="+mj-ea"/>
                <a:cs typeface="+mj-cs"/>
              </a:rPr>
              <a:t>the fourth Thursday in </a:t>
            </a:r>
            <a:r>
              <a:rPr lang="en-US" altLang="zh-CN" sz="2000" dirty="0" smtClean="0">
                <a:ln w="3175">
                  <a:solidFill>
                    <a:schemeClr val="tx1">
                      <a:alpha val="65000"/>
                    </a:schemeClr>
                  </a:solidFill>
                </a:ln>
                <a:latin typeface="+mj-lt"/>
                <a:ea typeface="+mj-ea"/>
                <a:cs typeface="+mj-cs"/>
              </a:rPr>
              <a:t>November</a:t>
            </a:r>
            <a:endParaRPr lang="zh-CN" altLang="en-US" sz="2000" dirty="0">
              <a:ln w="3175">
                <a:solidFill>
                  <a:schemeClr val="tx1">
                    <a:alpha val="65000"/>
                  </a:schemeClr>
                </a:solidFill>
              </a:ln>
              <a:latin typeface="+mj-lt"/>
              <a:ea typeface="+mj-ea"/>
              <a:cs typeface="+mj-cs"/>
            </a:endParaRPr>
          </a:p>
        </p:txBody>
      </p:sp>
      <p:sp>
        <p:nvSpPr>
          <p:cNvPr id="17" name="右箭头 16"/>
          <p:cNvSpPr/>
          <p:nvPr/>
        </p:nvSpPr>
        <p:spPr>
          <a:xfrm>
            <a:off x="4796904" y="2362843"/>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40152" y="3028758"/>
            <a:ext cx="3203848" cy="707886"/>
          </a:xfrm>
          <a:prstGeom prst="rect">
            <a:avLst/>
          </a:prstGeom>
        </p:spPr>
        <p:txBody>
          <a:bodyPr wrap="square">
            <a:spAutoFit/>
          </a:bodyPr>
          <a:lstStyle/>
          <a:p>
            <a:r>
              <a:rPr lang="en-US" altLang="zh-CN" dirty="0"/>
              <a:t> </a:t>
            </a:r>
            <a:r>
              <a:rPr lang="en-US" altLang="zh-CN" sz="2000" dirty="0">
                <a:ln w="3175">
                  <a:solidFill>
                    <a:schemeClr val="tx1">
                      <a:alpha val="65000"/>
                    </a:schemeClr>
                  </a:solidFill>
                </a:ln>
                <a:latin typeface="+mj-lt"/>
                <a:ea typeface="+mj-ea"/>
                <a:cs typeface="+mj-cs"/>
              </a:rPr>
              <a:t>the second Monday in </a:t>
            </a:r>
            <a:r>
              <a:rPr lang="en-US" altLang="zh-CN" sz="2000" dirty="0" smtClean="0">
                <a:ln w="3175">
                  <a:solidFill>
                    <a:schemeClr val="tx1">
                      <a:alpha val="65000"/>
                    </a:schemeClr>
                  </a:solidFill>
                </a:ln>
                <a:latin typeface="+mj-lt"/>
                <a:ea typeface="+mj-ea"/>
                <a:cs typeface="+mj-cs"/>
              </a:rPr>
              <a:t>October</a:t>
            </a:r>
            <a:endParaRPr lang="zh-CN" altLang="en-US" sz="2000" dirty="0">
              <a:ln w="3175">
                <a:solidFill>
                  <a:schemeClr val="tx1">
                    <a:alpha val="65000"/>
                  </a:schemeClr>
                </a:solidFill>
              </a:ln>
              <a:latin typeface="+mj-lt"/>
              <a:ea typeface="+mj-ea"/>
              <a:cs typeface="+mj-cs"/>
            </a:endParaRPr>
          </a:p>
        </p:txBody>
      </p:sp>
      <p:sp>
        <p:nvSpPr>
          <p:cNvPr id="19" name="右箭头 18"/>
          <p:cNvSpPr/>
          <p:nvPr/>
        </p:nvSpPr>
        <p:spPr>
          <a:xfrm>
            <a:off x="4764360" y="3097814"/>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04289" y="3874522"/>
            <a:ext cx="2292615" cy="400110"/>
          </a:xfrm>
          <a:prstGeom prst="rect">
            <a:avLst/>
          </a:prstGeom>
        </p:spPr>
        <p:txBody>
          <a:bodyPr wrap="none">
            <a:spAutoFit/>
          </a:bodyPr>
          <a:lstStyle/>
          <a:p>
            <a:r>
              <a:rPr lang="en-US" altLang="zh-CN" sz="2000" dirty="0">
                <a:ln w="3175">
                  <a:solidFill>
                    <a:schemeClr val="tx1">
                      <a:alpha val="65000"/>
                    </a:schemeClr>
                  </a:solidFill>
                </a:ln>
                <a:latin typeface="+mj-lt"/>
                <a:ea typeface="+mj-ea"/>
                <a:cs typeface="+mj-cs"/>
              </a:rPr>
              <a:t>Unity in </a:t>
            </a:r>
            <a:r>
              <a:rPr lang="en-US" altLang="zh-CN" sz="2000" dirty="0" smtClean="0">
                <a:ln w="3175">
                  <a:solidFill>
                    <a:schemeClr val="tx1">
                      <a:alpha val="65000"/>
                    </a:schemeClr>
                  </a:solidFill>
                </a:ln>
                <a:latin typeface="+mj-lt"/>
                <a:ea typeface="+mj-ea"/>
                <a:cs typeface="+mj-cs"/>
              </a:rPr>
              <a:t>Diversity</a:t>
            </a:r>
            <a:endParaRPr lang="zh-CN" altLang="en-US" sz="2000" dirty="0">
              <a:ln w="3175">
                <a:solidFill>
                  <a:schemeClr val="tx1">
                    <a:alpha val="65000"/>
                  </a:schemeClr>
                </a:solidFill>
              </a:ln>
              <a:latin typeface="+mj-lt"/>
              <a:ea typeface="+mj-ea"/>
              <a:cs typeface="+mj-cs"/>
            </a:endParaRPr>
          </a:p>
        </p:txBody>
      </p:sp>
      <p:sp>
        <p:nvSpPr>
          <p:cNvPr id="21" name="右箭头 20"/>
          <p:cNvSpPr/>
          <p:nvPr/>
        </p:nvSpPr>
        <p:spPr>
          <a:xfrm>
            <a:off x="4764360" y="3913059"/>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015434" y="3915172"/>
            <a:ext cx="1566454" cy="400110"/>
          </a:xfrm>
          <a:prstGeom prst="rect">
            <a:avLst/>
          </a:prstGeom>
        </p:spPr>
        <p:txBody>
          <a:bodyPr wrap="none">
            <a:spAutoFit/>
          </a:bodyPr>
          <a:lstStyle/>
          <a:p>
            <a:r>
              <a:rPr lang="en-US" altLang="zh-CN" sz="2000" dirty="0" smtClean="0">
                <a:ln w="3175">
                  <a:solidFill>
                    <a:schemeClr val="tx1">
                      <a:alpha val="65000"/>
                    </a:schemeClr>
                  </a:solidFill>
                </a:ln>
                <a:latin typeface="+mj-lt"/>
                <a:ea typeface="+mj-ea"/>
                <a:cs typeface="+mj-cs"/>
              </a:rPr>
              <a:t>August 15</a:t>
            </a:r>
            <a:r>
              <a:rPr lang="en-US" altLang="zh-CN" sz="2000" baseline="30000" dirty="0" smtClean="0">
                <a:ln w="3175">
                  <a:solidFill>
                    <a:schemeClr val="tx1">
                      <a:alpha val="65000"/>
                    </a:schemeClr>
                  </a:solidFill>
                </a:ln>
                <a:latin typeface="+mj-lt"/>
                <a:ea typeface="+mj-ea"/>
                <a:cs typeface="+mj-cs"/>
              </a:rPr>
              <a:t>th</a:t>
            </a:r>
            <a:r>
              <a:rPr lang="en-US" altLang="zh-CN" sz="2000" dirty="0" smtClean="0">
                <a:ln w="3175">
                  <a:solidFill>
                    <a:schemeClr val="tx1">
                      <a:alpha val="65000"/>
                    </a:schemeClr>
                  </a:solidFill>
                </a:ln>
                <a:latin typeface="+mj-lt"/>
                <a:ea typeface="+mj-ea"/>
                <a:cs typeface="+mj-cs"/>
              </a:rPr>
              <a:t> </a:t>
            </a:r>
            <a:endParaRPr lang="zh-CN" altLang="en-US" sz="2000" dirty="0">
              <a:ln w="3175">
                <a:solidFill>
                  <a:schemeClr val="tx1">
                    <a:alpha val="65000"/>
                  </a:schemeClr>
                </a:solidFill>
              </a:ln>
              <a:latin typeface="+mj-lt"/>
              <a:ea typeface="+mj-ea"/>
              <a:cs typeface="+mj-cs"/>
            </a:endParaRPr>
          </a:p>
        </p:txBody>
      </p:sp>
      <p:sp>
        <p:nvSpPr>
          <p:cNvPr id="23" name="矩形 22"/>
          <p:cNvSpPr/>
          <p:nvPr/>
        </p:nvSpPr>
        <p:spPr>
          <a:xfrm>
            <a:off x="2344135" y="4750505"/>
            <a:ext cx="3015569" cy="400110"/>
          </a:xfrm>
          <a:prstGeom prst="rect">
            <a:avLst/>
          </a:prstGeom>
        </p:spPr>
        <p:txBody>
          <a:bodyPr wrap="none">
            <a:spAutoFit/>
          </a:bodyPr>
          <a:lstStyle/>
          <a:p>
            <a:r>
              <a:rPr lang="en-US" altLang="zh-CN" sz="2000" dirty="0">
                <a:ln w="3175">
                  <a:solidFill>
                    <a:schemeClr val="tx1">
                      <a:alpha val="65000"/>
                    </a:schemeClr>
                  </a:solidFill>
                </a:ln>
                <a:latin typeface="+mj-lt"/>
                <a:ea typeface="+mj-ea"/>
                <a:cs typeface="+mj-cs"/>
              </a:rPr>
              <a:t>Labor Thanksgiving Day</a:t>
            </a:r>
            <a:endParaRPr lang="zh-CN" altLang="en-US" sz="2000" dirty="0">
              <a:ln w="3175">
                <a:solidFill>
                  <a:schemeClr val="tx1">
                    <a:alpha val="65000"/>
                  </a:schemeClr>
                </a:solidFill>
              </a:ln>
              <a:latin typeface="+mj-lt"/>
              <a:ea typeface="+mj-ea"/>
              <a:cs typeface="+mj-cs"/>
            </a:endParaRPr>
          </a:p>
        </p:txBody>
      </p:sp>
      <p:sp>
        <p:nvSpPr>
          <p:cNvPr id="24" name="右箭头 23"/>
          <p:cNvSpPr/>
          <p:nvPr/>
        </p:nvSpPr>
        <p:spPr>
          <a:xfrm>
            <a:off x="5301095" y="4806544"/>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516216" y="4806544"/>
            <a:ext cx="1954381" cy="400110"/>
          </a:xfrm>
          <a:prstGeom prst="rect">
            <a:avLst/>
          </a:prstGeom>
        </p:spPr>
        <p:txBody>
          <a:bodyPr wrap="none">
            <a:spAutoFit/>
          </a:bodyPr>
          <a:lstStyle/>
          <a:p>
            <a:r>
              <a:rPr lang="en-US" altLang="zh-CN" sz="2000" dirty="0">
                <a:ln w="3175">
                  <a:solidFill>
                    <a:schemeClr val="tx1">
                      <a:alpha val="65000"/>
                    </a:schemeClr>
                  </a:solidFill>
                </a:ln>
                <a:latin typeface="+mj-lt"/>
                <a:ea typeface="+mj-ea"/>
                <a:cs typeface="+mj-cs"/>
              </a:rPr>
              <a:t>November </a:t>
            </a:r>
            <a:r>
              <a:rPr lang="en-US" altLang="zh-CN" sz="2000" dirty="0" smtClean="0">
                <a:ln w="3175">
                  <a:solidFill>
                    <a:schemeClr val="tx1">
                      <a:alpha val="65000"/>
                    </a:schemeClr>
                  </a:solidFill>
                </a:ln>
                <a:latin typeface="+mj-lt"/>
                <a:ea typeface="+mj-ea"/>
                <a:cs typeface="+mj-cs"/>
              </a:rPr>
              <a:t>23</a:t>
            </a:r>
            <a:r>
              <a:rPr lang="en-US" altLang="zh-CN" sz="2000" baseline="30000" dirty="0" smtClean="0">
                <a:ln w="3175">
                  <a:solidFill>
                    <a:schemeClr val="tx1">
                      <a:alpha val="65000"/>
                    </a:schemeClr>
                  </a:solidFill>
                </a:ln>
                <a:latin typeface="+mj-lt"/>
                <a:ea typeface="+mj-ea"/>
                <a:cs typeface="+mj-cs"/>
              </a:rPr>
              <a:t>rd</a:t>
            </a:r>
            <a:r>
              <a:rPr lang="en-US" altLang="zh-CN" sz="2000" dirty="0" smtClean="0">
                <a:ln w="3175">
                  <a:solidFill>
                    <a:schemeClr val="tx1">
                      <a:alpha val="65000"/>
                    </a:schemeClr>
                  </a:solidFill>
                </a:ln>
                <a:latin typeface="+mj-lt"/>
                <a:ea typeface="+mj-ea"/>
                <a:cs typeface="+mj-cs"/>
              </a:rPr>
              <a:t> </a:t>
            </a:r>
            <a:endParaRPr lang="zh-CN" altLang="en-US" sz="2000" dirty="0">
              <a:ln w="3175">
                <a:solidFill>
                  <a:schemeClr val="tx1">
                    <a:alpha val="65000"/>
                  </a:schemeClr>
                </a:solidFill>
              </a:ln>
              <a:latin typeface="+mj-lt"/>
              <a:ea typeface="+mj-ea"/>
              <a:cs typeface="+mj-cs"/>
            </a:endParaRPr>
          </a:p>
        </p:txBody>
      </p:sp>
      <p:sp>
        <p:nvSpPr>
          <p:cNvPr id="27" name="矩形 26"/>
          <p:cNvSpPr/>
          <p:nvPr/>
        </p:nvSpPr>
        <p:spPr>
          <a:xfrm>
            <a:off x="2531199" y="5687887"/>
            <a:ext cx="2688873" cy="707886"/>
          </a:xfrm>
          <a:prstGeom prst="rect">
            <a:avLst/>
          </a:prstGeom>
        </p:spPr>
        <p:txBody>
          <a:bodyPr wrap="square">
            <a:spAutoFit/>
          </a:bodyPr>
          <a:lstStyle/>
          <a:p>
            <a:r>
              <a:rPr lang="en-US" altLang="zh-CN" sz="2000" dirty="0">
                <a:ln w="3175">
                  <a:solidFill>
                    <a:schemeClr val="tx1">
                      <a:alpha val="65000"/>
                    </a:schemeClr>
                  </a:solidFill>
                </a:ln>
                <a:latin typeface="+mj-lt"/>
                <a:ea typeface="+mj-ea"/>
                <a:cs typeface="+mj-cs"/>
              </a:rPr>
              <a:t>The Harvest Thanksgiving Festival</a:t>
            </a:r>
            <a:endParaRPr lang="zh-CN" altLang="en-US" sz="2000" dirty="0">
              <a:ln w="3175">
                <a:solidFill>
                  <a:schemeClr val="tx1">
                    <a:alpha val="65000"/>
                  </a:schemeClr>
                </a:solidFill>
              </a:ln>
              <a:latin typeface="+mj-lt"/>
              <a:ea typeface="+mj-ea"/>
              <a:cs typeface="+mj-cs"/>
            </a:endParaRPr>
          </a:p>
        </p:txBody>
      </p:sp>
      <p:sp>
        <p:nvSpPr>
          <p:cNvPr id="28" name="右箭头 27"/>
          <p:cNvSpPr/>
          <p:nvPr/>
        </p:nvSpPr>
        <p:spPr>
          <a:xfrm>
            <a:off x="5378748" y="5799965"/>
            <a:ext cx="10801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756444" y="5764070"/>
            <a:ext cx="1725152" cy="400110"/>
          </a:xfrm>
          <a:prstGeom prst="rect">
            <a:avLst/>
          </a:prstGeom>
        </p:spPr>
        <p:txBody>
          <a:bodyPr wrap="none">
            <a:spAutoFit/>
          </a:bodyPr>
          <a:lstStyle/>
          <a:p>
            <a:r>
              <a:rPr lang="en-US" altLang="zh-CN" sz="2000" dirty="0">
                <a:ln w="3175">
                  <a:solidFill>
                    <a:schemeClr val="tx1">
                      <a:alpha val="65000"/>
                    </a:schemeClr>
                  </a:solidFill>
                </a:ln>
                <a:latin typeface="+mj-lt"/>
                <a:ea typeface="+mj-ea"/>
                <a:cs typeface="+mj-cs"/>
              </a:rPr>
              <a:t>early October</a:t>
            </a:r>
            <a:endParaRPr lang="zh-CN" altLang="en-US" sz="2000" dirty="0">
              <a:ln w="3175">
                <a:solidFill>
                  <a:schemeClr val="tx1">
                    <a:alpha val="65000"/>
                  </a:schemeClr>
                </a:solidFill>
              </a:ln>
              <a:latin typeface="+mj-lt"/>
              <a:ea typeface="+mj-ea"/>
              <a:cs typeface="+mj-cs"/>
            </a:endParaRPr>
          </a:p>
        </p:txBody>
      </p:sp>
    </p:spTree>
    <p:extLst>
      <p:ext uri="{BB962C8B-B14F-4D97-AF65-F5344CB8AC3E}">
        <p14:creationId xmlns:p14="http://schemas.microsoft.com/office/powerpoint/2010/main" val="32038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0" grpId="0"/>
      <p:bldP spid="22" grpId="0"/>
      <p:bldP spid="23"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54" y="2293459"/>
            <a:ext cx="6104762" cy="3457143"/>
          </a:xfrm>
        </p:spPr>
      </p:pic>
      <p:sp>
        <p:nvSpPr>
          <p:cNvPr id="3" name="标题 2"/>
          <p:cNvSpPr>
            <a:spLocks noGrp="1"/>
          </p:cNvSpPr>
          <p:nvPr>
            <p:ph type="title"/>
          </p:nvPr>
        </p:nvSpPr>
        <p:spPr>
          <a:xfrm>
            <a:off x="467544" y="404664"/>
            <a:ext cx="7756263" cy="1054250"/>
          </a:xfrm>
        </p:spPr>
        <p:txBody>
          <a:bodyPr/>
          <a:lstStyle/>
          <a:p>
            <a:r>
              <a:rPr lang="en-US" altLang="zh-CN" dirty="0" smtClean="0"/>
              <a:t>The origin </a:t>
            </a:r>
            <a:endParaRPr lang="zh-CN" altLang="en-US" dirty="0"/>
          </a:p>
        </p:txBody>
      </p:sp>
      <p:sp>
        <p:nvSpPr>
          <p:cNvPr id="5" name="矩形 4"/>
          <p:cNvSpPr/>
          <p:nvPr/>
        </p:nvSpPr>
        <p:spPr>
          <a:xfrm>
            <a:off x="323528" y="6021288"/>
            <a:ext cx="8820472" cy="707886"/>
          </a:xfrm>
          <a:prstGeom prst="rect">
            <a:avLst/>
          </a:prstGeom>
        </p:spPr>
        <p:txBody>
          <a:bodyPr wrap="square">
            <a:spAutoFit/>
          </a:bodyPr>
          <a:lstStyle/>
          <a:p>
            <a:r>
              <a:rPr lang="en-US" altLang="zh-CN" sz="2000" dirty="0">
                <a:ln w="3175">
                  <a:solidFill>
                    <a:schemeClr val="tx1">
                      <a:alpha val="65000"/>
                    </a:schemeClr>
                  </a:solidFill>
                </a:ln>
                <a:latin typeface="+mj-lt"/>
                <a:ea typeface="+mj-ea"/>
                <a:cs typeface="+mj-cs"/>
              </a:rPr>
              <a:t>The legendary pilgrims, crossed the Atlantic in the year 1620 in Mayflower-A 17th Century sailing vessel.</a:t>
            </a:r>
            <a:endParaRPr lang="zh-CN" altLang="en-US" sz="2000" dirty="0">
              <a:ln w="3175">
                <a:solidFill>
                  <a:schemeClr val="tx1">
                    <a:alpha val="65000"/>
                  </a:schemeClr>
                </a:solidFill>
              </a:ln>
              <a:latin typeface="+mj-lt"/>
              <a:ea typeface="+mj-ea"/>
              <a:cs typeface="+mj-cs"/>
            </a:endParaRPr>
          </a:p>
        </p:txBody>
      </p:sp>
      <p:sp>
        <p:nvSpPr>
          <p:cNvPr id="6" name="矩形 5"/>
          <p:cNvSpPr/>
          <p:nvPr/>
        </p:nvSpPr>
        <p:spPr>
          <a:xfrm>
            <a:off x="6516216" y="2276872"/>
            <a:ext cx="2627784" cy="923330"/>
          </a:xfrm>
          <a:prstGeom prst="rect">
            <a:avLst/>
          </a:prstGeom>
        </p:spPr>
        <p:txBody>
          <a:bodyPr wrap="square">
            <a:spAutoFit/>
          </a:bodyPr>
          <a:lstStyle/>
          <a:p>
            <a:r>
              <a:rPr lang="en-US" altLang="zh-CN" dirty="0">
                <a:ln w="3175">
                  <a:solidFill>
                    <a:schemeClr val="tx1">
                      <a:alpha val="65000"/>
                    </a:schemeClr>
                  </a:solidFill>
                </a:ln>
              </a:rPr>
              <a:t>pilgrims[ˈ</a:t>
            </a:r>
            <a:r>
              <a:rPr lang="en-US" altLang="zh-CN" dirty="0" err="1">
                <a:ln w="3175">
                  <a:solidFill>
                    <a:schemeClr val="tx1">
                      <a:alpha val="65000"/>
                    </a:schemeClr>
                  </a:solidFill>
                </a:ln>
              </a:rPr>
              <a:t>pɪlɡrəm</a:t>
            </a:r>
            <a:r>
              <a:rPr lang="en-US" altLang="zh-CN" dirty="0" smtClean="0">
                <a:ln w="3175">
                  <a:solidFill>
                    <a:schemeClr val="tx1">
                      <a:alpha val="65000"/>
                    </a:schemeClr>
                  </a:solidFill>
                </a:ln>
              </a:rPr>
              <a:t>]</a:t>
            </a:r>
          </a:p>
          <a:p>
            <a:r>
              <a:rPr lang="zh-CN" altLang="en-US" dirty="0" smtClean="0">
                <a:ln w="3175">
                  <a:solidFill>
                    <a:schemeClr val="tx1">
                      <a:alpha val="65000"/>
                    </a:schemeClr>
                  </a:solidFill>
                </a:ln>
              </a:rPr>
              <a:t>新</a:t>
            </a:r>
            <a:r>
              <a:rPr lang="zh-CN" altLang="en-US" dirty="0">
                <a:ln w="3175">
                  <a:solidFill>
                    <a:schemeClr val="tx1">
                      <a:alpha val="65000"/>
                    </a:schemeClr>
                  </a:solidFill>
                </a:ln>
              </a:rPr>
              <a:t>来移民，</a:t>
            </a:r>
            <a:r>
              <a:rPr lang="en-US" altLang="zh-CN" dirty="0">
                <a:ln w="3175">
                  <a:solidFill>
                    <a:schemeClr val="tx1">
                      <a:alpha val="65000"/>
                    </a:schemeClr>
                  </a:solidFill>
                </a:ln>
              </a:rPr>
              <a:t>1620</a:t>
            </a:r>
            <a:r>
              <a:rPr lang="zh-CN" altLang="en-US" dirty="0">
                <a:ln w="3175">
                  <a:solidFill>
                    <a:schemeClr val="tx1">
                      <a:alpha val="65000"/>
                    </a:schemeClr>
                  </a:solidFill>
                </a:ln>
              </a:rPr>
              <a:t>年移居美洲的英国清教徒 </a:t>
            </a:r>
            <a:endParaRPr lang="zh-CN" altLang="en-US" dirty="0"/>
          </a:p>
        </p:txBody>
      </p:sp>
    </p:spTree>
    <p:extLst>
      <p:ext uri="{BB962C8B-B14F-4D97-AF65-F5344CB8AC3E}">
        <p14:creationId xmlns:p14="http://schemas.microsoft.com/office/powerpoint/2010/main" val="1721984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3956" y="3140968"/>
            <a:ext cx="4770900" cy="3578175"/>
          </a:xfrm>
        </p:spPr>
      </p:pic>
      <p:sp>
        <p:nvSpPr>
          <p:cNvPr id="5" name="矩形 4"/>
          <p:cNvSpPr/>
          <p:nvPr/>
        </p:nvSpPr>
        <p:spPr>
          <a:xfrm>
            <a:off x="0" y="2492896"/>
            <a:ext cx="4211960" cy="3323987"/>
          </a:xfrm>
          <a:prstGeom prst="rect">
            <a:avLst/>
          </a:prstGeom>
        </p:spPr>
        <p:txBody>
          <a:bodyPr wrap="square">
            <a:spAutoFit/>
          </a:bodyPr>
          <a:lstStyle/>
          <a:p>
            <a:pPr>
              <a:lnSpc>
                <a:spcPct val="150000"/>
              </a:lnSpc>
            </a:pPr>
            <a:r>
              <a:rPr lang="en-US" altLang="zh-CN" sz="2000" dirty="0">
                <a:ln w="3175">
                  <a:solidFill>
                    <a:schemeClr val="tx1">
                      <a:alpha val="65000"/>
                    </a:schemeClr>
                  </a:solidFill>
                </a:ln>
                <a:latin typeface="+mj-lt"/>
                <a:ea typeface="+mj-ea"/>
                <a:cs typeface="+mj-cs"/>
              </a:rPr>
              <a:t>About</a:t>
            </a:r>
            <a:r>
              <a:rPr lang="en-US" altLang="zh-CN" dirty="0"/>
              <a:t> </a:t>
            </a:r>
            <a:r>
              <a:rPr lang="en-US" altLang="zh-CN" sz="2000" i="1" dirty="0">
                <a:ln w="3175">
                  <a:solidFill>
                    <a:schemeClr val="tx1">
                      <a:alpha val="65000"/>
                    </a:schemeClr>
                  </a:solidFill>
                </a:ln>
                <a:solidFill>
                  <a:srgbClr val="FF0000"/>
                </a:solidFill>
                <a:latin typeface="+mj-lt"/>
                <a:ea typeface="+mj-ea"/>
                <a:cs typeface="+mj-cs"/>
              </a:rPr>
              <a:t>102 people </a:t>
            </a:r>
            <a:r>
              <a:rPr lang="en-US" altLang="zh-CN" sz="2000" dirty="0">
                <a:ln w="3175">
                  <a:solidFill>
                    <a:schemeClr val="tx1">
                      <a:alpha val="65000"/>
                    </a:schemeClr>
                  </a:solidFill>
                </a:ln>
                <a:latin typeface="+mj-lt"/>
                <a:ea typeface="+mj-ea"/>
                <a:cs typeface="+mj-cs"/>
              </a:rPr>
              <a:t>traveled for nearly two months with extreme difficulty. The pilgrims reached Plymouth rock on December 11th 1620, after a sea journey of 66 days. </a:t>
            </a:r>
            <a:r>
              <a:rPr lang="en-US" altLang="zh-CN" sz="2000" i="1" dirty="0" smtClean="0">
                <a:ln w="3175">
                  <a:solidFill>
                    <a:schemeClr val="tx1">
                      <a:alpha val="65000"/>
                    </a:schemeClr>
                  </a:solidFill>
                </a:ln>
                <a:solidFill>
                  <a:srgbClr val="FF0000"/>
                </a:solidFill>
                <a:latin typeface="+mj-lt"/>
                <a:ea typeface="+mj-ea"/>
                <a:cs typeface="+mj-cs"/>
              </a:rPr>
              <a:t>Nearly 46 </a:t>
            </a:r>
            <a:r>
              <a:rPr lang="en-US" altLang="zh-CN" sz="2000" i="1" dirty="0">
                <a:ln w="3175">
                  <a:solidFill>
                    <a:schemeClr val="tx1">
                      <a:alpha val="65000"/>
                    </a:schemeClr>
                  </a:solidFill>
                </a:ln>
                <a:solidFill>
                  <a:srgbClr val="FF0000"/>
                </a:solidFill>
                <a:latin typeface="+mj-lt"/>
                <a:ea typeface="+mj-ea"/>
                <a:cs typeface="+mj-cs"/>
              </a:rPr>
              <a:t>pilgrims died </a:t>
            </a:r>
            <a:r>
              <a:rPr lang="en-US" altLang="zh-CN" sz="2000" i="1" dirty="0" smtClean="0">
                <a:ln w="3175">
                  <a:solidFill>
                    <a:schemeClr val="tx1">
                      <a:alpha val="65000"/>
                    </a:schemeClr>
                  </a:solidFill>
                </a:ln>
                <a:solidFill>
                  <a:srgbClr val="FF0000"/>
                </a:solidFill>
                <a:latin typeface="+mj-lt"/>
                <a:ea typeface="+mj-ea"/>
                <a:cs typeface="+mj-cs"/>
              </a:rPr>
              <a:t>due </a:t>
            </a:r>
            <a:r>
              <a:rPr lang="en-US" altLang="zh-CN" sz="2000" i="1" dirty="0">
                <a:ln w="3175">
                  <a:solidFill>
                    <a:schemeClr val="tx1">
                      <a:alpha val="65000"/>
                    </a:schemeClr>
                  </a:solidFill>
                </a:ln>
                <a:solidFill>
                  <a:srgbClr val="FF0000"/>
                </a:solidFill>
                <a:latin typeface="+mj-lt"/>
                <a:ea typeface="+mj-ea"/>
                <a:cs typeface="+mj-cs"/>
              </a:rPr>
              <a:t>to extreme cold in winter.</a:t>
            </a:r>
            <a:r>
              <a:rPr lang="en-US" altLang="zh-CN" sz="2000" dirty="0">
                <a:ln w="3175">
                  <a:solidFill>
                    <a:schemeClr val="tx1">
                      <a:alpha val="65000"/>
                    </a:schemeClr>
                  </a:solidFill>
                </a:ln>
                <a:latin typeface="+mj-lt"/>
                <a:ea typeface="+mj-ea"/>
                <a:cs typeface="+mj-cs"/>
              </a:rPr>
              <a:t> </a:t>
            </a:r>
            <a:endParaRPr lang="zh-CN" altLang="zh-CN" sz="2000" dirty="0">
              <a:ln w="3175">
                <a:solidFill>
                  <a:schemeClr val="tx1">
                    <a:alpha val="65000"/>
                  </a:schemeClr>
                </a:solidFill>
              </a:ln>
              <a:latin typeface="+mj-lt"/>
              <a:ea typeface="+mj-ea"/>
              <a:cs typeface="+mj-cs"/>
            </a:endParaRPr>
          </a:p>
        </p:txBody>
      </p:sp>
      <p:sp>
        <p:nvSpPr>
          <p:cNvPr id="6" name="标题 2"/>
          <p:cNvSpPr txBox="1">
            <a:spLocks/>
          </p:cNvSpPr>
          <p:nvPr/>
        </p:nvSpPr>
        <p:spPr>
          <a:xfrm>
            <a:off x="467544" y="404664"/>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mtClean="0"/>
              <a:t>The origin </a:t>
            </a:r>
            <a:endParaRPr lang="zh-CN" altLang="en-US" dirty="0"/>
          </a:p>
        </p:txBody>
      </p:sp>
    </p:spTree>
    <p:extLst>
      <p:ext uri="{BB962C8B-B14F-4D97-AF65-F5344CB8AC3E}">
        <p14:creationId xmlns:p14="http://schemas.microsoft.com/office/powerpoint/2010/main" val="57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556792"/>
            <a:ext cx="5904656" cy="3996445"/>
          </a:xfrm>
        </p:spPr>
      </p:pic>
      <p:sp>
        <p:nvSpPr>
          <p:cNvPr id="3" name="标题 2"/>
          <p:cNvSpPr>
            <a:spLocks noGrp="1"/>
          </p:cNvSpPr>
          <p:nvPr>
            <p:ph type="title"/>
          </p:nvPr>
        </p:nvSpPr>
        <p:spPr/>
        <p:txBody>
          <a:bodyPr/>
          <a:lstStyle/>
          <a:p>
            <a:r>
              <a:rPr lang="en-US" altLang="zh-CN" dirty="0" smtClean="0"/>
              <a:t>The origin</a:t>
            </a:r>
            <a:endParaRPr lang="zh-CN" altLang="en-US" dirty="0"/>
          </a:p>
        </p:txBody>
      </p:sp>
      <p:sp>
        <p:nvSpPr>
          <p:cNvPr id="5" name="矩形 4"/>
          <p:cNvSpPr/>
          <p:nvPr/>
        </p:nvSpPr>
        <p:spPr>
          <a:xfrm>
            <a:off x="107504" y="5626303"/>
            <a:ext cx="9036496" cy="1015663"/>
          </a:xfrm>
          <a:prstGeom prst="rect">
            <a:avLst/>
          </a:prstGeom>
        </p:spPr>
        <p:txBody>
          <a:bodyPr wrap="square">
            <a:spAutoFit/>
          </a:bodyPr>
          <a:lstStyle/>
          <a:p>
            <a:r>
              <a:rPr lang="en-US" altLang="zh-CN" sz="2000" dirty="0" smtClean="0">
                <a:ln w="3175">
                  <a:solidFill>
                    <a:schemeClr val="tx1">
                      <a:alpha val="65000"/>
                    </a:schemeClr>
                  </a:solidFill>
                </a:ln>
                <a:latin typeface="+mj-lt"/>
                <a:ea typeface="+mj-ea"/>
                <a:cs typeface="+mj-cs"/>
              </a:rPr>
              <a:t>These new </a:t>
            </a:r>
            <a:r>
              <a:rPr lang="en-US" altLang="zh-CN" sz="2000" dirty="0">
                <a:ln w="3175">
                  <a:solidFill>
                    <a:schemeClr val="tx1">
                      <a:alpha val="65000"/>
                    </a:schemeClr>
                  </a:solidFill>
                </a:ln>
                <a:latin typeface="+mj-lt"/>
                <a:ea typeface="+mj-ea"/>
                <a:cs typeface="+mj-cs"/>
              </a:rPr>
              <a:t>settlers were taught to harvest by local Native Americans. It is said that Pilgrims learnt to grow corn, beans and pumpkins from the Indians, which helped all of them survive . </a:t>
            </a:r>
            <a:endParaRPr lang="zh-CN" altLang="en-US" sz="2000" dirty="0">
              <a:ln w="3175">
                <a:solidFill>
                  <a:schemeClr val="tx1">
                    <a:alpha val="65000"/>
                  </a:schemeClr>
                </a:solidFill>
              </a:ln>
              <a:latin typeface="+mj-lt"/>
              <a:ea typeface="+mj-ea"/>
              <a:cs typeface="+mj-cs"/>
            </a:endParaRPr>
          </a:p>
        </p:txBody>
      </p:sp>
    </p:spTree>
    <p:extLst>
      <p:ext uri="{BB962C8B-B14F-4D97-AF65-F5344CB8AC3E}">
        <p14:creationId xmlns:p14="http://schemas.microsoft.com/office/powerpoint/2010/main" val="63709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The origin</a:t>
            </a:r>
            <a:endParaRPr lang="zh-CN" altLang="en-US" dirty="0"/>
          </a:p>
        </p:txBody>
      </p:sp>
      <p:sp>
        <p:nvSpPr>
          <p:cNvPr id="5" name="矩形 4"/>
          <p:cNvSpPr/>
          <p:nvPr/>
        </p:nvSpPr>
        <p:spPr>
          <a:xfrm>
            <a:off x="13253" y="5865643"/>
            <a:ext cx="9433048" cy="1015663"/>
          </a:xfrm>
          <a:prstGeom prst="rect">
            <a:avLst/>
          </a:prstGeom>
        </p:spPr>
        <p:txBody>
          <a:bodyPr wrap="square">
            <a:spAutoFit/>
          </a:bodyPr>
          <a:lstStyle/>
          <a:p>
            <a:r>
              <a:rPr lang="en-US" altLang="zh-CN" sz="2000" dirty="0">
                <a:ln w="3175">
                  <a:solidFill>
                    <a:schemeClr val="tx1">
                      <a:alpha val="65000"/>
                    </a:schemeClr>
                  </a:solidFill>
                </a:ln>
              </a:rPr>
              <a:t>In the autumn of </a:t>
            </a:r>
            <a:r>
              <a:rPr lang="en-US" altLang="zh-CN" sz="2000" dirty="0" smtClean="0">
                <a:ln w="3175">
                  <a:solidFill>
                    <a:schemeClr val="tx1">
                      <a:alpha val="65000"/>
                    </a:schemeClr>
                  </a:solidFill>
                </a:ln>
              </a:rPr>
              <a:t>1621, t</a:t>
            </a:r>
            <a:r>
              <a:rPr lang="en-US" altLang="zh-CN" sz="2000" dirty="0" smtClean="0">
                <a:ln w="3175">
                  <a:solidFill>
                    <a:schemeClr val="tx1">
                      <a:alpha val="65000"/>
                    </a:schemeClr>
                  </a:solidFill>
                </a:ln>
                <a:latin typeface="+mj-lt"/>
                <a:ea typeface="+mj-ea"/>
                <a:cs typeface="+mj-cs"/>
              </a:rPr>
              <a:t>he </a:t>
            </a:r>
            <a:r>
              <a:rPr lang="en-US" altLang="zh-CN" sz="2000" dirty="0">
                <a:ln w="3175">
                  <a:solidFill>
                    <a:schemeClr val="tx1">
                      <a:alpha val="65000"/>
                    </a:schemeClr>
                  </a:solidFill>
                </a:ln>
                <a:latin typeface="+mj-lt"/>
                <a:ea typeface="+mj-ea"/>
                <a:cs typeface="+mj-cs"/>
              </a:rPr>
              <a:t>Pilgrims </a:t>
            </a:r>
            <a:r>
              <a:rPr lang="en-US" altLang="zh-CN" sz="2000" dirty="0" smtClean="0">
                <a:ln w="3175">
                  <a:solidFill>
                    <a:schemeClr val="tx1">
                      <a:alpha val="65000"/>
                    </a:schemeClr>
                  </a:solidFill>
                </a:ln>
              </a:rPr>
              <a:t>held </a:t>
            </a:r>
            <a:r>
              <a:rPr lang="en-US" altLang="zh-CN" sz="2000" dirty="0">
                <a:ln w="3175">
                  <a:solidFill>
                    <a:schemeClr val="tx1">
                      <a:alpha val="65000"/>
                    </a:schemeClr>
                  </a:solidFill>
                </a:ln>
              </a:rPr>
              <a:t>a grand celebration where 90 people were invited including </a:t>
            </a:r>
            <a:r>
              <a:rPr lang="en-US" altLang="zh-CN" sz="2000" dirty="0" smtClean="0">
                <a:ln w="3175">
                  <a:solidFill>
                    <a:schemeClr val="tx1">
                      <a:alpha val="65000"/>
                    </a:schemeClr>
                  </a:solidFill>
                </a:ln>
              </a:rPr>
              <a:t>Indians to </a:t>
            </a:r>
            <a:r>
              <a:rPr lang="en-US" altLang="zh-CN" sz="2000" dirty="0" smtClean="0">
                <a:ln w="3175">
                  <a:solidFill>
                    <a:schemeClr val="tx1">
                      <a:alpha val="65000"/>
                    </a:schemeClr>
                  </a:solidFill>
                </a:ln>
                <a:latin typeface="+mj-lt"/>
                <a:ea typeface="+mj-ea"/>
                <a:cs typeface="+mj-cs"/>
              </a:rPr>
              <a:t>celebrate their success by their religious traditions.</a:t>
            </a:r>
            <a:endParaRPr lang="zh-CN" altLang="en-US" sz="2000" dirty="0">
              <a:ln w="3175">
                <a:solidFill>
                  <a:schemeClr val="tx1">
                    <a:alpha val="65000"/>
                  </a:schemeClr>
                </a:solidFill>
              </a:ln>
              <a:latin typeface="+mj-lt"/>
              <a:ea typeface="+mj-ea"/>
              <a:cs typeface="+mj-cs"/>
            </a:endParaRPr>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25" y="2060848"/>
            <a:ext cx="6066358" cy="3861872"/>
          </a:xfrm>
        </p:spPr>
      </p:pic>
    </p:spTree>
    <p:extLst>
      <p:ext uri="{BB962C8B-B14F-4D97-AF65-F5344CB8AC3E}">
        <p14:creationId xmlns:p14="http://schemas.microsoft.com/office/powerpoint/2010/main" val="151321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648" y="2276872"/>
            <a:ext cx="6573497" cy="3678273"/>
          </a:xfrm>
        </p:spPr>
      </p:pic>
      <p:sp>
        <p:nvSpPr>
          <p:cNvPr id="3" name="标题 2"/>
          <p:cNvSpPr>
            <a:spLocks noGrp="1"/>
          </p:cNvSpPr>
          <p:nvPr>
            <p:ph type="title"/>
          </p:nvPr>
        </p:nvSpPr>
        <p:spPr>
          <a:xfrm>
            <a:off x="688490" y="646558"/>
            <a:ext cx="7756263" cy="1054250"/>
          </a:xfrm>
        </p:spPr>
        <p:txBody>
          <a:bodyPr/>
          <a:lstStyle/>
          <a:p>
            <a:r>
              <a:rPr lang="en-US" altLang="zh-CN" dirty="0" smtClean="0"/>
              <a:t>The origin</a:t>
            </a:r>
            <a:endParaRPr lang="zh-CN" altLang="en-US" dirty="0"/>
          </a:p>
        </p:txBody>
      </p:sp>
      <p:sp>
        <p:nvSpPr>
          <p:cNvPr id="5" name="矩形 4"/>
          <p:cNvSpPr/>
          <p:nvPr/>
        </p:nvSpPr>
        <p:spPr>
          <a:xfrm>
            <a:off x="-23664" y="6123771"/>
            <a:ext cx="9684568" cy="707886"/>
          </a:xfrm>
          <a:prstGeom prst="rect">
            <a:avLst/>
          </a:prstGeom>
        </p:spPr>
        <p:txBody>
          <a:bodyPr wrap="square">
            <a:spAutoFit/>
          </a:bodyPr>
          <a:lstStyle/>
          <a:p>
            <a:r>
              <a:rPr lang="en-US" altLang="zh-CN" sz="2000" dirty="0">
                <a:ln w="3175">
                  <a:solidFill>
                    <a:schemeClr val="tx1">
                      <a:alpha val="65000"/>
                    </a:schemeClr>
                  </a:solidFill>
                </a:ln>
                <a:latin typeface="+mj-lt"/>
                <a:ea typeface="+mj-ea"/>
                <a:cs typeface="+mj-cs"/>
              </a:rPr>
              <a:t>In 1863, a proclamation </a:t>
            </a:r>
            <a:r>
              <a:rPr lang="en-US" altLang="zh-CN" sz="2000" b="1" dirty="0" smtClean="0"/>
              <a:t>[</a:t>
            </a:r>
            <a:r>
              <a:rPr lang="en-US" altLang="zh-CN" sz="2000" b="1" dirty="0" err="1" smtClean="0"/>
              <a:t>prɒklə</a:t>
            </a:r>
            <a:r>
              <a:rPr lang="en-US" altLang="zh-CN" sz="2000" b="1" dirty="0" err="1"/>
              <a:t>ˈmeɪʃn</a:t>
            </a:r>
            <a:r>
              <a:rPr lang="en-US" altLang="zh-CN" sz="2000" b="1" dirty="0"/>
              <a:t>]</a:t>
            </a:r>
            <a:r>
              <a:rPr lang="en-US" altLang="zh-CN" sz="2000" dirty="0"/>
              <a:t> </a:t>
            </a:r>
            <a:r>
              <a:rPr lang="en-US" altLang="zh-CN" sz="2000" dirty="0" smtClean="0">
                <a:ln w="3175">
                  <a:solidFill>
                    <a:schemeClr val="tx1">
                      <a:alpha val="65000"/>
                    </a:schemeClr>
                  </a:solidFill>
                </a:ln>
                <a:latin typeface="+mj-lt"/>
                <a:ea typeface="+mj-ea"/>
                <a:cs typeface="+mj-cs"/>
              </a:rPr>
              <a:t>by </a:t>
            </a:r>
            <a:r>
              <a:rPr lang="en-US" altLang="zh-CN" sz="2000" dirty="0">
                <a:ln w="3175">
                  <a:solidFill>
                    <a:schemeClr val="tx1">
                      <a:alpha val="65000"/>
                    </a:schemeClr>
                  </a:solidFill>
                </a:ln>
                <a:latin typeface="+mj-lt"/>
                <a:ea typeface="+mj-ea"/>
                <a:cs typeface="+mj-cs"/>
              </a:rPr>
              <a:t>President </a:t>
            </a:r>
            <a:r>
              <a:rPr lang="en-US" altLang="zh-CN" sz="2000" dirty="0" smtClean="0">
                <a:ln w="3175">
                  <a:solidFill>
                    <a:schemeClr val="tx1">
                      <a:alpha val="65000"/>
                    </a:schemeClr>
                  </a:solidFill>
                </a:ln>
                <a:latin typeface="+mj-lt"/>
                <a:ea typeface="+mj-ea"/>
                <a:cs typeface="+mj-cs"/>
              </a:rPr>
              <a:t>Lincoln made Thanksgiving </a:t>
            </a:r>
            <a:r>
              <a:rPr lang="en-US" altLang="zh-CN" sz="2000" dirty="0">
                <a:ln w="3175">
                  <a:solidFill>
                    <a:schemeClr val="tx1">
                      <a:alpha val="65000"/>
                    </a:schemeClr>
                  </a:solidFill>
                </a:ln>
                <a:latin typeface="+mj-lt"/>
                <a:ea typeface="+mj-ea"/>
                <a:cs typeface="+mj-cs"/>
              </a:rPr>
              <a:t>become an annual event observed on the last Thursday in </a:t>
            </a:r>
            <a:r>
              <a:rPr lang="en-US" altLang="zh-CN" sz="2000" dirty="0" smtClean="0">
                <a:ln w="3175">
                  <a:solidFill>
                    <a:schemeClr val="tx1">
                      <a:alpha val="65000"/>
                    </a:schemeClr>
                  </a:solidFill>
                </a:ln>
                <a:latin typeface="+mj-lt"/>
                <a:ea typeface="+mj-ea"/>
                <a:cs typeface="+mj-cs"/>
              </a:rPr>
              <a:t>November.</a:t>
            </a:r>
            <a:endParaRPr lang="zh-CN" altLang="en-US" sz="2000" dirty="0">
              <a:ln w="3175">
                <a:solidFill>
                  <a:schemeClr val="tx1">
                    <a:alpha val="65000"/>
                  </a:schemeClr>
                </a:solidFill>
              </a:ln>
              <a:latin typeface="+mj-lt"/>
              <a:ea typeface="+mj-ea"/>
              <a:cs typeface="+mj-cs"/>
            </a:endParaRPr>
          </a:p>
        </p:txBody>
      </p:sp>
    </p:spTree>
    <p:extLst>
      <p:ext uri="{BB962C8B-B14F-4D97-AF65-F5344CB8AC3E}">
        <p14:creationId xmlns:p14="http://schemas.microsoft.com/office/powerpoint/2010/main" val="847314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精装书">
  <a:themeElements>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精装书">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精装书">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精装书">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1076</TotalTime>
  <Words>663</Words>
  <Application>Microsoft Office PowerPoint</Application>
  <PresentationFormat>全屏显示(4:3)</PresentationFormat>
  <Paragraphs>100</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精装书</vt:lpstr>
      <vt:lpstr>新课标高中英语必修3 U1 Festivals</vt:lpstr>
      <vt:lpstr>PowerPoint 演示文稿</vt:lpstr>
      <vt:lpstr>PowerPoint 演示文稿</vt:lpstr>
      <vt:lpstr>Thanksgiving Day around the world</vt:lpstr>
      <vt:lpstr>The origin </vt:lpstr>
      <vt:lpstr>PowerPoint 演示文稿</vt:lpstr>
      <vt:lpstr>The origin</vt:lpstr>
      <vt:lpstr>The origin</vt:lpstr>
      <vt:lpstr>The origin</vt:lpstr>
      <vt:lpstr>The origin</vt:lpstr>
      <vt:lpstr>Tradition Family Reunion and Feasting </vt:lpstr>
      <vt:lpstr>Tradition of Food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Thanksgiving Day  Quotes </vt:lpstr>
      <vt:lpstr>Thanksgiving Day  Quotes </vt:lpstr>
      <vt:lpstr>Be thankful to   the one you loved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festivals</dc:title>
  <dc:creator>wheat</dc:creator>
  <cp:lastModifiedBy>wheat</cp:lastModifiedBy>
  <cp:revision>43</cp:revision>
  <dcterms:created xsi:type="dcterms:W3CDTF">2015-02-16T12:22:09Z</dcterms:created>
  <dcterms:modified xsi:type="dcterms:W3CDTF">2015-02-22T06:02:03Z</dcterms:modified>
</cp:coreProperties>
</file>