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0.jpg" ContentType="image/gif"/>
  <Override PartName="/ppt/media/image14.jpg" ContentType="image/gif"/>
  <Override PartName="/ppt/media/image15.jpg" ContentType="image/gif"/>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21"/>
  </p:notesMasterIdLst>
  <p:sldIdLst>
    <p:sldId id="257" r:id="rId4"/>
    <p:sldId id="256" r:id="rId5"/>
    <p:sldId id="261" r:id="rId6"/>
    <p:sldId id="258" r:id="rId7"/>
    <p:sldId id="260" r:id="rId8"/>
    <p:sldId id="262" r:id="rId9"/>
    <p:sldId id="263" r:id="rId10"/>
    <p:sldId id="259" r:id="rId11"/>
    <p:sldId id="274" r:id="rId12"/>
    <p:sldId id="272" r:id="rId13"/>
    <p:sldId id="273" r:id="rId14"/>
    <p:sldId id="266" r:id="rId15"/>
    <p:sldId id="265" r:id="rId16"/>
    <p:sldId id="264" r:id="rId17"/>
    <p:sldId id="267" r:id="rId18"/>
    <p:sldId id="269" r:id="rId19"/>
    <p:sldId id="271"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24" autoAdjust="0"/>
  </p:normalViewPr>
  <p:slideViewPr>
    <p:cSldViewPr snapToGrid="0">
      <p:cViewPr>
        <p:scale>
          <a:sx n="71" d="100"/>
          <a:sy n="71" d="100"/>
        </p:scale>
        <p:origin x="1356" y="54"/>
      </p:cViewPr>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4B540-DF7F-4BC6-9940-897635B8D909}" type="datetimeFigureOut">
              <a:rPr lang="zh-CN" altLang="en-US" smtClean="0"/>
              <a:t>2015/2/22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59E75-8C88-42E2-B32A-CDD2A3516D85}" type="slidenum">
              <a:rPr lang="zh-CN" altLang="en-US" smtClean="0"/>
              <a:t>‹#›</a:t>
            </a:fld>
            <a:endParaRPr lang="zh-CN" altLang="en-US"/>
          </a:p>
        </p:txBody>
      </p:sp>
    </p:spTree>
    <p:extLst>
      <p:ext uri="{BB962C8B-B14F-4D97-AF65-F5344CB8AC3E}">
        <p14:creationId xmlns:p14="http://schemas.microsoft.com/office/powerpoint/2010/main" val="287702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F59E75-8C88-42E2-B32A-CDD2A3516D85}" type="slidenum">
              <a:rPr lang="zh-CN" altLang="en-US" smtClean="0"/>
              <a:t>8</a:t>
            </a:fld>
            <a:endParaRPr lang="zh-CN" altLang="en-US"/>
          </a:p>
        </p:txBody>
      </p:sp>
    </p:spTree>
    <p:extLst>
      <p:ext uri="{BB962C8B-B14F-4D97-AF65-F5344CB8AC3E}">
        <p14:creationId xmlns:p14="http://schemas.microsoft.com/office/powerpoint/2010/main" val="396452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F59E75-8C88-42E2-B32A-CDD2A3516D85}" type="slidenum">
              <a:rPr lang="zh-CN" altLang="en-US" smtClean="0"/>
              <a:t>12</a:t>
            </a:fld>
            <a:endParaRPr lang="zh-CN" altLang="en-US"/>
          </a:p>
        </p:txBody>
      </p:sp>
    </p:spTree>
    <p:extLst>
      <p:ext uri="{BB962C8B-B14F-4D97-AF65-F5344CB8AC3E}">
        <p14:creationId xmlns:p14="http://schemas.microsoft.com/office/powerpoint/2010/main" val="55730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33745506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2535369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3391666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7741C58-899E-410E-89A3-277DEA7BDBB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7555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566316A-207E-4962-A127-AF74A24C302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951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C240837-F2DA-47E6-A22E-AE0D1B7D682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406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140F0C4-B830-4520-93F3-0E487CD531A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32007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444B1374-7F0E-4F9F-ADB4-54E7CD1A7B6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05190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284CD96B-7BE4-4CB0-8131-7232695156E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71044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93D7D8F0-1BBE-4F4D-A7FA-0C0FFDEE814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76275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97428CE-0E72-4E44-8F4C-02A895FBA1E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49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3908066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54FDCD14-B33C-4CE5-A383-913E3EC37A0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4927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953A1E4-C9DC-4BE9-A28B-6821E4FC0AB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3510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30F2D08-4D33-4C24-9EE4-609C53E912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538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E524D17-BBCF-4D9F-BA2D-88648BFAF53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4438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17F3A5F-42DE-4E9C-B285-02DB6F5A3E4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7594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054F040-1570-4E09-9558-2EC00D7B886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93263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10DF6D8-BD49-43EB-9524-2EDE48C4EEE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9868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5673A4A3-BE5F-4BD7-88B9-C91D6E327D0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7240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3D05AE0-6DDE-4E9B-A22D-CBC0192D00C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51396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0F063819-51E6-49E8-8882-DB1F1B5727A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001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9016398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6C921CE8-F003-4654-B6A7-F7CFF9E0DE2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17514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A552AC4-6D55-429C-8273-8B7AC1005A2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43991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ED1C548-466A-421A-AF11-22001614943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16007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E2B49A2-68B0-481A-9267-B890249AF2F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50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2101028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1243567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20463939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14676711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24314629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1490E8-47E9-4064-A1C6-8ED4F5A1DEC5}" type="datetimeFigureOut">
              <a:rPr lang="zh-CN" altLang="en-US" smtClean="0"/>
              <a:t>2015/2/22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1331896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490E8-47E9-4064-A1C6-8ED4F5A1DEC5}" type="datetimeFigureOut">
              <a:rPr lang="zh-CN" altLang="en-US" smtClean="0"/>
              <a:t>2015/2/22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84952-E8DF-4C81-ADE0-6F8546F5BEF9}" type="slidenum">
              <a:rPr lang="zh-CN" altLang="en-US" smtClean="0"/>
              <a:t>‹#›</a:t>
            </a:fld>
            <a:endParaRPr lang="zh-CN" altLang="en-US"/>
          </a:p>
        </p:txBody>
      </p:sp>
    </p:spTree>
    <p:extLst>
      <p:ext uri="{BB962C8B-B14F-4D97-AF65-F5344CB8AC3E}">
        <p14:creationId xmlns:p14="http://schemas.microsoft.com/office/powerpoint/2010/main" val="3074894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DD7596-2522-483E-BE92-9EBF0627AF2B}"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Tree>
    <p:extLst>
      <p:ext uri="{BB962C8B-B14F-4D97-AF65-F5344CB8AC3E}">
        <p14:creationId xmlns:p14="http://schemas.microsoft.com/office/powerpoint/2010/main" val="3835777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8C5CB53-A2C7-4394-8D8A-D3AE1CB89BAF}" type="slidenum">
              <a:rPr lang="zh-CN" altLang="en-US" smtClean="0">
                <a:solidFill>
                  <a:srgbClr val="000000"/>
                </a:solidFill>
              </a:rPr>
              <a:pPr fontAlgn="base">
                <a:spcBef>
                  <a:spcPct val="0"/>
                </a:spcBef>
                <a:spcAft>
                  <a:spcPct val="0"/>
                </a:spcAft>
              </a:pPr>
              <a:t>‹#›</a:t>
            </a:fld>
            <a:endParaRPr lang="en-US" altLang="zh-CN" smtClean="0">
              <a:solidFill>
                <a:srgbClr val="000000"/>
              </a:solidFill>
            </a:endParaRPr>
          </a:p>
        </p:txBody>
      </p:sp>
    </p:spTree>
    <p:extLst>
      <p:ext uri="{BB962C8B-B14F-4D97-AF65-F5344CB8AC3E}">
        <p14:creationId xmlns:p14="http://schemas.microsoft.com/office/powerpoint/2010/main" val="3798715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slide" Target="slide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文本框 5"/>
          <p:cNvSpPr txBox="1"/>
          <p:nvPr/>
        </p:nvSpPr>
        <p:spPr>
          <a:xfrm>
            <a:off x="95535" y="300250"/>
            <a:ext cx="8188656" cy="4154984"/>
          </a:xfrm>
          <a:prstGeom prst="rect">
            <a:avLst/>
          </a:prstGeom>
          <a:noFill/>
        </p:spPr>
        <p:txBody>
          <a:bodyPr wrap="square" rtlCol="0">
            <a:spAutoFit/>
          </a:bodyPr>
          <a:lstStyle/>
          <a:p>
            <a:r>
              <a:rPr lang="en-US" altLang="zh-CN" sz="6600" b="1" dirty="0" smtClean="0"/>
              <a:t>WELCOME</a:t>
            </a:r>
            <a:endParaRPr lang="en-US" altLang="zh-CN" sz="6600" b="1" dirty="0"/>
          </a:p>
          <a:p>
            <a:r>
              <a:rPr lang="en-US" altLang="zh-CN" sz="6600" b="1" dirty="0" smtClean="0"/>
              <a:t>                   TO</a:t>
            </a:r>
          </a:p>
          <a:p>
            <a:r>
              <a:rPr lang="en-US" altLang="zh-CN" sz="6600" b="1" dirty="0"/>
              <a:t> </a:t>
            </a:r>
            <a:r>
              <a:rPr lang="en-US" altLang="zh-CN" sz="6600" b="1" dirty="0" smtClean="0"/>
              <a:t>                       MY </a:t>
            </a:r>
          </a:p>
          <a:p>
            <a:r>
              <a:rPr lang="en-US" altLang="zh-CN" sz="6600" b="1" dirty="0"/>
              <a:t> </a:t>
            </a:r>
            <a:r>
              <a:rPr lang="en-US" altLang="zh-CN" sz="6600" b="1" dirty="0" smtClean="0"/>
              <a:t>                             CLASS</a:t>
            </a:r>
          </a:p>
        </p:txBody>
      </p:sp>
    </p:spTree>
    <p:extLst>
      <p:ext uri="{BB962C8B-B14F-4D97-AF65-F5344CB8AC3E}">
        <p14:creationId xmlns:p14="http://schemas.microsoft.com/office/powerpoint/2010/main" val="40494956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605" y="21812"/>
            <a:ext cx="8523028" cy="5509200"/>
          </a:xfrm>
          <a:prstGeom prst="rect">
            <a:avLst/>
          </a:prstGeom>
        </p:spPr>
        <p:txBody>
          <a:bodyPr wrap="square">
            <a:spAutoFit/>
          </a:bodyPr>
          <a:lstStyle/>
          <a:p>
            <a:r>
              <a:rPr lang="en-US" altLang="zh-CN" sz="3200" dirty="0"/>
              <a:t>Hi, my name is Marty Fielding and I guess you could say that I am "one in a million". In other words, there are not many people like me. You see, I have a muscle disease which makes me very weak, so I can't run or climb stairs as quickly as other people. In addition, sometimes I am very clumsy and drop things or bump into furniture. Unfortunately, the doctors don't know how to make me better, but I am very outgoing and have learned to adapt to my disability. My motto is: live one day at a time.</a:t>
            </a:r>
          </a:p>
        </p:txBody>
      </p:sp>
      <p:sp>
        <p:nvSpPr>
          <p:cNvPr id="3" name="矩形 2"/>
          <p:cNvSpPr/>
          <p:nvPr/>
        </p:nvSpPr>
        <p:spPr>
          <a:xfrm>
            <a:off x="46605" y="21812"/>
            <a:ext cx="8523028" cy="5509200"/>
          </a:xfrm>
          <a:prstGeom prst="rect">
            <a:avLst/>
          </a:prstGeom>
        </p:spPr>
        <p:txBody>
          <a:bodyPr wrap="square">
            <a:spAutoFit/>
          </a:bodyPr>
          <a:lstStyle/>
          <a:p>
            <a:r>
              <a:rPr lang="en-US" altLang="zh-CN" sz="3200" dirty="0"/>
              <a:t>Hi, my name is Marty Fielding and I guess you could say that I am "one in a million". In other words, there are not many people like me. You see, </a:t>
            </a:r>
            <a:r>
              <a:rPr lang="en-US" altLang="zh-CN" sz="3200" dirty="0">
                <a:solidFill>
                  <a:srgbClr val="FF0000"/>
                </a:solidFill>
              </a:rPr>
              <a:t>I have a muscle disease which makes me very weak, so I can't run or climb stairs as quickly as other people. </a:t>
            </a:r>
            <a:r>
              <a:rPr lang="en-US" altLang="zh-CN" sz="3200" dirty="0"/>
              <a:t>In addition</a:t>
            </a:r>
            <a:r>
              <a:rPr lang="en-US" altLang="zh-CN" sz="3200" dirty="0">
                <a:solidFill>
                  <a:srgbClr val="FF0000"/>
                </a:solidFill>
              </a:rPr>
              <a:t>, sometimes I am very clumsy and drop things or bump into furniture. Unfortunately, the doctors don't know how to make me better,</a:t>
            </a:r>
            <a:r>
              <a:rPr lang="en-US" altLang="zh-CN" sz="3200" dirty="0"/>
              <a:t> but I am very outgoing and have learned to adapt to my disability. My motto is: live one day at a time.</a:t>
            </a:r>
          </a:p>
        </p:txBody>
      </p:sp>
      <p:sp>
        <p:nvSpPr>
          <p:cNvPr id="5" name="Text Box 4"/>
          <p:cNvSpPr txBox="1">
            <a:spLocks noChangeArrowheads="1"/>
          </p:cNvSpPr>
          <p:nvPr/>
        </p:nvSpPr>
        <p:spPr bwMode="auto">
          <a:xfrm>
            <a:off x="196234" y="5520776"/>
            <a:ext cx="7240588" cy="587375"/>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smtClean="0">
                <a:ln>
                  <a:noFill/>
                </a:ln>
                <a:solidFill>
                  <a:srgbClr val="000000"/>
                </a:solidFill>
                <a:effectLst/>
                <a:uLnTx/>
                <a:uFillTx/>
                <a:latin typeface="Times New Roman" panose="02020603050405020304" pitchFamily="18" charset="0"/>
              </a:rPr>
              <a:t>an introduction to his muscle disease</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266" y="-25453"/>
            <a:ext cx="1148734" cy="1148734"/>
          </a:xfrm>
          <a:prstGeom prst="rect">
            <a:avLst/>
          </a:prstGeom>
        </p:spPr>
      </p:pic>
    </p:spTree>
    <p:extLst>
      <p:ext uri="{BB962C8B-B14F-4D97-AF65-F5344CB8AC3E}">
        <p14:creationId xmlns:p14="http://schemas.microsoft.com/office/powerpoint/2010/main" val="4241193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 y="0"/>
            <a:ext cx="9144000" cy="6864948"/>
          </a:xfrm>
          <a:prstGeom prst="rect">
            <a:avLst/>
          </a:prstGeom>
        </p:spPr>
      </p:pic>
      <p:sp>
        <p:nvSpPr>
          <p:cNvPr id="3" name="Rectangle 11"/>
          <p:cNvSpPr>
            <a:spLocks noChangeArrowheads="1"/>
          </p:cNvSpPr>
          <p:nvPr/>
        </p:nvSpPr>
        <p:spPr bwMode="auto">
          <a:xfrm>
            <a:off x="1042988" y="2709863"/>
            <a:ext cx="597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600" b="1" dirty="0" smtClean="0">
                <a:solidFill>
                  <a:srgbClr val="000000"/>
                </a:solidFill>
                <a:ea typeface="华文新魏" panose="02010800040101010101" pitchFamily="2" charset="-122"/>
              </a:rPr>
              <a:t>argumentation   </a:t>
            </a:r>
            <a:r>
              <a:rPr lang="zh-CN" altLang="en-US" sz="3600" b="1" dirty="0" smtClean="0">
                <a:solidFill>
                  <a:srgbClr val="000000"/>
                </a:solidFill>
                <a:ea typeface="华文新魏" panose="02010800040101010101" pitchFamily="2" charset="-122"/>
              </a:rPr>
              <a:t>议论文</a:t>
            </a:r>
          </a:p>
        </p:txBody>
      </p:sp>
      <p:sp>
        <p:nvSpPr>
          <p:cNvPr id="4" name="Rectangle 13"/>
          <p:cNvSpPr>
            <a:spLocks noChangeArrowheads="1"/>
          </p:cNvSpPr>
          <p:nvPr/>
        </p:nvSpPr>
        <p:spPr bwMode="auto">
          <a:xfrm>
            <a:off x="1042988" y="3502025"/>
            <a:ext cx="51292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600" b="1" smtClean="0">
                <a:solidFill>
                  <a:srgbClr val="000000"/>
                </a:solidFill>
                <a:ea typeface="华文新魏" panose="02010800040101010101" pitchFamily="2" charset="-122"/>
              </a:rPr>
              <a:t>exposition       </a:t>
            </a:r>
            <a:r>
              <a:rPr lang="zh-CN" altLang="en-US" sz="3600" b="1" smtClean="0">
                <a:solidFill>
                  <a:srgbClr val="000000"/>
                </a:solidFill>
                <a:ea typeface="华文新魏" panose="02010800040101010101" pitchFamily="2" charset="-122"/>
              </a:rPr>
              <a:t>说明文</a:t>
            </a:r>
          </a:p>
        </p:txBody>
      </p:sp>
      <p:sp>
        <p:nvSpPr>
          <p:cNvPr id="5" name="Rectangle 15"/>
          <p:cNvSpPr>
            <a:spLocks noChangeArrowheads="1"/>
          </p:cNvSpPr>
          <p:nvPr/>
        </p:nvSpPr>
        <p:spPr bwMode="auto">
          <a:xfrm>
            <a:off x="1042988" y="4222750"/>
            <a:ext cx="5351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600" b="1" dirty="0" smtClean="0">
                <a:solidFill>
                  <a:srgbClr val="000000"/>
                </a:solidFill>
                <a:ea typeface="华文新魏" panose="02010800040101010101" pitchFamily="2" charset="-122"/>
              </a:rPr>
              <a:t>practical writing </a:t>
            </a:r>
            <a:r>
              <a:rPr lang="zh-CN" altLang="en-US" sz="3600" b="1" dirty="0" smtClean="0">
                <a:solidFill>
                  <a:srgbClr val="000000"/>
                </a:solidFill>
                <a:ea typeface="华文新魏" panose="02010800040101010101" pitchFamily="2" charset="-122"/>
              </a:rPr>
              <a:t>应用文</a:t>
            </a:r>
          </a:p>
        </p:txBody>
      </p:sp>
      <p:sp>
        <p:nvSpPr>
          <p:cNvPr id="6" name="Rectangle 23"/>
          <p:cNvSpPr>
            <a:spLocks noChangeArrowheads="1"/>
          </p:cNvSpPr>
          <p:nvPr/>
        </p:nvSpPr>
        <p:spPr bwMode="auto">
          <a:xfrm>
            <a:off x="1116013" y="1989138"/>
            <a:ext cx="475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600" b="1" dirty="0" smtClean="0">
                <a:solidFill>
                  <a:srgbClr val="000000"/>
                </a:solidFill>
                <a:ea typeface="华文新魏" panose="02010800040101010101" pitchFamily="2" charset="-122"/>
              </a:rPr>
              <a:t>narration      </a:t>
            </a:r>
            <a:r>
              <a:rPr lang="zh-CN" altLang="en-US" sz="3600" b="1" dirty="0" smtClean="0">
                <a:solidFill>
                  <a:srgbClr val="000000"/>
                </a:solidFill>
                <a:ea typeface="华文新魏" panose="02010800040101010101" pitchFamily="2" charset="-122"/>
              </a:rPr>
              <a:t>记叙文</a:t>
            </a:r>
          </a:p>
        </p:txBody>
      </p:sp>
      <p:sp>
        <p:nvSpPr>
          <p:cNvPr id="7" name="Rectangle 3"/>
          <p:cNvSpPr>
            <a:spLocks noGrp="1" noChangeArrowheads="1"/>
          </p:cNvSpPr>
          <p:nvPr/>
        </p:nvSpPr>
        <p:spPr bwMode="auto">
          <a:xfrm>
            <a:off x="5996781" y="2021682"/>
            <a:ext cx="15113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fontAlgn="base">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fontAlgn="base">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fontAlgn="base">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fontAlgn="base">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fontAlgn="base">
              <a:spcAft>
                <a:spcPct val="0"/>
              </a:spcAft>
              <a:buClr>
                <a:srgbClr val="FE8637"/>
              </a:buClr>
              <a:buFontTx/>
              <a:buNone/>
            </a:pPr>
            <a:r>
              <a:rPr lang="zh-CN" altLang="en-US" sz="3600" b="1" dirty="0" smtClean="0">
                <a:solidFill>
                  <a:srgbClr val="000000"/>
                </a:solidFill>
                <a:latin typeface="Comic Sans MS" panose="030F0702030302020204" pitchFamily="66" charset="0"/>
                <a:ea typeface="华文新魏" panose="02010800040101010101" pitchFamily="2" charset="-122"/>
              </a:rPr>
              <a:t>5 w</a:t>
            </a:r>
            <a:r>
              <a:rPr lang="en-US" altLang="zh-CN" sz="3600" b="1" dirty="0" smtClean="0">
                <a:solidFill>
                  <a:srgbClr val="FF3300"/>
                </a:solidFill>
                <a:latin typeface="Comic Sans MS" panose="030F0702030302020204" pitchFamily="66" charset="0"/>
                <a:ea typeface="华文新魏" panose="02010800040101010101" pitchFamily="2" charset="-122"/>
              </a:rPr>
              <a:t> </a:t>
            </a:r>
          </a:p>
        </p:txBody>
      </p:sp>
      <p:sp>
        <p:nvSpPr>
          <p:cNvPr id="8" name="AutoShape 8"/>
          <p:cNvSpPr>
            <a:spLocks/>
          </p:cNvSpPr>
          <p:nvPr/>
        </p:nvSpPr>
        <p:spPr bwMode="auto">
          <a:xfrm>
            <a:off x="6227763" y="2781300"/>
            <a:ext cx="212725" cy="2017713"/>
          </a:xfrm>
          <a:prstGeom prst="rightBrace">
            <a:avLst>
              <a:gd name="adj1" fmla="val 79042"/>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9" name="Rectangle 9"/>
          <p:cNvSpPr>
            <a:spLocks noChangeArrowheads="1"/>
          </p:cNvSpPr>
          <p:nvPr/>
        </p:nvSpPr>
        <p:spPr bwMode="auto">
          <a:xfrm>
            <a:off x="6496051" y="2709863"/>
            <a:ext cx="264687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3600" b="1" dirty="0" smtClean="0">
                <a:solidFill>
                  <a:srgbClr val="000000"/>
                </a:solidFill>
                <a:latin typeface="Arial" panose="020B0604020202020204" pitchFamily="34" charset="0"/>
                <a:ea typeface="华文新魏" panose="02010800040101010101" pitchFamily="2" charset="-122"/>
              </a:rPr>
              <a:t>Titles/</a:t>
            </a:r>
            <a:endParaRPr lang="en-US" altLang="zh-CN" sz="3600" b="1" dirty="0" smtClean="0">
              <a:solidFill>
                <a:srgbClr val="000000"/>
              </a:solidFill>
              <a:latin typeface="Arial" panose="020B0604020202020204" pitchFamily="34" charset="0"/>
              <a:ea typeface="华文新魏" panose="02010800040101010101" pitchFamily="2" charset="-122"/>
            </a:endParaRPr>
          </a:p>
          <a:p>
            <a:pPr fontAlgn="base">
              <a:spcBef>
                <a:spcPct val="0"/>
              </a:spcBef>
              <a:spcAft>
                <a:spcPct val="0"/>
              </a:spcAft>
            </a:pPr>
            <a:r>
              <a:rPr lang="en-US" altLang="zh-CN" sz="3600" b="1" dirty="0" smtClean="0">
                <a:solidFill>
                  <a:srgbClr val="000000"/>
                </a:solidFill>
                <a:latin typeface="Arial" panose="020B0604020202020204" pitchFamily="34" charset="0"/>
                <a:ea typeface="华文新魏" panose="02010800040101010101" pitchFamily="2" charset="-122"/>
              </a:rPr>
              <a:t>Key words/</a:t>
            </a:r>
          </a:p>
          <a:p>
            <a:pPr fontAlgn="base">
              <a:spcBef>
                <a:spcPct val="0"/>
              </a:spcBef>
              <a:spcAft>
                <a:spcPct val="0"/>
              </a:spcAft>
            </a:pPr>
            <a:r>
              <a:rPr lang="en-US" altLang="zh-CN" sz="3600" b="1" dirty="0" smtClean="0">
                <a:solidFill>
                  <a:srgbClr val="000000"/>
                </a:solidFill>
                <a:latin typeface="Arial" panose="020B0604020202020204" pitchFamily="34" charset="0"/>
                <a:ea typeface="华文新魏" panose="02010800040101010101" pitchFamily="2" charset="-122"/>
              </a:rPr>
              <a:t>Important </a:t>
            </a:r>
          </a:p>
          <a:p>
            <a:pPr fontAlgn="base">
              <a:spcBef>
                <a:spcPct val="0"/>
              </a:spcBef>
              <a:spcAft>
                <a:spcPct val="0"/>
              </a:spcAft>
            </a:pPr>
            <a:r>
              <a:rPr lang="en-US" altLang="zh-CN" sz="3600" b="1" dirty="0" smtClean="0">
                <a:solidFill>
                  <a:srgbClr val="000000"/>
                </a:solidFill>
                <a:latin typeface="Arial" panose="020B0604020202020204" pitchFamily="34" charset="0"/>
                <a:ea typeface="华文新魏" panose="02010800040101010101" pitchFamily="2" charset="-122"/>
              </a:rPr>
              <a:t>sentences</a:t>
            </a:r>
            <a:endParaRPr lang="zh-CN" altLang="en-US" sz="3600" b="1" dirty="0" smtClean="0">
              <a:solidFill>
                <a:srgbClr val="000000"/>
              </a:solidFill>
              <a:latin typeface="Arial" panose="020B0604020202020204" pitchFamily="34" charset="0"/>
              <a:ea typeface="华文新魏" panose="02010800040101010101" pitchFamily="2" charset="-122"/>
            </a:endParaRPr>
          </a:p>
        </p:txBody>
      </p:sp>
      <p:sp>
        <p:nvSpPr>
          <p:cNvPr id="11" name="矩形 10"/>
          <p:cNvSpPr/>
          <p:nvPr/>
        </p:nvSpPr>
        <p:spPr>
          <a:xfrm>
            <a:off x="642748" y="780452"/>
            <a:ext cx="5929691" cy="584775"/>
          </a:xfrm>
          <a:prstGeom prst="rect">
            <a:avLst/>
          </a:prstGeom>
        </p:spPr>
        <p:txBody>
          <a:bodyPr wrap="square">
            <a:spAutoFit/>
          </a:bodyPr>
          <a:lstStyle/>
          <a:p>
            <a:pPr lvl="0" fontAlgn="base">
              <a:spcBef>
                <a:spcPct val="0"/>
              </a:spcBef>
              <a:spcAft>
                <a:spcPct val="0"/>
              </a:spcAft>
            </a:pPr>
            <a:r>
              <a:rPr lang="zh-CN" altLang="en-US" sz="3200" dirty="0">
                <a:solidFill>
                  <a:schemeClr val="bg1"/>
                </a:solidFill>
                <a:latin typeface="Snap ITC" panose="04040A07060A02020202" pitchFamily="82" charset="0"/>
                <a:ea typeface="隶书" panose="02010509060101010101" pitchFamily="49" charset="-122"/>
              </a:rPr>
              <a:t>Tip:</a:t>
            </a:r>
            <a:r>
              <a:rPr lang="zh-CN" altLang="en-US" sz="3200" dirty="0">
                <a:solidFill>
                  <a:schemeClr val="bg1"/>
                </a:solidFill>
                <a:latin typeface="隶书" panose="02010509060101010101" pitchFamily="49" charset="-122"/>
                <a:ea typeface="隶书" panose="02010509060101010101" pitchFamily="49" charset="-122"/>
              </a:rPr>
              <a:t> </a:t>
            </a:r>
            <a:r>
              <a:rPr lang="zh-CN" altLang="en-US" sz="3200" dirty="0">
                <a:solidFill>
                  <a:srgbClr val="000000"/>
                </a:solidFill>
                <a:latin typeface="隶书" panose="02010509060101010101" pitchFamily="49" charset="-122"/>
                <a:ea typeface="隶书" panose="02010509060101010101" pitchFamily="49" charset="-122"/>
              </a:rPr>
              <a:t>利用各种体裁的本身特点</a:t>
            </a:r>
            <a:endParaRPr lang="zh-CN" altLang="en-US" sz="2800" b="1" dirty="0">
              <a:solidFill>
                <a:srgbClr val="6600CC"/>
              </a:solidFill>
              <a:latin typeface="GungsuhChe" panose="02030609000101010101" pitchFamily="49" charset="-127"/>
              <a:ea typeface="GungsuhChe" panose="02030609000101010101" pitchFamily="49" charset="-127"/>
              <a:sym typeface="Arial" panose="020B0604020202020204" pitchFamily="34" charset="0"/>
            </a:endParaRPr>
          </a:p>
        </p:txBody>
      </p:sp>
    </p:spTree>
    <p:extLst>
      <p:ext uri="{BB962C8B-B14F-4D97-AF65-F5344CB8AC3E}">
        <p14:creationId xmlns:p14="http://schemas.microsoft.com/office/powerpoint/2010/main" val="816971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1773"/>
            <a:ext cx="9163811" cy="4278650"/>
          </a:xfrm>
          <a:prstGeom prst="rect">
            <a:avLst/>
          </a:prstGeom>
        </p:spPr>
      </p:pic>
      <p:sp>
        <p:nvSpPr>
          <p:cNvPr id="3" name="文本框 2"/>
          <p:cNvSpPr txBox="1"/>
          <p:nvPr/>
        </p:nvSpPr>
        <p:spPr>
          <a:xfrm>
            <a:off x="3169363" y="232012"/>
            <a:ext cx="3135904" cy="1015663"/>
          </a:xfrm>
          <a:prstGeom prst="rect">
            <a:avLst/>
          </a:prstGeom>
          <a:noFill/>
        </p:spPr>
        <p:txBody>
          <a:bodyPr wrap="square" rtlCol="0">
            <a:spAutoFit/>
          </a:bodyPr>
          <a:lstStyle/>
          <a:p>
            <a:r>
              <a:rPr lang="en-US" altLang="zh-CN" sz="6000" dirty="0" smtClean="0"/>
              <a:t>Reading</a:t>
            </a:r>
            <a:r>
              <a:rPr lang="en-US" altLang="zh-CN" sz="4000" dirty="0" smtClean="0"/>
              <a:t> </a:t>
            </a:r>
            <a:endParaRPr lang="zh-CN" altLang="en-US" sz="4000" dirty="0"/>
          </a:p>
        </p:txBody>
      </p:sp>
    </p:spTree>
    <p:extLst>
      <p:ext uri="{BB962C8B-B14F-4D97-AF65-F5344CB8AC3E}">
        <p14:creationId xmlns:p14="http://schemas.microsoft.com/office/powerpoint/2010/main" val="38059475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52" y="0"/>
            <a:ext cx="7104148" cy="6218765"/>
          </a:xfrm>
          <a:prstGeom prst="rect">
            <a:avLst/>
          </a:prstGeom>
        </p:spPr>
      </p:pic>
    </p:spTree>
    <p:extLst>
      <p:ext uri="{BB962C8B-B14F-4D97-AF65-F5344CB8AC3E}">
        <p14:creationId xmlns:p14="http://schemas.microsoft.com/office/powerpoint/2010/main" val="15466539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36" y="1214651"/>
            <a:ext cx="7915701" cy="4555506"/>
          </a:xfrm>
          <a:prstGeom prst="rect">
            <a:avLst/>
          </a:prstGeom>
        </p:spPr>
      </p:pic>
    </p:spTree>
    <p:extLst>
      <p:ext uri="{BB962C8B-B14F-4D97-AF65-F5344CB8AC3E}">
        <p14:creationId xmlns:p14="http://schemas.microsoft.com/office/powerpoint/2010/main" val="5810199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21773"/>
          </a:xfrm>
          <a:prstGeom prst="rect">
            <a:avLst/>
          </a:prstGeom>
        </p:spPr>
      </p:pic>
      <p:sp>
        <p:nvSpPr>
          <p:cNvPr id="2" name="文本框 1"/>
          <p:cNvSpPr txBox="1"/>
          <p:nvPr/>
        </p:nvSpPr>
        <p:spPr>
          <a:xfrm>
            <a:off x="1119116" y="0"/>
            <a:ext cx="2729552" cy="830997"/>
          </a:xfrm>
          <a:prstGeom prst="rect">
            <a:avLst/>
          </a:prstGeom>
          <a:noFill/>
        </p:spPr>
        <p:txBody>
          <a:bodyPr wrap="square" rtlCol="0">
            <a:spAutoFit/>
          </a:bodyPr>
          <a:lstStyle/>
          <a:p>
            <a:r>
              <a:rPr lang="en-US" altLang="zh-CN" sz="4800" b="1" dirty="0" smtClean="0"/>
              <a:t>Skimming </a:t>
            </a:r>
            <a:endParaRPr lang="zh-CN" altLang="en-US" sz="4800" b="1" dirty="0"/>
          </a:p>
        </p:txBody>
      </p:sp>
      <p:sp>
        <p:nvSpPr>
          <p:cNvPr id="4" name="文本框 3"/>
          <p:cNvSpPr txBox="1"/>
          <p:nvPr/>
        </p:nvSpPr>
        <p:spPr>
          <a:xfrm>
            <a:off x="-54592" y="1487606"/>
            <a:ext cx="9198592" cy="1323439"/>
          </a:xfrm>
          <a:prstGeom prst="rect">
            <a:avLst/>
          </a:prstGeom>
          <a:noFill/>
        </p:spPr>
        <p:txBody>
          <a:bodyPr wrap="square" rtlCol="0">
            <a:spAutoFit/>
          </a:bodyPr>
          <a:lstStyle/>
          <a:p>
            <a:r>
              <a:rPr lang="en-US" altLang="zh-CN" sz="4000" dirty="0" smtClean="0"/>
              <a:t>1.What ‘s  the  main  idea  of  the  passage ?</a:t>
            </a:r>
          </a:p>
          <a:p>
            <a:r>
              <a:rPr lang="en-US" altLang="zh-CN" sz="4000" dirty="0"/>
              <a:t> </a:t>
            </a:r>
            <a:r>
              <a:rPr lang="en-US" altLang="zh-CN" sz="4000" dirty="0" smtClean="0"/>
              <a:t>   </a:t>
            </a:r>
          </a:p>
        </p:txBody>
      </p:sp>
      <p:sp>
        <p:nvSpPr>
          <p:cNvPr id="5" name="矩形 4"/>
          <p:cNvSpPr/>
          <p:nvPr/>
        </p:nvSpPr>
        <p:spPr>
          <a:xfrm>
            <a:off x="429904" y="2318603"/>
            <a:ext cx="7008125" cy="707886"/>
          </a:xfrm>
          <a:prstGeom prst="rect">
            <a:avLst/>
          </a:prstGeom>
        </p:spPr>
        <p:txBody>
          <a:bodyPr wrap="square">
            <a:spAutoFit/>
          </a:bodyPr>
          <a:lstStyle/>
          <a:p>
            <a:pPr lvl="0"/>
            <a:r>
              <a:rPr lang="en-US" altLang="zh-CN" sz="4000" dirty="0">
                <a:solidFill>
                  <a:prstClr val="black"/>
                </a:solidFill>
              </a:rPr>
              <a:t>How  </a:t>
            </a:r>
            <a:r>
              <a:rPr lang="en-US" altLang="zh-CN" sz="4000" dirty="0">
                <a:solidFill>
                  <a:srgbClr val="FF0000"/>
                </a:solidFill>
              </a:rPr>
              <a:t>life</a:t>
            </a:r>
            <a:r>
              <a:rPr lang="en-US" altLang="zh-CN" sz="4000" dirty="0">
                <a:solidFill>
                  <a:prstClr val="black"/>
                </a:solidFill>
              </a:rPr>
              <a:t>  began on the </a:t>
            </a:r>
            <a:r>
              <a:rPr lang="en-US" altLang="zh-CN" sz="4000" dirty="0">
                <a:solidFill>
                  <a:srgbClr val="FF0000"/>
                </a:solidFill>
              </a:rPr>
              <a:t>earth</a:t>
            </a:r>
            <a:r>
              <a:rPr lang="en-US" altLang="zh-CN" sz="4000" dirty="0">
                <a:solidFill>
                  <a:prstClr val="black"/>
                </a:solidFill>
              </a:rPr>
              <a:t>.</a:t>
            </a:r>
          </a:p>
        </p:txBody>
      </p:sp>
    </p:spTree>
    <p:extLst>
      <p:ext uri="{BB962C8B-B14F-4D97-AF65-F5344CB8AC3E}">
        <p14:creationId xmlns:p14="http://schemas.microsoft.com/office/powerpoint/2010/main" val="1063103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7021773"/>
          </a:xfrm>
          <a:prstGeom prst="rect">
            <a:avLst/>
          </a:prstGeom>
        </p:spPr>
      </p:pic>
      <p:sp>
        <p:nvSpPr>
          <p:cNvPr id="2" name="文本框 1"/>
          <p:cNvSpPr txBox="1"/>
          <p:nvPr/>
        </p:nvSpPr>
        <p:spPr>
          <a:xfrm>
            <a:off x="1119116" y="0"/>
            <a:ext cx="2729552" cy="830997"/>
          </a:xfrm>
          <a:prstGeom prst="rect">
            <a:avLst/>
          </a:prstGeom>
          <a:noFill/>
        </p:spPr>
        <p:txBody>
          <a:bodyPr wrap="square" rtlCol="0">
            <a:spAutoFit/>
          </a:bodyPr>
          <a:lstStyle/>
          <a:p>
            <a:r>
              <a:rPr lang="en-US" altLang="zh-CN" sz="4800" b="1" dirty="0" smtClean="0"/>
              <a:t>Skimming </a:t>
            </a:r>
            <a:endParaRPr lang="zh-CN" altLang="en-US" sz="4800" b="1" dirty="0"/>
          </a:p>
        </p:txBody>
      </p:sp>
      <p:sp>
        <p:nvSpPr>
          <p:cNvPr id="4" name="文本框 3"/>
          <p:cNvSpPr txBox="1"/>
          <p:nvPr/>
        </p:nvSpPr>
        <p:spPr>
          <a:xfrm>
            <a:off x="328096" y="827302"/>
            <a:ext cx="9198592" cy="1323439"/>
          </a:xfrm>
          <a:prstGeom prst="rect">
            <a:avLst/>
          </a:prstGeom>
          <a:noFill/>
        </p:spPr>
        <p:txBody>
          <a:bodyPr wrap="square" rtlCol="0">
            <a:spAutoFit/>
          </a:bodyPr>
          <a:lstStyle/>
          <a:p>
            <a:r>
              <a:rPr lang="en-US" altLang="zh-CN" sz="4000" dirty="0" smtClean="0"/>
              <a:t>2. Try  to match each paragraph </a:t>
            </a:r>
          </a:p>
          <a:p>
            <a:r>
              <a:rPr lang="en-US" altLang="zh-CN" sz="4000" dirty="0"/>
              <a:t> </a:t>
            </a:r>
            <a:r>
              <a:rPr lang="en-US" altLang="zh-CN" sz="4000" dirty="0" smtClean="0"/>
              <a:t>    with its main idea .</a:t>
            </a:r>
          </a:p>
        </p:txBody>
      </p:sp>
      <p:sp>
        <p:nvSpPr>
          <p:cNvPr id="5" name="文本框 4"/>
          <p:cNvSpPr txBox="1"/>
          <p:nvPr/>
        </p:nvSpPr>
        <p:spPr>
          <a:xfrm>
            <a:off x="709684" y="2449057"/>
            <a:ext cx="1774208" cy="769441"/>
          </a:xfrm>
          <a:prstGeom prst="rect">
            <a:avLst/>
          </a:prstGeom>
          <a:noFill/>
        </p:spPr>
        <p:txBody>
          <a:bodyPr wrap="square" rtlCol="0">
            <a:spAutoFit/>
          </a:bodyPr>
          <a:lstStyle/>
          <a:p>
            <a:r>
              <a:rPr lang="en-US" altLang="zh-CN" sz="4400" dirty="0" smtClean="0"/>
              <a:t>Para 1  </a:t>
            </a:r>
          </a:p>
        </p:txBody>
      </p:sp>
      <p:sp>
        <p:nvSpPr>
          <p:cNvPr id="6" name="文本框 5"/>
          <p:cNvSpPr txBox="1"/>
          <p:nvPr/>
        </p:nvSpPr>
        <p:spPr>
          <a:xfrm>
            <a:off x="3138986" y="2403973"/>
            <a:ext cx="6005014" cy="584775"/>
          </a:xfrm>
          <a:prstGeom prst="rect">
            <a:avLst/>
          </a:prstGeom>
          <a:noFill/>
        </p:spPr>
        <p:txBody>
          <a:bodyPr wrap="square" rtlCol="0">
            <a:spAutoFit/>
          </a:bodyPr>
          <a:lstStyle/>
          <a:p>
            <a:r>
              <a:rPr lang="en-US" altLang="zh-CN" sz="3200" dirty="0" smtClean="0"/>
              <a:t>The importance of the water </a:t>
            </a:r>
          </a:p>
        </p:txBody>
      </p:sp>
      <p:sp>
        <p:nvSpPr>
          <p:cNvPr id="7" name="文本框 6"/>
          <p:cNvSpPr txBox="1"/>
          <p:nvPr/>
        </p:nvSpPr>
        <p:spPr>
          <a:xfrm>
            <a:off x="3159457" y="3085278"/>
            <a:ext cx="5295330" cy="584775"/>
          </a:xfrm>
          <a:prstGeom prst="rect">
            <a:avLst/>
          </a:prstGeom>
          <a:noFill/>
        </p:spPr>
        <p:txBody>
          <a:bodyPr wrap="square" rtlCol="0">
            <a:spAutoFit/>
          </a:bodyPr>
          <a:lstStyle/>
          <a:p>
            <a:pPr lvl="0"/>
            <a:r>
              <a:rPr lang="en-US" altLang="zh-CN" sz="3200" dirty="0">
                <a:solidFill>
                  <a:prstClr val="black"/>
                </a:solidFill>
              </a:rPr>
              <a:t>The formation of the </a:t>
            </a:r>
            <a:r>
              <a:rPr lang="en-US" altLang="zh-CN" sz="3200" dirty="0" smtClean="0">
                <a:solidFill>
                  <a:prstClr val="black"/>
                </a:solidFill>
              </a:rPr>
              <a:t>universe</a:t>
            </a:r>
            <a:endParaRPr lang="en-US" altLang="zh-CN" sz="3200" dirty="0">
              <a:solidFill>
                <a:prstClr val="black"/>
              </a:solidFill>
            </a:endParaRPr>
          </a:p>
        </p:txBody>
      </p:sp>
      <p:sp>
        <p:nvSpPr>
          <p:cNvPr id="8" name="文本框 7"/>
          <p:cNvSpPr txBox="1"/>
          <p:nvPr/>
        </p:nvSpPr>
        <p:spPr>
          <a:xfrm>
            <a:off x="3172186" y="3781144"/>
            <a:ext cx="5254387" cy="584775"/>
          </a:xfrm>
          <a:prstGeom prst="rect">
            <a:avLst/>
          </a:prstGeom>
          <a:noFill/>
        </p:spPr>
        <p:txBody>
          <a:bodyPr wrap="square" rtlCol="0">
            <a:spAutoFit/>
          </a:bodyPr>
          <a:lstStyle/>
          <a:p>
            <a:pPr lvl="0"/>
            <a:r>
              <a:rPr lang="en-US" altLang="zh-CN" sz="3200" dirty="0">
                <a:solidFill>
                  <a:prstClr val="black"/>
                </a:solidFill>
              </a:rPr>
              <a:t>The formation of the </a:t>
            </a:r>
            <a:r>
              <a:rPr lang="en-US" altLang="zh-CN" sz="3200" dirty="0" smtClean="0">
                <a:solidFill>
                  <a:prstClr val="black"/>
                </a:solidFill>
              </a:rPr>
              <a:t>earth</a:t>
            </a:r>
            <a:endParaRPr lang="en-US" altLang="zh-CN" sz="3200" dirty="0">
              <a:solidFill>
                <a:prstClr val="black"/>
              </a:solidFill>
            </a:endParaRPr>
          </a:p>
        </p:txBody>
      </p:sp>
      <p:sp>
        <p:nvSpPr>
          <p:cNvPr id="9" name="文本框 8"/>
          <p:cNvSpPr txBox="1"/>
          <p:nvPr/>
        </p:nvSpPr>
        <p:spPr>
          <a:xfrm>
            <a:off x="3128348" y="4327390"/>
            <a:ext cx="5527342" cy="1077218"/>
          </a:xfrm>
          <a:prstGeom prst="rect">
            <a:avLst/>
          </a:prstGeom>
          <a:noFill/>
        </p:spPr>
        <p:txBody>
          <a:bodyPr wrap="square" rtlCol="0">
            <a:spAutoFit/>
          </a:bodyPr>
          <a:lstStyle/>
          <a:p>
            <a:pPr lvl="0"/>
            <a:r>
              <a:rPr lang="en-US" altLang="zh-CN" sz="3200" dirty="0" smtClean="0">
                <a:solidFill>
                  <a:prstClr val="black"/>
                </a:solidFill>
              </a:rPr>
              <a:t>The arrival </a:t>
            </a:r>
            <a:r>
              <a:rPr lang="en-US" altLang="zh-CN" sz="3200" dirty="0">
                <a:solidFill>
                  <a:prstClr val="black"/>
                </a:solidFill>
              </a:rPr>
              <a:t>of the human and their </a:t>
            </a:r>
            <a:r>
              <a:rPr lang="en-US" altLang="zh-CN" sz="3200" dirty="0" smtClean="0">
                <a:solidFill>
                  <a:prstClr val="black"/>
                </a:solidFill>
              </a:rPr>
              <a:t>impacts</a:t>
            </a:r>
            <a:endParaRPr lang="en-US" altLang="zh-CN" sz="3200" dirty="0">
              <a:solidFill>
                <a:prstClr val="black"/>
              </a:solidFill>
            </a:endParaRPr>
          </a:p>
        </p:txBody>
      </p:sp>
      <p:sp>
        <p:nvSpPr>
          <p:cNvPr id="10" name="矩形 9"/>
          <p:cNvSpPr/>
          <p:nvPr/>
        </p:nvSpPr>
        <p:spPr>
          <a:xfrm>
            <a:off x="3151778" y="5298286"/>
            <a:ext cx="4830992" cy="1569660"/>
          </a:xfrm>
          <a:prstGeom prst="rect">
            <a:avLst/>
          </a:prstGeom>
        </p:spPr>
        <p:txBody>
          <a:bodyPr wrap="square">
            <a:spAutoFit/>
          </a:bodyPr>
          <a:lstStyle/>
          <a:p>
            <a:pPr lvl="0"/>
            <a:r>
              <a:rPr lang="en-US" altLang="zh-CN" sz="3200" dirty="0">
                <a:solidFill>
                  <a:prstClr val="black"/>
                </a:solidFill>
              </a:rPr>
              <a:t>The </a:t>
            </a:r>
            <a:r>
              <a:rPr lang="en-US" altLang="zh-CN" sz="3200" dirty="0" smtClean="0">
                <a:solidFill>
                  <a:prstClr val="black"/>
                </a:solidFill>
              </a:rPr>
              <a:t>development </a:t>
            </a:r>
            <a:r>
              <a:rPr lang="en-US" altLang="zh-CN" sz="3200" dirty="0">
                <a:solidFill>
                  <a:prstClr val="black"/>
                </a:solidFill>
              </a:rPr>
              <a:t>of plants and animals on earth</a:t>
            </a:r>
          </a:p>
          <a:p>
            <a:pPr lvl="0"/>
            <a:endParaRPr lang="en-US" altLang="zh-CN" sz="3200" dirty="0">
              <a:solidFill>
                <a:prstClr val="black"/>
              </a:solidFill>
            </a:endParaRPr>
          </a:p>
        </p:txBody>
      </p:sp>
      <p:sp>
        <p:nvSpPr>
          <p:cNvPr id="11" name="矩形 10"/>
          <p:cNvSpPr/>
          <p:nvPr/>
        </p:nvSpPr>
        <p:spPr>
          <a:xfrm>
            <a:off x="733567" y="3206746"/>
            <a:ext cx="1726442" cy="769441"/>
          </a:xfrm>
          <a:prstGeom prst="rect">
            <a:avLst/>
          </a:prstGeom>
        </p:spPr>
        <p:txBody>
          <a:bodyPr wrap="square">
            <a:spAutoFit/>
          </a:bodyPr>
          <a:lstStyle/>
          <a:p>
            <a:pPr lvl="0"/>
            <a:r>
              <a:rPr lang="en-US" altLang="zh-CN" sz="4400" dirty="0">
                <a:solidFill>
                  <a:prstClr val="black"/>
                </a:solidFill>
              </a:rPr>
              <a:t>Para </a:t>
            </a:r>
            <a:r>
              <a:rPr lang="en-US" altLang="zh-CN" sz="4400" dirty="0" smtClean="0">
                <a:solidFill>
                  <a:prstClr val="black"/>
                </a:solidFill>
              </a:rPr>
              <a:t>2</a:t>
            </a:r>
            <a:endParaRPr lang="en-US" altLang="zh-CN" sz="4400" dirty="0">
              <a:solidFill>
                <a:prstClr val="black"/>
              </a:solidFill>
            </a:endParaRPr>
          </a:p>
        </p:txBody>
      </p:sp>
      <p:sp>
        <p:nvSpPr>
          <p:cNvPr id="12" name="矩形 11"/>
          <p:cNvSpPr/>
          <p:nvPr/>
        </p:nvSpPr>
        <p:spPr>
          <a:xfrm>
            <a:off x="733567" y="3903014"/>
            <a:ext cx="1695734" cy="769441"/>
          </a:xfrm>
          <a:prstGeom prst="rect">
            <a:avLst/>
          </a:prstGeom>
        </p:spPr>
        <p:txBody>
          <a:bodyPr wrap="square">
            <a:spAutoFit/>
          </a:bodyPr>
          <a:lstStyle/>
          <a:p>
            <a:pPr lvl="0"/>
            <a:r>
              <a:rPr lang="en-US" altLang="zh-CN" sz="4400" dirty="0">
                <a:solidFill>
                  <a:prstClr val="black"/>
                </a:solidFill>
              </a:rPr>
              <a:t>Para </a:t>
            </a:r>
            <a:r>
              <a:rPr lang="en-US" altLang="zh-CN" sz="4400" dirty="0" smtClean="0">
                <a:solidFill>
                  <a:prstClr val="black"/>
                </a:solidFill>
              </a:rPr>
              <a:t>3</a:t>
            </a:r>
            <a:endParaRPr lang="en-US" altLang="zh-CN" sz="4400" dirty="0">
              <a:solidFill>
                <a:prstClr val="black"/>
              </a:solidFill>
            </a:endParaRPr>
          </a:p>
        </p:txBody>
      </p:sp>
      <p:sp>
        <p:nvSpPr>
          <p:cNvPr id="13" name="矩形 12"/>
          <p:cNvSpPr/>
          <p:nvPr/>
        </p:nvSpPr>
        <p:spPr>
          <a:xfrm>
            <a:off x="771098" y="4733876"/>
            <a:ext cx="1712794" cy="769441"/>
          </a:xfrm>
          <a:prstGeom prst="rect">
            <a:avLst/>
          </a:prstGeom>
        </p:spPr>
        <p:txBody>
          <a:bodyPr wrap="square">
            <a:spAutoFit/>
          </a:bodyPr>
          <a:lstStyle/>
          <a:p>
            <a:pPr lvl="0"/>
            <a:r>
              <a:rPr lang="en-US" altLang="zh-CN" sz="4400" dirty="0">
                <a:solidFill>
                  <a:prstClr val="black"/>
                </a:solidFill>
              </a:rPr>
              <a:t>Para </a:t>
            </a:r>
            <a:r>
              <a:rPr lang="en-US" altLang="zh-CN" sz="4400" dirty="0" smtClean="0">
                <a:solidFill>
                  <a:prstClr val="black"/>
                </a:solidFill>
              </a:rPr>
              <a:t>4</a:t>
            </a:r>
            <a:endParaRPr lang="en-US" altLang="zh-CN" sz="4400" dirty="0">
              <a:solidFill>
                <a:prstClr val="black"/>
              </a:solidFill>
            </a:endParaRPr>
          </a:p>
        </p:txBody>
      </p:sp>
      <p:sp>
        <p:nvSpPr>
          <p:cNvPr id="14" name="矩形 13"/>
          <p:cNvSpPr/>
          <p:nvPr/>
        </p:nvSpPr>
        <p:spPr>
          <a:xfrm>
            <a:off x="743802" y="5503317"/>
            <a:ext cx="1605311" cy="769441"/>
          </a:xfrm>
          <a:prstGeom prst="rect">
            <a:avLst/>
          </a:prstGeom>
        </p:spPr>
        <p:txBody>
          <a:bodyPr wrap="none">
            <a:spAutoFit/>
          </a:bodyPr>
          <a:lstStyle/>
          <a:p>
            <a:pPr lvl="0"/>
            <a:r>
              <a:rPr lang="en-US" altLang="zh-CN" sz="4400" dirty="0">
                <a:solidFill>
                  <a:prstClr val="black"/>
                </a:solidFill>
              </a:rPr>
              <a:t>Para 5</a:t>
            </a:r>
            <a:endParaRPr lang="zh-CN" altLang="en-US" sz="4400" dirty="0">
              <a:solidFill>
                <a:prstClr val="black"/>
              </a:solidFill>
            </a:endParaRPr>
          </a:p>
        </p:txBody>
      </p:sp>
      <p:cxnSp>
        <p:nvCxnSpPr>
          <p:cNvPr id="16" name="直接连接符 15"/>
          <p:cNvCxnSpPr/>
          <p:nvPr/>
        </p:nvCxnSpPr>
        <p:spPr>
          <a:xfrm>
            <a:off x="2483892" y="2833777"/>
            <a:ext cx="779813" cy="677107"/>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a:off x="2483892" y="3510884"/>
            <a:ext cx="779813" cy="685090"/>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flipV="1">
            <a:off x="2588455" y="2873433"/>
            <a:ext cx="550531" cy="1414301"/>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a:off x="2483892" y="5120640"/>
            <a:ext cx="675565" cy="914400"/>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a:xfrm flipV="1">
            <a:off x="2588455" y="5022166"/>
            <a:ext cx="550531" cy="101287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6860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文本框 2"/>
          <p:cNvSpPr txBox="1"/>
          <p:nvPr/>
        </p:nvSpPr>
        <p:spPr>
          <a:xfrm>
            <a:off x="94129" y="186052"/>
            <a:ext cx="10609730" cy="1107996"/>
          </a:xfrm>
          <a:prstGeom prst="rect">
            <a:avLst/>
          </a:prstGeom>
          <a:noFill/>
        </p:spPr>
        <p:txBody>
          <a:bodyPr wrap="square" rtlCol="0">
            <a:spAutoFit/>
          </a:bodyPr>
          <a:lstStyle/>
          <a:p>
            <a:r>
              <a:rPr lang="en-US" altLang="zh-CN" sz="6600" dirty="0" smtClean="0">
                <a:ea typeface="Adobe 黑体 Std R" panose="020B0400000000000000" pitchFamily="34" charset="-122"/>
                <a:cs typeface="Aharoni" panose="02010803020104030203" pitchFamily="2" charset="-79"/>
              </a:rPr>
              <a:t>Practice </a:t>
            </a:r>
            <a:r>
              <a:rPr lang="en-US" altLang="zh-CN" sz="6600" dirty="0" smtClean="0">
                <a:ea typeface="Adobe 黑体 Std R" panose="020B0400000000000000" pitchFamily="34" charset="-122"/>
                <a:cs typeface="Aharoni" panose="02010803020104030203" pitchFamily="2" charset="-79"/>
              </a:rPr>
              <a:t>makes perfect</a:t>
            </a:r>
            <a:endParaRPr lang="zh-CN" altLang="en-US" sz="6600" dirty="0">
              <a:ea typeface="Adobe 黑体 Std R" panose="020B0400000000000000" pitchFamily="34" charset="-122"/>
              <a:cs typeface="Aharoni" panose="02010803020104030203" pitchFamily="2" charset="-79"/>
            </a:endParaRPr>
          </a:p>
        </p:txBody>
      </p:sp>
      <p:sp>
        <p:nvSpPr>
          <p:cNvPr id="4" name="矩形 3"/>
          <p:cNvSpPr/>
          <p:nvPr/>
        </p:nvSpPr>
        <p:spPr>
          <a:xfrm>
            <a:off x="1290918" y="1641465"/>
            <a:ext cx="9197788" cy="1107996"/>
          </a:xfrm>
          <a:prstGeom prst="rect">
            <a:avLst/>
          </a:prstGeom>
        </p:spPr>
        <p:txBody>
          <a:bodyPr wrap="square">
            <a:spAutoFit/>
          </a:bodyPr>
          <a:lstStyle/>
          <a:p>
            <a:pPr lvl="0"/>
            <a:r>
              <a:rPr lang="en-US" altLang="zh-CN" sz="6600" dirty="0">
                <a:latin typeface="+mj-lt"/>
                <a:ea typeface="Adobe 黑体 Std R" panose="020B0400000000000000" pitchFamily="34" charset="-122"/>
                <a:cs typeface="Aharoni" panose="02010803020104030203" pitchFamily="2" charset="-79"/>
              </a:rPr>
              <a:t>Thanks for listening </a:t>
            </a:r>
            <a:endParaRPr lang="zh-CN" altLang="en-US" sz="6600" dirty="0">
              <a:latin typeface="+mj-lt"/>
              <a:ea typeface="Adobe 黑体 Std R" panose="020B0400000000000000" pitchFamily="34" charset="-122"/>
              <a:cs typeface="Aharoni" panose="02010803020104030203" pitchFamily="2" charset="-79"/>
            </a:endParaRPr>
          </a:p>
        </p:txBody>
      </p:sp>
    </p:spTree>
    <p:extLst>
      <p:ext uri="{BB962C8B-B14F-4D97-AF65-F5344CB8AC3E}">
        <p14:creationId xmlns:p14="http://schemas.microsoft.com/office/powerpoint/2010/main" val="15790389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文本框 5"/>
          <p:cNvSpPr txBox="1"/>
          <p:nvPr/>
        </p:nvSpPr>
        <p:spPr>
          <a:xfrm>
            <a:off x="0" y="289679"/>
            <a:ext cx="9294125" cy="1508105"/>
          </a:xfrm>
          <a:prstGeom prst="rect">
            <a:avLst/>
          </a:prstGeom>
          <a:noFill/>
        </p:spPr>
        <p:txBody>
          <a:bodyPr wrap="square" rtlCol="0">
            <a:spAutoFit/>
          </a:bodyPr>
          <a:lstStyle/>
          <a:p>
            <a:r>
              <a:rPr lang="en-US" altLang="zh-CN" sz="4400" dirty="0" smtClean="0"/>
              <a:t>Unit 4 </a:t>
            </a:r>
          </a:p>
          <a:p>
            <a:r>
              <a:rPr lang="en-US" altLang="zh-CN" sz="4800" b="1" dirty="0" smtClean="0"/>
              <a:t>Astronomy: the science of the stars</a:t>
            </a:r>
          </a:p>
        </p:txBody>
      </p:sp>
      <p:sp>
        <p:nvSpPr>
          <p:cNvPr id="7" name="文本框 6"/>
          <p:cNvSpPr txBox="1"/>
          <p:nvPr/>
        </p:nvSpPr>
        <p:spPr>
          <a:xfrm>
            <a:off x="6264322" y="2620370"/>
            <a:ext cx="2879678" cy="2062103"/>
          </a:xfrm>
          <a:prstGeom prst="rect">
            <a:avLst/>
          </a:prstGeom>
          <a:noFill/>
        </p:spPr>
        <p:txBody>
          <a:bodyPr wrap="square" rtlCol="0">
            <a:spAutoFit/>
          </a:bodyPr>
          <a:lstStyle/>
          <a:p>
            <a:r>
              <a:rPr lang="en-US" altLang="zh-CN" sz="3200" dirty="0" smtClean="0"/>
              <a:t>BOOK 3</a:t>
            </a:r>
          </a:p>
          <a:p>
            <a:endParaRPr lang="en-US" altLang="zh-CN" sz="3200" dirty="0"/>
          </a:p>
          <a:p>
            <a:r>
              <a:rPr lang="zh-CN" altLang="en-US" sz="3200" dirty="0" smtClean="0"/>
              <a:t>华南师范大学   柯晓淳</a:t>
            </a:r>
            <a:endParaRPr lang="zh-CN" altLang="en-US" sz="3200" dirty="0"/>
          </a:p>
        </p:txBody>
      </p:sp>
    </p:spTree>
    <p:extLst>
      <p:ext uri="{BB962C8B-B14F-4D97-AF65-F5344CB8AC3E}">
        <p14:creationId xmlns:p14="http://schemas.microsoft.com/office/powerpoint/2010/main" val="27463172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95063">
            <a:off x="4231573" y="526305"/>
            <a:ext cx="2143125" cy="2857500"/>
          </a:xfrm>
          <a:prstGeom prst="rect">
            <a:avLst/>
          </a:prstGeom>
        </p:spPr>
      </p:pic>
      <p:pic>
        <p:nvPicPr>
          <p:cNvPr id="4" name="图片 3"/>
          <p:cNvPicPr>
            <a:picLocks noChangeAspect="1"/>
          </p:cNvPicPr>
          <p:nvPr/>
        </p:nvPicPr>
        <p:blipFill rotWithShape="1">
          <a:blip r:embed="rId3"/>
          <a:srcRect r="6584" b="9775"/>
          <a:stretch/>
        </p:blipFill>
        <p:spPr>
          <a:xfrm>
            <a:off x="-209309" y="627462"/>
            <a:ext cx="3713237" cy="5192539"/>
          </a:xfrm>
          <a:prstGeom prst="rect">
            <a:avLst/>
          </a:prstGeom>
        </p:spPr>
      </p:pic>
      <p:sp>
        <p:nvSpPr>
          <p:cNvPr id="5" name="矩形 4"/>
          <p:cNvSpPr/>
          <p:nvPr/>
        </p:nvSpPr>
        <p:spPr>
          <a:xfrm>
            <a:off x="4137888" y="3630223"/>
            <a:ext cx="4572000" cy="1077218"/>
          </a:xfrm>
          <a:prstGeom prst="rect">
            <a:avLst/>
          </a:prstGeom>
        </p:spPr>
        <p:txBody>
          <a:bodyPr>
            <a:spAutoFit/>
          </a:bodyPr>
          <a:lstStyle/>
          <a:p>
            <a:pPr marL="342900" indent="-342900" fontAlgn="base">
              <a:spcBef>
                <a:spcPct val="20000"/>
              </a:spcBef>
              <a:spcAft>
                <a:spcPct val="0"/>
              </a:spcAft>
              <a:buFontTx/>
              <a:buChar char="•"/>
              <a:defRPr/>
            </a:pPr>
            <a:r>
              <a:rPr lang="en-US" altLang="zh-CN" sz="3200" kern="0" dirty="0">
                <a:solidFill>
                  <a:srgbClr val="000000"/>
                </a:solidFill>
                <a:latin typeface="Arial"/>
                <a:ea typeface="MS PGothic"/>
              </a:rPr>
              <a:t>How I come to this world </a:t>
            </a:r>
            <a:r>
              <a:rPr lang="en-US" altLang="zh-CN" sz="3200" kern="0" dirty="0" smtClean="0">
                <a:solidFill>
                  <a:srgbClr val="000000"/>
                </a:solidFill>
                <a:latin typeface="Arial"/>
                <a:ea typeface="MS PGothic"/>
              </a:rPr>
              <a:t>?</a:t>
            </a:r>
          </a:p>
        </p:txBody>
      </p:sp>
    </p:spTree>
    <p:extLst>
      <p:ext uri="{BB962C8B-B14F-4D97-AF65-F5344CB8AC3E}">
        <p14:creationId xmlns:p14="http://schemas.microsoft.com/office/powerpoint/2010/main" val="4120537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08126"/>
          </a:xfrm>
          <a:prstGeom prst="rect">
            <a:avLst/>
          </a:prstGeom>
        </p:spPr>
      </p:pic>
      <p:sp>
        <p:nvSpPr>
          <p:cNvPr id="5" name="文本框 4"/>
          <p:cNvSpPr txBox="1"/>
          <p:nvPr/>
        </p:nvSpPr>
        <p:spPr>
          <a:xfrm>
            <a:off x="232543" y="1679205"/>
            <a:ext cx="3080122" cy="1107996"/>
          </a:xfrm>
          <a:prstGeom prst="rect">
            <a:avLst/>
          </a:prstGeom>
          <a:noFill/>
        </p:spPr>
        <p:txBody>
          <a:bodyPr wrap="square" rtlCol="0">
            <a:spAutoFit/>
          </a:bodyPr>
          <a:lstStyle/>
          <a:p>
            <a:r>
              <a:rPr lang="en-US" altLang="zh-CN" sz="6600" dirty="0" smtClean="0">
                <a:solidFill>
                  <a:schemeClr val="bg1"/>
                </a:solidFill>
              </a:rPr>
              <a:t>Reading</a:t>
            </a:r>
          </a:p>
        </p:txBody>
      </p:sp>
      <p:sp>
        <p:nvSpPr>
          <p:cNvPr id="6" name="文本框 5"/>
          <p:cNvSpPr txBox="1"/>
          <p:nvPr/>
        </p:nvSpPr>
        <p:spPr>
          <a:xfrm>
            <a:off x="218364" y="3429000"/>
            <a:ext cx="8925636" cy="923330"/>
          </a:xfrm>
          <a:prstGeom prst="rect">
            <a:avLst/>
          </a:prstGeom>
          <a:noFill/>
        </p:spPr>
        <p:txBody>
          <a:bodyPr wrap="square" rtlCol="0">
            <a:spAutoFit/>
          </a:bodyPr>
          <a:lstStyle/>
          <a:p>
            <a:r>
              <a:rPr lang="en-US" altLang="zh-CN" sz="5400" dirty="0" smtClean="0">
                <a:solidFill>
                  <a:schemeClr val="bg1"/>
                </a:solidFill>
              </a:rPr>
              <a:t>How </a:t>
            </a:r>
            <a:r>
              <a:rPr lang="en-US" altLang="zh-CN" sz="5400" dirty="0" smtClean="0">
                <a:solidFill>
                  <a:srgbClr val="FF0000"/>
                </a:solidFill>
              </a:rPr>
              <a:t> Life  </a:t>
            </a:r>
            <a:r>
              <a:rPr lang="en-US" altLang="zh-CN" sz="5400" dirty="0" smtClean="0">
                <a:solidFill>
                  <a:schemeClr val="bg1"/>
                </a:solidFill>
              </a:rPr>
              <a:t>Began  on  the  Earth</a:t>
            </a:r>
            <a:endParaRPr lang="zh-CN" altLang="en-US" sz="5400" dirty="0">
              <a:solidFill>
                <a:schemeClr val="bg1"/>
              </a:solidFill>
            </a:endParaRPr>
          </a:p>
        </p:txBody>
      </p:sp>
    </p:spTree>
    <p:extLst>
      <p:ext uri="{BB962C8B-B14F-4D97-AF65-F5344CB8AC3E}">
        <p14:creationId xmlns:p14="http://schemas.microsoft.com/office/powerpoint/2010/main" val="12907034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414" y="2220686"/>
            <a:ext cx="4476997" cy="4637315"/>
          </a:xfrm>
          <a:prstGeom prst="rect">
            <a:avLst/>
          </a:prstGeom>
        </p:spPr>
      </p:pic>
      <p:sp>
        <p:nvSpPr>
          <p:cNvPr id="3" name="文本框 2"/>
          <p:cNvSpPr txBox="1"/>
          <p:nvPr/>
        </p:nvSpPr>
        <p:spPr>
          <a:xfrm>
            <a:off x="1733266" y="651026"/>
            <a:ext cx="5992076" cy="1569660"/>
          </a:xfrm>
          <a:prstGeom prst="rect">
            <a:avLst/>
          </a:prstGeom>
          <a:noFill/>
        </p:spPr>
        <p:txBody>
          <a:bodyPr wrap="square" rtlCol="0">
            <a:spAutoFit/>
          </a:bodyPr>
          <a:lstStyle/>
          <a:p>
            <a:pPr algn="ctr"/>
            <a:r>
              <a:rPr lang="en-US" altLang="zh-CN" sz="4800" dirty="0" smtClean="0"/>
              <a:t>What’s </a:t>
            </a:r>
            <a:r>
              <a:rPr lang="en-US" altLang="zh-CN" sz="4800" dirty="0"/>
              <a:t>the main idea of the text</a:t>
            </a:r>
            <a:r>
              <a:rPr lang="zh-CN" altLang="en-US" sz="4800" dirty="0"/>
              <a:t>？</a:t>
            </a:r>
          </a:p>
        </p:txBody>
      </p:sp>
      <p:sp>
        <p:nvSpPr>
          <p:cNvPr id="5" name="文本框 4"/>
          <p:cNvSpPr txBox="1"/>
          <p:nvPr/>
        </p:nvSpPr>
        <p:spPr>
          <a:xfrm>
            <a:off x="1576406" y="651026"/>
            <a:ext cx="6551456" cy="1569660"/>
          </a:xfrm>
          <a:prstGeom prst="rect">
            <a:avLst/>
          </a:prstGeom>
          <a:noFill/>
        </p:spPr>
        <p:txBody>
          <a:bodyPr wrap="square" rtlCol="0">
            <a:spAutoFit/>
          </a:bodyPr>
          <a:lstStyle/>
          <a:p>
            <a:pPr algn="ctr"/>
            <a:r>
              <a:rPr lang="en-US" altLang="zh-CN" sz="4800" dirty="0"/>
              <a:t>How  to  find  the  main  idea  of  the  text  ?</a:t>
            </a:r>
            <a:endParaRPr lang="zh-CN" altLang="en-US" sz="4800" dirty="0"/>
          </a:p>
        </p:txBody>
      </p:sp>
    </p:spTree>
    <p:extLst>
      <p:ext uri="{BB962C8B-B14F-4D97-AF65-F5344CB8AC3E}">
        <p14:creationId xmlns:p14="http://schemas.microsoft.com/office/powerpoint/2010/main" val="3135242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2"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020" y="0"/>
            <a:ext cx="6544980" cy="6858000"/>
          </a:xfrm>
          <a:prstGeom prst="rect">
            <a:avLst/>
          </a:prstGeom>
        </p:spPr>
      </p:pic>
      <p:sp>
        <p:nvSpPr>
          <p:cNvPr id="3" name="文本框 2"/>
          <p:cNvSpPr txBox="1"/>
          <p:nvPr/>
        </p:nvSpPr>
        <p:spPr>
          <a:xfrm>
            <a:off x="5503020" y="163775"/>
            <a:ext cx="3070747" cy="923330"/>
          </a:xfrm>
          <a:prstGeom prst="rect">
            <a:avLst/>
          </a:prstGeom>
          <a:noFill/>
        </p:spPr>
        <p:txBody>
          <a:bodyPr wrap="square" rtlCol="0">
            <a:spAutoFit/>
          </a:bodyPr>
          <a:lstStyle/>
          <a:p>
            <a:r>
              <a:rPr lang="en-US" altLang="zh-CN" sz="5400" b="1" dirty="0" smtClean="0">
                <a:solidFill>
                  <a:srgbClr val="FF0000"/>
                </a:solidFill>
              </a:rPr>
              <a:t>Skimming</a:t>
            </a:r>
            <a:r>
              <a:rPr lang="en-US" altLang="zh-CN" dirty="0" smtClean="0"/>
              <a:t> </a:t>
            </a:r>
            <a:endParaRPr lang="zh-CN" altLang="en-US" dirty="0"/>
          </a:p>
        </p:txBody>
      </p:sp>
      <p:sp>
        <p:nvSpPr>
          <p:cNvPr id="5" name="文本框 4"/>
          <p:cNvSpPr txBox="1"/>
          <p:nvPr/>
        </p:nvSpPr>
        <p:spPr>
          <a:xfrm>
            <a:off x="340923" y="1250880"/>
            <a:ext cx="8293380" cy="1938992"/>
          </a:xfrm>
          <a:prstGeom prst="rect">
            <a:avLst/>
          </a:prstGeom>
          <a:noFill/>
        </p:spPr>
        <p:txBody>
          <a:bodyPr wrap="square" rtlCol="0">
            <a:spAutoFit/>
          </a:bodyPr>
          <a:lstStyle/>
          <a:p>
            <a:r>
              <a:rPr lang="en-US" altLang="zh-CN" sz="6000" b="1" dirty="0" smtClean="0"/>
              <a:t>When we skim,</a:t>
            </a:r>
          </a:p>
          <a:p>
            <a:r>
              <a:rPr lang="en-US" altLang="zh-CN" sz="6000" b="1" dirty="0" smtClean="0"/>
              <a:t>what should we notice ? </a:t>
            </a:r>
            <a:endParaRPr lang="zh-CN" altLang="en-US" sz="6000" b="1" dirty="0"/>
          </a:p>
        </p:txBody>
      </p:sp>
      <p:sp>
        <p:nvSpPr>
          <p:cNvPr id="2" name="文本框 1"/>
          <p:cNvSpPr txBox="1"/>
          <p:nvPr/>
        </p:nvSpPr>
        <p:spPr>
          <a:xfrm>
            <a:off x="-30066" y="1432932"/>
            <a:ext cx="4517679" cy="923330"/>
          </a:xfrm>
          <a:prstGeom prst="rect">
            <a:avLst/>
          </a:prstGeom>
          <a:noFill/>
        </p:spPr>
        <p:txBody>
          <a:bodyPr wrap="square" rtlCol="0">
            <a:spAutoFit/>
          </a:bodyPr>
          <a:lstStyle/>
          <a:p>
            <a:r>
              <a:rPr lang="en-US" altLang="zh-CN" sz="5400" dirty="0" smtClean="0"/>
              <a:t>word  by  word   </a:t>
            </a:r>
            <a:endParaRPr lang="zh-CN" altLang="en-US" sz="5400" dirty="0"/>
          </a:p>
        </p:txBody>
      </p:sp>
      <p:sp>
        <p:nvSpPr>
          <p:cNvPr id="8" name="右箭头 7"/>
          <p:cNvSpPr/>
          <p:nvPr/>
        </p:nvSpPr>
        <p:spPr>
          <a:xfrm>
            <a:off x="4487613" y="1681499"/>
            <a:ext cx="101540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663821" y="1250881"/>
            <a:ext cx="3480179" cy="2800767"/>
          </a:xfrm>
          <a:prstGeom prst="rect">
            <a:avLst/>
          </a:prstGeom>
          <a:noFill/>
        </p:spPr>
        <p:txBody>
          <a:bodyPr wrap="square" rtlCol="0">
            <a:spAutoFit/>
          </a:bodyPr>
          <a:lstStyle/>
          <a:p>
            <a:r>
              <a:rPr lang="en-US" altLang="zh-CN" sz="4400" dirty="0"/>
              <a:t>three to four </a:t>
            </a:r>
            <a:r>
              <a:rPr lang="en-US" altLang="zh-CN" sz="4400" dirty="0" smtClean="0"/>
              <a:t> times</a:t>
            </a:r>
            <a:r>
              <a:rPr lang="en-US" altLang="zh-CN" sz="4400" dirty="0"/>
              <a:t> faster </a:t>
            </a:r>
            <a:r>
              <a:rPr lang="en-US" altLang="zh-CN" sz="4400" dirty="0" smtClean="0"/>
              <a:t>   than</a:t>
            </a:r>
            <a:r>
              <a:rPr lang="en-US" altLang="zh-CN" sz="4400" dirty="0"/>
              <a:t> normal </a:t>
            </a:r>
            <a:r>
              <a:rPr lang="en-US" altLang="zh-CN" sz="4400" dirty="0" smtClean="0"/>
              <a:t>    reading</a:t>
            </a:r>
            <a:endParaRPr lang="zh-CN" altLang="en-US" sz="4400" dirty="0"/>
          </a:p>
        </p:txBody>
      </p:sp>
    </p:spTree>
    <p:extLst>
      <p:ext uri="{BB962C8B-B14F-4D97-AF65-F5344CB8AC3E}">
        <p14:creationId xmlns:p14="http://schemas.microsoft.com/office/powerpoint/2010/main" val="416993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8" grpId="0" animBg="1"/>
      <p:bldP spid="8" grpId="1" animBg="1"/>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 y="0"/>
            <a:ext cx="9153241" cy="6858000"/>
          </a:xfrm>
          <a:prstGeom prst="rect">
            <a:avLst/>
          </a:prstGeom>
        </p:spPr>
      </p:pic>
      <p:sp>
        <p:nvSpPr>
          <p:cNvPr id="4" name="云形 3"/>
          <p:cNvSpPr/>
          <p:nvPr/>
        </p:nvSpPr>
        <p:spPr>
          <a:xfrm>
            <a:off x="459405" y="1473959"/>
            <a:ext cx="2033516" cy="1282889"/>
          </a:xfrm>
          <a:prstGeom prst="clou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Subtitles</a:t>
            </a:r>
            <a:r>
              <a:rPr lang="en-US" altLang="zh-CN" dirty="0" smtClean="0">
                <a:solidFill>
                  <a:schemeClr val="tx1"/>
                </a:solidFill>
              </a:rPr>
              <a:t> </a:t>
            </a:r>
            <a:endParaRPr lang="zh-CN" altLang="en-US" dirty="0">
              <a:solidFill>
                <a:schemeClr val="tx1"/>
              </a:solidFill>
            </a:endParaRPr>
          </a:p>
        </p:txBody>
      </p:sp>
      <p:sp>
        <p:nvSpPr>
          <p:cNvPr id="5" name="云形 4"/>
          <p:cNvSpPr/>
          <p:nvPr/>
        </p:nvSpPr>
        <p:spPr>
          <a:xfrm>
            <a:off x="1865124" y="95535"/>
            <a:ext cx="2174614" cy="1473958"/>
          </a:xfrm>
          <a:prstGeom prst="clou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rPr>
              <a:t>Title / headings</a:t>
            </a:r>
            <a:endParaRPr lang="zh-CN" altLang="en-US" sz="2400" b="1" dirty="0">
              <a:solidFill>
                <a:schemeClr val="bg1"/>
              </a:solidFill>
            </a:endParaRPr>
          </a:p>
        </p:txBody>
      </p:sp>
      <p:sp>
        <p:nvSpPr>
          <p:cNvPr id="6" name="云形 5"/>
          <p:cNvSpPr/>
          <p:nvPr/>
        </p:nvSpPr>
        <p:spPr>
          <a:xfrm>
            <a:off x="-9242" y="3043452"/>
            <a:ext cx="2274769" cy="1587405"/>
          </a:xfrm>
          <a:prstGeom prst="clou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hlinkClick r:id="rId3" action="ppaction://hlinksldjump"/>
              </a:rPr>
              <a:t>Pictures /diagrams </a:t>
            </a:r>
            <a:endParaRPr lang="zh-CN" altLang="en-US" sz="2400" b="1" dirty="0">
              <a:solidFill>
                <a:schemeClr val="bg1"/>
              </a:solidFill>
            </a:endParaRPr>
          </a:p>
        </p:txBody>
      </p:sp>
      <p:sp>
        <p:nvSpPr>
          <p:cNvPr id="7" name="云形 6"/>
          <p:cNvSpPr/>
          <p:nvPr/>
        </p:nvSpPr>
        <p:spPr>
          <a:xfrm>
            <a:off x="848365" y="5131558"/>
            <a:ext cx="2304267" cy="1264125"/>
          </a:xfrm>
          <a:prstGeom prst="clou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hlinkClick r:id="rId4" action="ppaction://hlinksldjump"/>
              </a:rPr>
              <a:t>Important words/ sentences </a:t>
            </a:r>
            <a:endParaRPr lang="zh-CN" altLang="en-US" sz="2400" b="1" dirty="0">
              <a:solidFill>
                <a:schemeClr val="bg1"/>
              </a:solidFill>
            </a:endParaRPr>
          </a:p>
        </p:txBody>
      </p:sp>
    </p:spTree>
    <p:extLst>
      <p:ext uri="{BB962C8B-B14F-4D97-AF65-F5344CB8AC3E}">
        <p14:creationId xmlns:p14="http://schemas.microsoft.com/office/powerpoint/2010/main" val="20354388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 y="-1"/>
            <a:ext cx="4863240" cy="395785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013" y="-1"/>
            <a:ext cx="3939988" cy="6525605"/>
          </a:xfrm>
          <a:prstGeom prst="rect">
            <a:avLst/>
          </a:prstGeom>
        </p:spPr>
      </p:pic>
      <p:sp>
        <p:nvSpPr>
          <p:cNvPr id="8" name="椭圆 7"/>
          <p:cNvSpPr/>
          <p:nvPr/>
        </p:nvSpPr>
        <p:spPr>
          <a:xfrm>
            <a:off x="5811939" y="5901854"/>
            <a:ext cx="2483892" cy="504967"/>
          </a:xfrm>
          <a:prstGeom prst="ellipse">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n w="0"/>
              <a:solidFill>
                <a:srgbClr val="FF0000"/>
              </a:solidFill>
              <a:effectLst>
                <a:outerShdw blurRad="38100" dist="19050" dir="2700000" algn="tl" rotWithShape="0">
                  <a:schemeClr val="dk1">
                    <a:alpha val="40000"/>
                  </a:schemeClr>
                </a:outerShdw>
              </a:effectLst>
            </a:endParaRPr>
          </a:p>
        </p:txBody>
      </p:sp>
      <p:pic>
        <p:nvPicPr>
          <p:cNvPr id="2" name="图片 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7" y="4545495"/>
            <a:ext cx="1465340" cy="1465340"/>
          </a:xfrm>
          <a:prstGeom prst="rect">
            <a:avLst/>
          </a:prstGeom>
        </p:spPr>
      </p:pic>
    </p:spTree>
    <p:extLst>
      <p:ext uri="{BB962C8B-B14F-4D97-AF65-F5344CB8AC3E}">
        <p14:creationId xmlns:p14="http://schemas.microsoft.com/office/powerpoint/2010/main" val="37302519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3244"/>
            <a:ext cx="1590675"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1" y="954227"/>
            <a:ext cx="8713788"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800" b="1" dirty="0" smtClean="0">
                <a:solidFill>
                  <a:srgbClr val="000000"/>
                </a:solidFill>
                <a:latin typeface="Gulim" panose="020B0600000101010101" pitchFamily="34" charset="-127"/>
              </a:rPr>
              <a:t>   </a:t>
            </a:r>
            <a:r>
              <a:rPr lang="zh-CN" altLang="en-US" sz="2800" b="1" dirty="0" smtClean="0">
                <a:solidFill>
                  <a:srgbClr val="000000"/>
                </a:solidFill>
                <a:latin typeface="GungsuhChe" panose="02030609000101010101" pitchFamily="49" charset="-127"/>
                <a:ea typeface="GungsuhChe" panose="02030609000101010101" pitchFamily="49" charset="-127"/>
              </a:rPr>
              <a:t> </a:t>
            </a:r>
            <a:r>
              <a:rPr lang="zh-CN" altLang="en-US" sz="32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People have different tastes in food. Some feel that they haven't eaten a meal unless they have had steak or other red meat. Some prefer chicken or fish and eat one or the other at every meal. Others prefer vegetables and fruits or grains and would enjoy a meal of spaghetti, eggplant, and fresh fruit. Others could live on what were called fast-foods: a hamburger or hot dog, French fries and a soft drink.</a:t>
            </a:r>
            <a:r>
              <a:rPr lang="zh-CN" altLang="en-US" sz="3200" dirty="0" smtClean="0">
                <a:solidFill>
                  <a:srgbClr val="000000"/>
                </a:solidFill>
                <a:latin typeface="GungsuhChe" panose="02030609000101010101" pitchFamily="49" charset="-127"/>
                <a:ea typeface="GungsuhChe" panose="02030609000101010101" pitchFamily="49" charset="-127"/>
              </a:rPr>
              <a:t> </a:t>
            </a:r>
            <a:endParaRPr lang="zh-CN" altLang="en-US" dirty="0" smtClean="0">
              <a:solidFill>
                <a:srgbClr val="000000"/>
              </a:solidFill>
              <a:latin typeface="GungsuhChe" panose="02030609000101010101" pitchFamily="49" charset="-127"/>
              <a:ea typeface="GungsuhChe" panose="02030609000101010101" pitchFamily="49" charset="-127"/>
            </a:endParaRPr>
          </a:p>
        </p:txBody>
      </p:sp>
      <p:sp>
        <p:nvSpPr>
          <p:cNvPr id="14341" name="Oval 5"/>
          <p:cNvSpPr>
            <a:spLocks noChangeArrowheads="1"/>
          </p:cNvSpPr>
          <p:nvPr/>
        </p:nvSpPr>
        <p:spPr bwMode="auto">
          <a:xfrm>
            <a:off x="535675" y="952639"/>
            <a:ext cx="6623050" cy="57785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mtClean="0">
              <a:solidFill>
                <a:srgbClr val="000000"/>
              </a:solidFill>
            </a:endParaRPr>
          </a:p>
        </p:txBody>
      </p:sp>
      <p:sp>
        <p:nvSpPr>
          <p:cNvPr id="14342" name="Text Box 6"/>
          <p:cNvSpPr txBox="1">
            <a:spLocks noChangeArrowheads="1"/>
          </p:cNvSpPr>
          <p:nvPr/>
        </p:nvSpPr>
        <p:spPr bwMode="auto">
          <a:xfrm>
            <a:off x="-2" y="951051"/>
            <a:ext cx="8713788" cy="448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zh-CN" altLang="en-US" sz="2800" b="1" dirty="0" smtClean="0">
                <a:solidFill>
                  <a:srgbClr val="000000"/>
                </a:solidFill>
                <a:latin typeface="Gulim" panose="020B0600000101010101" pitchFamily="34" charset="-127"/>
              </a:rPr>
              <a:t>   </a:t>
            </a:r>
            <a:r>
              <a:rPr lang="zh-CN" altLang="en-US" sz="2800" b="1" dirty="0" smtClean="0">
                <a:solidFill>
                  <a:srgbClr val="000000"/>
                </a:solidFill>
                <a:latin typeface="GungsuhChe" panose="02030609000101010101" pitchFamily="49" charset="-127"/>
                <a:ea typeface="GungsuhChe" panose="02030609000101010101" pitchFamily="49" charset="-127"/>
              </a:rPr>
              <a:t> </a:t>
            </a:r>
            <a:r>
              <a:rPr lang="zh-CN" altLang="en-US" sz="32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People have different tastes in food. </a:t>
            </a:r>
            <a:r>
              <a:rPr lang="zh-CN" altLang="en-US" sz="32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Some</a:t>
            </a:r>
            <a:r>
              <a:rPr lang="zh-CN" altLang="en-US" sz="32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feel that they haven't eaten a meal unless they have had steak or other red meat. </a:t>
            </a:r>
            <a:r>
              <a:rPr lang="zh-CN" altLang="en-US" sz="32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B0604020202020204" pitchFamily="34" charset="0"/>
              </a:rPr>
              <a:t>Some</a:t>
            </a:r>
            <a:r>
              <a:rPr lang="zh-CN" altLang="en-US" sz="32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prefer chicken or fish and eat one or the other at every meal. </a:t>
            </a:r>
            <a:r>
              <a:rPr lang="zh-CN" altLang="en-US" sz="32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B0604020202020204" pitchFamily="34" charset="0"/>
              </a:rPr>
              <a:t>Others</a:t>
            </a:r>
            <a:r>
              <a:rPr lang="zh-CN" altLang="en-US" sz="32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prefer vegetables and fruits or grains and would enjoy a meal of spaghetti, eggplant, and fresh fruit. </a:t>
            </a:r>
            <a:r>
              <a:rPr lang="zh-CN" altLang="en-US" sz="32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B0604020202020204" pitchFamily="34" charset="0"/>
              </a:rPr>
              <a:t>Others</a:t>
            </a:r>
            <a:r>
              <a:rPr lang="zh-CN" altLang="en-US" sz="32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could live on what were called fast-foods: a hamburger or hot dog, French fries and a soft drink.</a:t>
            </a:r>
            <a:r>
              <a:rPr lang="zh-CN" altLang="en-US" sz="3200" dirty="0" smtClean="0">
                <a:solidFill>
                  <a:srgbClr val="000000"/>
                </a:solidFill>
                <a:latin typeface="GungsuhChe" panose="02030609000101010101" pitchFamily="49" charset="-127"/>
                <a:ea typeface="GungsuhChe" panose="02030609000101010101" pitchFamily="49" charset="-127"/>
              </a:rPr>
              <a:t> </a:t>
            </a:r>
            <a:endParaRPr lang="zh-CN" altLang="en-US" dirty="0" smtClean="0">
              <a:solidFill>
                <a:srgbClr val="000000"/>
              </a:solidFill>
              <a:latin typeface="GungsuhChe" panose="02030609000101010101" pitchFamily="49" charset="-127"/>
              <a:ea typeface="GungsuhChe" panose="02030609000101010101" pitchFamily="49" charset="-127"/>
            </a:endParaRPr>
          </a:p>
        </p:txBody>
      </p:sp>
      <p:sp>
        <p:nvSpPr>
          <p:cNvPr id="14343" name="Text Box 7"/>
          <p:cNvSpPr txBox="1">
            <a:spLocks noChangeArrowheads="1"/>
          </p:cNvSpPr>
          <p:nvPr/>
        </p:nvSpPr>
        <p:spPr bwMode="auto">
          <a:xfrm>
            <a:off x="535674" y="951051"/>
            <a:ext cx="7761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zh-CN" sz="3200" b="1" dirty="0" smtClean="0">
                <a:solidFill>
                  <a:srgbClr val="0000CC"/>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B0604020202020204" pitchFamily="34" charset="0"/>
              </a:rPr>
              <a:t>People have different tastes in food.</a:t>
            </a:r>
          </a:p>
        </p:txBody>
      </p:sp>
      <p:graphicFrame>
        <p:nvGraphicFramePr>
          <p:cNvPr id="14344" name="Object 8"/>
          <p:cNvGraphicFramePr>
            <a:graphicFrameLocks/>
          </p:cNvGraphicFramePr>
          <p:nvPr>
            <p:extLst>
              <p:ext uri="{D42A27DB-BD31-4B8C-83A1-F6EECF244321}">
                <p14:modId xmlns:p14="http://schemas.microsoft.com/office/powerpoint/2010/main" val="3977154873"/>
              </p:ext>
            </p:extLst>
          </p:nvPr>
        </p:nvGraphicFramePr>
        <p:xfrm>
          <a:off x="1333500" y="5522982"/>
          <a:ext cx="3527425" cy="979487"/>
        </p:xfrm>
        <a:graphic>
          <a:graphicData uri="http://schemas.openxmlformats.org/presentationml/2006/ole">
            <mc:AlternateContent xmlns:mc="http://schemas.openxmlformats.org/markup-compatibility/2006">
              <mc:Choice xmlns:v="urn:schemas-microsoft-com:vml" Requires="v">
                <p:oleObj spid="_x0000_s1048" r:id="rId4" imgW="2791037" imgH="619517" progId="Paint.Picture">
                  <p:embed/>
                </p:oleObj>
              </mc:Choice>
              <mc:Fallback>
                <p:oleObj r:id="rId4" imgW="2791037" imgH="61951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5522982"/>
                        <a:ext cx="35274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5" name="Object 9"/>
          <p:cNvGraphicFramePr>
            <a:graphicFrameLocks/>
          </p:cNvGraphicFramePr>
          <p:nvPr>
            <p:extLst>
              <p:ext uri="{D42A27DB-BD31-4B8C-83A1-F6EECF244321}">
                <p14:modId xmlns:p14="http://schemas.microsoft.com/office/powerpoint/2010/main" val="2369275908"/>
              </p:ext>
            </p:extLst>
          </p:nvPr>
        </p:nvGraphicFramePr>
        <p:xfrm>
          <a:off x="4860925" y="5557907"/>
          <a:ext cx="3240088" cy="944562"/>
        </p:xfrm>
        <a:graphic>
          <a:graphicData uri="http://schemas.openxmlformats.org/presentationml/2006/ole">
            <mc:AlternateContent xmlns:mc="http://schemas.openxmlformats.org/markup-compatibility/2006">
              <mc:Choice xmlns:v="urn:schemas-microsoft-com:vml" Requires="v">
                <p:oleObj spid="_x0000_s1049" r:id="rId6" imgW="2734157" imgH="657677" progId="Paint.Picture">
                  <p:embed/>
                </p:oleObj>
              </mc:Choice>
              <mc:Fallback>
                <p:oleObj r:id="rId6" imgW="2734157" imgH="657677" progId="Paint.Picture">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925" y="5557907"/>
                        <a:ext cx="324008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Text Box 12"/>
          <p:cNvSpPr txBox="1">
            <a:spLocks noChangeArrowheads="1"/>
          </p:cNvSpPr>
          <p:nvPr/>
        </p:nvSpPr>
        <p:spPr bwMode="auto">
          <a:xfrm>
            <a:off x="535674" y="152747"/>
            <a:ext cx="2729552" cy="707886"/>
          </a:xfrm>
          <a:prstGeom prst="rect">
            <a:avLst/>
          </a:prstGeom>
          <a:noFill/>
          <a:ln w="38100" cmpd="dbl">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4000" b="1" dirty="0" smtClean="0">
                <a:solidFill>
                  <a:srgbClr val="006600"/>
                </a:solidFill>
                <a:latin typeface="Britannic Bold" panose="020B0903060703020204" pitchFamily="34" charset="0"/>
                <a:ea typeface="Gungsuh" panose="02030600000101010101" pitchFamily="18" charset="-127"/>
                <a:sym typeface="Arial" panose="020B0604020202020204" pitchFamily="34" charset="0"/>
              </a:rPr>
              <a:t>Have a try!</a:t>
            </a:r>
            <a:endParaRPr lang="zh-CN" altLang="en-US" sz="4000" b="1" dirty="0" smtClean="0">
              <a:solidFill>
                <a:srgbClr val="006600"/>
              </a:solidFill>
              <a:latin typeface="Britannic Bold" panose="020B0903060703020204" pitchFamily="34" charset="0"/>
              <a:ea typeface="Gungsuh" panose="02030600000101010101" pitchFamily="18" charset="-127"/>
              <a:sym typeface="Arial" panose="020B0604020202020204" pitchFamily="34" charset="0"/>
            </a:endParaRPr>
          </a:p>
        </p:txBody>
      </p:sp>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9698" y="30440"/>
            <a:ext cx="952500" cy="952500"/>
          </a:xfrm>
          <a:prstGeom prst="rect">
            <a:avLst/>
          </a:prstGeom>
        </p:spPr>
      </p:pic>
    </p:spTree>
    <p:extLst>
      <p:ext uri="{BB962C8B-B14F-4D97-AF65-F5344CB8AC3E}">
        <p14:creationId xmlns:p14="http://schemas.microsoft.com/office/powerpoint/2010/main" val="1912351382"/>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bldLvl="0" autoUpdateAnimBg="0"/>
      <p:bldP spid="14343" grpId="0" bldLvl="0" autoUpdateAnimBg="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4818</TotalTime>
  <Words>608</Words>
  <Application>Microsoft Office PowerPoint</Application>
  <PresentationFormat>全屏显示(4:3)</PresentationFormat>
  <Paragraphs>62</Paragraphs>
  <Slides>17</Slides>
  <Notes>2</Notes>
  <HiddenSlides>1</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1</vt:i4>
      </vt:variant>
      <vt:variant>
        <vt:lpstr>幻灯片标题</vt:lpstr>
      </vt:variant>
      <vt:variant>
        <vt:i4>17</vt:i4>
      </vt:variant>
    </vt:vector>
  </HeadingPairs>
  <TitlesOfParts>
    <vt:vector size="38" baseType="lpstr">
      <vt:lpstr>Adobe 黑体 Std R</vt:lpstr>
      <vt:lpstr>Arial Unicode MS</vt:lpstr>
      <vt:lpstr>Gulim</vt:lpstr>
      <vt:lpstr>Gungsuh</vt:lpstr>
      <vt:lpstr>GungsuhChe</vt:lpstr>
      <vt:lpstr>MS PGothic</vt:lpstr>
      <vt:lpstr>华文新魏</vt:lpstr>
      <vt:lpstr>隶书</vt:lpstr>
      <vt:lpstr>宋体</vt:lpstr>
      <vt:lpstr>Aharoni</vt:lpstr>
      <vt:lpstr>Arial</vt:lpstr>
      <vt:lpstr>Britannic Bold</vt:lpstr>
      <vt:lpstr>Calibri</vt:lpstr>
      <vt:lpstr>Calibri Light</vt:lpstr>
      <vt:lpstr>Comic Sans MS</vt:lpstr>
      <vt:lpstr>Snap ITC</vt:lpstr>
      <vt:lpstr>Times New Roman</vt:lpstr>
      <vt:lpstr>Office 主题</vt:lpstr>
      <vt:lpstr>1_默认设计模板</vt:lpstr>
      <vt:lpstr>2_默认设计模板</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L730-T17B</dc:creator>
  <cp:lastModifiedBy>L730-T17B</cp:lastModifiedBy>
  <cp:revision>43</cp:revision>
  <dcterms:created xsi:type="dcterms:W3CDTF">2015-02-18T02:43:44Z</dcterms:created>
  <dcterms:modified xsi:type="dcterms:W3CDTF">2015-02-22T16:38:25Z</dcterms:modified>
</cp:coreProperties>
</file>