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0" r:id="rId4"/>
    <p:sldId id="272" r:id="rId5"/>
    <p:sldId id="259" r:id="rId6"/>
    <p:sldId id="260" r:id="rId7"/>
    <p:sldId id="279" r:id="rId8"/>
    <p:sldId id="258" r:id="rId9"/>
    <p:sldId id="261" r:id="rId10"/>
    <p:sldId id="278" r:id="rId11"/>
    <p:sldId id="262" r:id="rId12"/>
    <p:sldId id="273" r:id="rId13"/>
    <p:sldId id="274" r:id="rId14"/>
    <p:sldId id="275" r:id="rId15"/>
    <p:sldId id="277" r:id="rId16"/>
    <p:sldId id="264" r:id="rId17"/>
    <p:sldId id="265" r:id="rId18"/>
    <p:sldId id="269" r:id="rId19"/>
    <p:sldId id="271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C115-7B20-43BC-8D12-9E80B2C88F8B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0129-7026-4F59-A48B-D7122478E6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31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0129-7026-4F59-A48B-D7122478E6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92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bags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0129-7026-4F59-A48B-D7122478E6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5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6081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22777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967441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25491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986084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36685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45984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91283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36570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15792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75205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DBFE-244C-4DAA-B0E6-514FEFCB9B03}" type="datetimeFigureOut">
              <a:rPr lang="zh-CN" altLang="en-US" smtClean="0"/>
              <a:t>2015/2/22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381D-A270-46E2-94E3-AA0DF6D21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7"/>
          <p:cNvSpPr/>
          <p:nvPr/>
        </p:nvSpPr>
        <p:spPr>
          <a:xfrm>
            <a:off x="539552" y="1844824"/>
            <a:ext cx="7920880" cy="15841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6692" y="3068960"/>
            <a:ext cx="7686600" cy="108012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Comic Sans MS" pitchFamily="66" charset="0"/>
              </a:rPr>
              <a:t>A </a:t>
            </a:r>
            <a:r>
              <a:rPr lang="en-US" altLang="zh-CN" b="1" dirty="0">
                <a:latin typeface="Comic Sans MS" pitchFamily="66" charset="0"/>
              </a:rPr>
              <a:t>TRIP </a:t>
            </a:r>
            <a:br>
              <a:rPr lang="en-US" altLang="zh-CN" b="1" dirty="0">
                <a:latin typeface="Comic Sans MS" pitchFamily="66" charset="0"/>
              </a:rPr>
            </a:br>
            <a:r>
              <a:rPr lang="en-US" altLang="zh-CN" b="1" dirty="0">
                <a:latin typeface="Comic Sans MS" pitchFamily="66" charset="0"/>
              </a:rPr>
              <a:t>ON “ THE TRUE NORTH</a:t>
            </a:r>
            <a:r>
              <a:rPr lang="en-US" altLang="zh-CN" b="1" dirty="0" smtClean="0">
                <a:latin typeface="Comic Sans MS" pitchFamily="66" charset="0"/>
              </a:rPr>
              <a:t>”</a:t>
            </a:r>
            <a:r>
              <a:rPr lang="en-US" altLang="zh-CN" dirty="0" smtClean="0">
                <a:latin typeface="Comic Sans MS" pitchFamily="66" charset="0"/>
              </a:rPr>
              <a:t/>
            </a:r>
            <a:br>
              <a:rPr lang="en-US" altLang="zh-CN" dirty="0" smtClean="0">
                <a:latin typeface="Comic Sans MS" pitchFamily="66" charset="0"/>
              </a:rPr>
            </a:br>
            <a:r>
              <a:rPr lang="en-US" altLang="zh-CN" dirty="0" smtClean="0">
                <a:latin typeface="Comic Sans MS" pitchFamily="66" charset="0"/>
              </a:rPr>
              <a:t/>
            </a:r>
            <a:br>
              <a:rPr lang="en-US" altLang="zh-CN" dirty="0" smtClean="0">
                <a:latin typeface="Comic Sans MS" pitchFamily="66" charset="0"/>
              </a:rPr>
            </a:br>
            <a:r>
              <a:rPr lang="en-US" altLang="zh-CN" dirty="0">
                <a:latin typeface="Comic Sans MS" pitchFamily="66" charset="0"/>
              </a:rPr>
              <a:t/>
            </a:r>
            <a:br>
              <a:rPr lang="en-US" altLang="zh-CN" dirty="0">
                <a:latin typeface="Comic Sans MS" pitchFamily="66" charset="0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29516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人教</a:t>
            </a:r>
            <a:r>
              <a:rPr lang="zh-CN" altLang="en-US" sz="2800" dirty="0" smtClean="0"/>
              <a:t>版高中英语 </a:t>
            </a:r>
            <a:r>
              <a:rPr lang="en-US" altLang="zh-CN" sz="2800" dirty="0" smtClean="0"/>
              <a:t>M3U5</a:t>
            </a:r>
            <a:endParaRPr lang="zh-CN" altLang="en-US" sz="2800" dirty="0"/>
          </a:p>
        </p:txBody>
      </p:sp>
      <p:sp>
        <p:nvSpPr>
          <p:cNvPr id="7" name="圆角矩形 6"/>
          <p:cNvSpPr/>
          <p:nvPr/>
        </p:nvSpPr>
        <p:spPr>
          <a:xfrm>
            <a:off x="1259632" y="4149080"/>
            <a:ext cx="66967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Comic Sans MS" pitchFamily="66" charset="0"/>
              </a:rPr>
              <a:t>Words and expressions</a:t>
            </a:r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7332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华南</a:t>
            </a:r>
            <a:r>
              <a:rPr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师范大学外文学院</a:t>
            </a:r>
            <a:endParaRPr lang="en-US" altLang="zh-CN" sz="20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余夏竹</a:t>
            </a:r>
          </a:p>
        </p:txBody>
      </p:sp>
    </p:spTree>
    <p:extLst>
      <p:ext uri="{BB962C8B-B14F-4D97-AF65-F5344CB8AC3E}">
        <p14:creationId xmlns:p14="http://schemas.microsoft.com/office/powerpoint/2010/main" val="39386209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What did Jack do in Canada?</a:t>
            </a:r>
            <a:endParaRPr lang="zh-CN" alt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07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683568" y="4779148"/>
            <a:ext cx="77985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Jack stayed in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en-US" altLang="zh-CN" sz="2800" dirty="0" smtClean="0"/>
              <a:t>      area </a:t>
            </a:r>
            <a:r>
              <a:rPr lang="en-US" altLang="zh-CN" sz="2800" dirty="0" smtClean="0"/>
              <a:t>and went to see the night</a:t>
            </a:r>
          </a:p>
          <a:p>
            <a:r>
              <a:rPr lang="en-US" altLang="zh-CN" sz="2800" dirty="0" smtClean="0"/>
              <a:t>view </a:t>
            </a:r>
            <a:r>
              <a:rPr lang="en-US" altLang="zh-CN" sz="2800" dirty="0" smtClean="0"/>
              <a:t>of               . </a:t>
            </a:r>
            <a:r>
              <a:rPr lang="en-US" altLang="zh-CN" sz="2800" dirty="0" smtClean="0"/>
              <a:t>He </a:t>
            </a:r>
            <a:r>
              <a:rPr lang="en-US" altLang="zh-CN" sz="2800" dirty="0" smtClean="0"/>
              <a:t>                       taking </a:t>
            </a:r>
            <a:r>
              <a:rPr lang="en-US" altLang="zh-CN" sz="2800" dirty="0" smtClean="0"/>
              <a:t>photos and</a:t>
            </a:r>
          </a:p>
          <a:p>
            <a:r>
              <a:rPr lang="en-US" altLang="zh-CN" sz="2800" dirty="0"/>
              <a:t>t</a:t>
            </a:r>
            <a:r>
              <a:rPr lang="en-US" altLang="zh-CN" sz="2800" dirty="0" smtClean="0"/>
              <a:t>ook this beautiful photo to record.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1991" y="477798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urban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22472" y="5192789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harbour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9483" y="5192789"/>
            <a:ext cx="204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h</a:t>
            </a:r>
            <a:r>
              <a:rPr lang="en-US" altLang="zh-CN" sz="2800" dirty="0" smtClean="0"/>
              <a:t>as a gift </a:t>
            </a:r>
            <a:r>
              <a:rPr lang="en-US" altLang="zh-CN" sz="2800" dirty="0" smtClean="0"/>
              <a:t>for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679304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>
          <a:xfrm>
            <a:off x="395536" y="1205463"/>
            <a:ext cx="8352928" cy="4964035"/>
          </a:xfrm>
        </p:spPr>
      </p:pic>
      <p:sp>
        <p:nvSpPr>
          <p:cNvPr id="5" name="TextBox 4"/>
          <p:cNvSpPr txBox="1"/>
          <p:nvPr/>
        </p:nvSpPr>
        <p:spPr>
          <a:xfrm>
            <a:off x="1835696" y="620688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dirty="0">
                <a:solidFill>
                  <a:prstClr val="black"/>
                </a:solidFill>
              </a:rPr>
              <a:t>urban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620687"/>
            <a:ext cx="3703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</a:rPr>
              <a:t>adj.</a:t>
            </a:r>
            <a:r>
              <a:rPr lang="zh-CN" altLang="en-US" sz="3200" b="1" dirty="0">
                <a:solidFill>
                  <a:prstClr val="black"/>
                </a:solidFill>
              </a:rPr>
              <a:t>城市的，市镇的</a:t>
            </a:r>
          </a:p>
        </p:txBody>
      </p:sp>
    </p:spTree>
    <p:extLst>
      <p:ext uri="{BB962C8B-B14F-4D97-AF65-F5344CB8AC3E}">
        <p14:creationId xmlns:p14="http://schemas.microsoft.com/office/powerpoint/2010/main" val="33938039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6"/>
          <a:stretch/>
        </p:blipFill>
        <p:spPr>
          <a:xfrm>
            <a:off x="107504" y="2132856"/>
            <a:ext cx="4492882" cy="2952328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91102" cy="2925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0387" y="1003513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dirty="0" err="1" smtClean="0">
                <a:solidFill>
                  <a:prstClr val="black"/>
                </a:solidFill>
              </a:rPr>
              <a:t>harbour</a:t>
            </a:r>
            <a:r>
              <a:rPr lang="en-US" altLang="zh-CN" sz="3200" b="1" dirty="0">
                <a:solidFill>
                  <a:prstClr val="black"/>
                </a:solidFill>
              </a:rPr>
              <a:t>(=harbor)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8907" y="5418562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</a:rPr>
              <a:t>n. </a:t>
            </a:r>
            <a:r>
              <a:rPr lang="zh-CN" altLang="en-US" sz="3200" b="1" dirty="0">
                <a:solidFill>
                  <a:prstClr val="black"/>
                </a:solidFill>
              </a:rPr>
              <a:t>海港</a:t>
            </a:r>
          </a:p>
        </p:txBody>
      </p:sp>
    </p:spTree>
    <p:extLst>
      <p:ext uri="{BB962C8B-B14F-4D97-AF65-F5344CB8AC3E}">
        <p14:creationId xmlns:p14="http://schemas.microsoft.com/office/powerpoint/2010/main" val="33509643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1" y="1396836"/>
            <a:ext cx="4724976" cy="314072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9232"/>
            <a:ext cx="4355976" cy="2903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553035"/>
            <a:ext cx="253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200" b="1" dirty="0" smtClean="0">
                <a:solidFill>
                  <a:prstClr val="black"/>
                </a:solidFill>
              </a:rPr>
              <a:t>have </a:t>
            </a:r>
            <a:r>
              <a:rPr lang="en-US" altLang="zh-CN" sz="3200" b="1" dirty="0">
                <a:solidFill>
                  <a:prstClr val="black"/>
                </a:solidFill>
              </a:rPr>
              <a:t>a gift for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199" y="553034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</a:rPr>
              <a:t>对</a:t>
            </a:r>
            <a:r>
              <a:rPr lang="en-US" altLang="zh-CN" sz="3200" b="1" dirty="0">
                <a:solidFill>
                  <a:prstClr val="black"/>
                </a:solidFill>
              </a:rPr>
              <a:t>……</a:t>
            </a:r>
            <a:r>
              <a:rPr lang="zh-CN" altLang="en-US" sz="3200" b="1" dirty="0">
                <a:solidFill>
                  <a:prstClr val="black"/>
                </a:solidFill>
              </a:rPr>
              <a:t>有天赋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8355" y="4653136"/>
            <a:ext cx="584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girl has a gift for playing </a:t>
            </a:r>
            <a:r>
              <a:rPr lang="en-US" altLang="zh-CN" sz="2800" dirty="0" smtClean="0"/>
              <a:t>the piano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19362" y="5401441"/>
            <a:ext cx="397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She has a gift for painting.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26788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What did Jack do next? </a:t>
            </a:r>
            <a:endParaRPr lang="zh-CN" altLang="en-US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248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816424" cy="5764039"/>
          </a:xfrm>
        </p:spPr>
      </p:pic>
      <p:sp>
        <p:nvSpPr>
          <p:cNvPr id="5" name="TextBox 4"/>
          <p:cNvSpPr txBox="1"/>
          <p:nvPr/>
        </p:nvSpPr>
        <p:spPr>
          <a:xfrm>
            <a:off x="4283968" y="836712"/>
            <a:ext cx="4743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Going eastward, Jack saw </a:t>
            </a:r>
          </a:p>
          <a:p>
            <a:r>
              <a:rPr lang="en-US" altLang="zh-CN" sz="3200" dirty="0" smtClean="0"/>
              <a:t>many tall trees, some </a:t>
            </a:r>
          </a:p>
          <a:p>
            <a:r>
              <a:rPr lang="en-US" altLang="zh-CN" sz="3200" dirty="0" smtClean="0"/>
              <a:t>measuring over 90 </a:t>
            </a:r>
            <a:r>
              <a:rPr lang="en-US" altLang="zh-CN" sz="3200" dirty="0" err="1" smtClean="0"/>
              <a:t>metres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564904"/>
            <a:ext cx="1759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eastward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55589" y="5520343"/>
            <a:ext cx="165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measure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966185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westward</a:t>
            </a:r>
            <a:endParaRPr lang="en-US" altLang="zh-CN" sz="2800" b="1" dirty="0"/>
          </a:p>
          <a:p>
            <a:r>
              <a:rPr lang="en-US" altLang="zh-CN" sz="2800" b="1" dirty="0" smtClean="0"/>
              <a:t>upward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187184" y="2556193"/>
            <a:ext cx="192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e</a:t>
            </a:r>
            <a:r>
              <a:rPr lang="en-US" altLang="zh-CN" sz="3200" dirty="0" err="1" smtClean="0"/>
              <a:t>ast+ward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49454" y="3155561"/>
            <a:ext cx="170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</a:t>
            </a:r>
            <a:r>
              <a:rPr lang="en-US" altLang="zh-CN" sz="3200" b="1" dirty="0" smtClean="0"/>
              <a:t>dv.</a:t>
            </a:r>
            <a:r>
              <a:rPr lang="zh-CN" altLang="en-US" sz="3200" b="1" dirty="0" smtClean="0"/>
              <a:t>向东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7184" y="3920019"/>
            <a:ext cx="151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</a:rPr>
              <a:t>adv.</a:t>
            </a:r>
            <a:r>
              <a:rPr lang="zh-CN" altLang="en-US" sz="2800" b="1" dirty="0">
                <a:solidFill>
                  <a:prstClr val="black"/>
                </a:solidFill>
              </a:rPr>
              <a:t>向西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1514" y="4322627"/>
            <a:ext cx="151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</a:rPr>
              <a:t>adv.</a:t>
            </a:r>
            <a:r>
              <a:rPr lang="zh-CN" altLang="en-US" sz="2800" b="1" dirty="0">
                <a:solidFill>
                  <a:prstClr val="black"/>
                </a:solidFill>
              </a:rPr>
              <a:t>向上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230" y="6105118"/>
            <a:ext cx="557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v.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长度（或距离、宽度）为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……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161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4667652"/>
            <a:ext cx="8532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And Jack saw farms that cover thousands of acres.</a:t>
            </a:r>
          </a:p>
          <a:p>
            <a:endParaRPr lang="en-US" altLang="zh-CN" sz="3200" dirty="0"/>
          </a:p>
          <a:p>
            <a:r>
              <a:rPr lang="en-US" altLang="zh-CN" sz="3200" b="1" dirty="0" smtClean="0"/>
              <a:t>                                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28414" y="5375186"/>
            <a:ext cx="90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prstClr val="black"/>
                </a:solidFill>
              </a:rPr>
              <a:t>acre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36450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b="1" dirty="0">
                <a:solidFill>
                  <a:prstClr val="black"/>
                </a:solidFill>
              </a:rPr>
              <a:t>n.</a:t>
            </a:r>
            <a:r>
              <a:rPr lang="zh-CN" altLang="en-US" sz="3200" b="1" dirty="0">
                <a:solidFill>
                  <a:prstClr val="black"/>
                </a:solidFill>
              </a:rPr>
              <a:t>英亩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7" y="476672"/>
            <a:ext cx="7390862" cy="4156021"/>
          </a:xfrm>
        </p:spPr>
      </p:pic>
    </p:spTree>
    <p:extLst>
      <p:ext uri="{BB962C8B-B14F-4D97-AF65-F5344CB8AC3E}">
        <p14:creationId xmlns:p14="http://schemas.microsoft.com/office/powerpoint/2010/main" val="24968250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altLang="zh-CN" dirty="0" smtClean="0"/>
              <a:t>continent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cenery</a:t>
            </a:r>
          </a:p>
          <a:p>
            <a:r>
              <a:rPr lang="en-US" altLang="zh-CN" dirty="0"/>
              <a:t>b</a:t>
            </a:r>
            <a:r>
              <a:rPr lang="en-US" altLang="zh-CN" dirty="0" smtClean="0"/>
              <a:t>aggage</a:t>
            </a:r>
          </a:p>
          <a:p>
            <a:r>
              <a:rPr lang="en-US" altLang="zh-CN" dirty="0"/>
              <a:t>r</a:t>
            </a:r>
            <a:r>
              <a:rPr lang="en-US" altLang="zh-CN" dirty="0" smtClean="0"/>
              <a:t>ather </a:t>
            </a:r>
            <a:r>
              <a:rPr lang="en-US" altLang="zh-CN" dirty="0"/>
              <a:t>than </a:t>
            </a:r>
            <a:endParaRPr lang="en-US" altLang="zh-CN" dirty="0" smtClean="0"/>
          </a:p>
          <a:p>
            <a:r>
              <a:rPr lang="en-US" altLang="zh-CN" dirty="0"/>
              <a:t>s</a:t>
            </a:r>
            <a:r>
              <a:rPr lang="en-US" altLang="zh-CN" dirty="0" smtClean="0"/>
              <a:t>ettle </a:t>
            </a:r>
            <a:r>
              <a:rPr lang="en-US" altLang="zh-CN" dirty="0"/>
              <a:t>down</a:t>
            </a:r>
          </a:p>
          <a:p>
            <a:r>
              <a:rPr lang="en-US" altLang="zh-CN" dirty="0"/>
              <a:t>m</a:t>
            </a:r>
            <a:r>
              <a:rPr lang="en-US" altLang="zh-CN" dirty="0" smtClean="0"/>
              <a:t>anage </a:t>
            </a:r>
            <a:r>
              <a:rPr lang="en-US" altLang="zh-CN" dirty="0"/>
              <a:t>to do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atch </a:t>
            </a:r>
            <a:r>
              <a:rPr lang="en-US" altLang="zh-CN" dirty="0"/>
              <a:t>sight of</a:t>
            </a:r>
          </a:p>
          <a:p>
            <a:r>
              <a:rPr lang="en-US" altLang="zh-CN" dirty="0"/>
              <a:t>urban</a:t>
            </a:r>
            <a:endParaRPr lang="zh-CN" altLang="en-US" dirty="0"/>
          </a:p>
          <a:p>
            <a:r>
              <a:rPr lang="en-US" altLang="zh-CN" dirty="0" err="1"/>
              <a:t>h</a:t>
            </a:r>
            <a:r>
              <a:rPr lang="en-US" altLang="zh-CN" dirty="0" err="1" smtClean="0"/>
              <a:t>arbour</a:t>
            </a:r>
            <a:endParaRPr lang="en-US" altLang="zh-CN" dirty="0"/>
          </a:p>
          <a:p>
            <a:r>
              <a:rPr lang="en-US" altLang="zh-CN" dirty="0"/>
              <a:t>h</a:t>
            </a:r>
            <a:r>
              <a:rPr lang="en-US" altLang="zh-CN" dirty="0" smtClean="0"/>
              <a:t>ave </a:t>
            </a:r>
            <a:r>
              <a:rPr lang="en-US" altLang="zh-CN" dirty="0"/>
              <a:t>a gift for </a:t>
            </a:r>
            <a:endParaRPr lang="en-US" altLang="zh-CN" dirty="0" smtClean="0"/>
          </a:p>
          <a:p>
            <a:r>
              <a:rPr lang="en-US" altLang="zh-CN" dirty="0"/>
              <a:t>e</a:t>
            </a:r>
            <a:r>
              <a:rPr lang="en-US" altLang="zh-CN" dirty="0" smtClean="0"/>
              <a:t>astward</a:t>
            </a:r>
          </a:p>
          <a:p>
            <a:r>
              <a:rPr lang="en-US" altLang="zh-CN" dirty="0"/>
              <a:t>m</a:t>
            </a:r>
            <a:r>
              <a:rPr lang="en-US" altLang="zh-CN" dirty="0" smtClean="0"/>
              <a:t>easure</a:t>
            </a:r>
          </a:p>
          <a:p>
            <a:r>
              <a:rPr lang="en-US" altLang="zh-CN" dirty="0"/>
              <a:t>a</a:t>
            </a:r>
            <a:r>
              <a:rPr lang="en-US" altLang="zh-CN" dirty="0" smtClean="0"/>
              <a:t>cre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3845"/>
            <a:ext cx="94195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after me, think of the meaning of these words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then use these words to retell Jack’s travel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experience.</a:t>
            </a:r>
            <a:endParaRPr lang="zh-CN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7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剪去对角的矩形 3"/>
          <p:cNvSpPr/>
          <p:nvPr/>
        </p:nvSpPr>
        <p:spPr>
          <a:xfrm>
            <a:off x="755576" y="2331931"/>
            <a:ext cx="7560840" cy="194421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Thank you 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808883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531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7772400" cy="1730623"/>
          </a:xfrm>
        </p:spPr>
        <p:txBody>
          <a:bodyPr>
            <a:normAutofit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73180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MV Boli" panose="02000500030200090000" pitchFamily="2" charset="0"/>
                <a:cs typeface="MV Boli" panose="02000500030200090000" pitchFamily="2" charset="0"/>
              </a:rPr>
              <a:t>When mention travel, </a:t>
            </a:r>
            <a:endParaRPr lang="en-US" altLang="zh-CN" sz="40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zh-CN" sz="4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what </a:t>
            </a:r>
            <a:r>
              <a:rPr lang="en-US" altLang="zh-CN" sz="4000" b="1" dirty="0">
                <a:latin typeface="MV Boli" panose="02000500030200090000" pitchFamily="2" charset="0"/>
                <a:cs typeface="MV Boli" panose="02000500030200090000" pitchFamily="2" charset="0"/>
              </a:rPr>
              <a:t>words </a:t>
            </a:r>
            <a:r>
              <a:rPr lang="en-US" altLang="zh-CN" sz="4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do </a:t>
            </a:r>
            <a:r>
              <a:rPr lang="en-US" altLang="zh-CN" sz="4000" b="1" dirty="0">
                <a:latin typeface="MV Boli" panose="02000500030200090000" pitchFamily="2" charset="0"/>
                <a:cs typeface="MV Boli" panose="02000500030200090000" pitchFamily="2" charset="0"/>
              </a:rPr>
              <a:t>you think </a:t>
            </a:r>
            <a:r>
              <a:rPr lang="en-US" altLang="zh-CN" sz="4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of?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2029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12568"/>
          </a:xfrm>
        </p:spPr>
      </p:pic>
    </p:spTree>
    <p:extLst>
      <p:ext uri="{BB962C8B-B14F-4D97-AF65-F5344CB8AC3E}">
        <p14:creationId xmlns:p14="http://schemas.microsoft.com/office/powerpoint/2010/main" val="4848577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Jack’s </a:t>
            </a:r>
            <a:r>
              <a:rPr lang="en-US" altLang="zh-CN" sz="6000" b="1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n-US" altLang="zh-CN" sz="6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ravel Experience</a:t>
            </a:r>
            <a:endParaRPr lang="zh-CN" altLang="en-US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692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2" y="1921627"/>
            <a:ext cx="681859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31640" y="335558"/>
            <a:ext cx="6537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Jack has travelled to seven continents </a:t>
            </a:r>
          </a:p>
          <a:p>
            <a:r>
              <a:rPr lang="en-US" altLang="zh-CN" sz="3200" dirty="0" smtClean="0"/>
              <a:t>and seen </a:t>
            </a:r>
            <a:r>
              <a:rPr lang="en-US" altLang="zh-CN" sz="3200" dirty="0" smtClean="0"/>
              <a:t>a lot of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beautiful</a:t>
            </a:r>
            <a:r>
              <a:rPr lang="en-US" altLang="zh-CN" sz="3200" dirty="0" smtClean="0"/>
              <a:t> </a:t>
            </a:r>
            <a:r>
              <a:rPr lang="en-US" altLang="zh-CN" sz="3200" dirty="0" smtClean="0"/>
              <a:t>scenery.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336852"/>
            <a:ext cx="181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continent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1354" y="1335838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n.</a:t>
            </a:r>
            <a:r>
              <a:rPr lang="zh-CN" altLang="en-US" sz="3200" b="1" dirty="0"/>
              <a:t>洲，</a:t>
            </a:r>
            <a:r>
              <a:rPr lang="zh-CN" altLang="en-US" sz="3200" b="1" dirty="0" smtClean="0"/>
              <a:t>大陆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332057"/>
            <a:ext cx="149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scenery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343090"/>
            <a:ext cx="2573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n.</a:t>
            </a:r>
            <a:r>
              <a:rPr lang="zh-CN" altLang="en-US" sz="3200" b="1" dirty="0"/>
              <a:t>景色，风景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0984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"/>
          <a:stretch/>
        </p:blipFill>
        <p:spPr>
          <a:xfrm>
            <a:off x="2337969" y="1986817"/>
            <a:ext cx="4525963" cy="4392487"/>
          </a:xfrm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609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For convenience, Jack brought </a:t>
            </a:r>
            <a:r>
              <a:rPr lang="en-US" altLang="zh-CN" sz="3200" dirty="0" smtClean="0"/>
              <a:t>only some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baggage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55656" y="1546920"/>
            <a:ext cx="158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baggage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1546920"/>
            <a:ext cx="13372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n.</a:t>
            </a:r>
            <a:r>
              <a:rPr lang="zh-CN" altLang="en-US" sz="3200" b="1" dirty="0"/>
              <a:t>行李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9324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How did Jack travel?</a:t>
            </a:r>
            <a:endParaRPr lang="zh-CN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661477"/>
            <a:ext cx="803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Did he travel by ship? Like what </a:t>
            </a:r>
            <a:r>
              <a:rPr lang="en-US" altLang="zh-CN" sz="3200" dirty="0" err="1" smtClean="0"/>
              <a:t>Columbers</a:t>
            </a:r>
            <a:r>
              <a:rPr lang="en-US" altLang="zh-CN" sz="3200" dirty="0" smtClean="0"/>
              <a:t> do?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861047"/>
            <a:ext cx="432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Or did he travel by train?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75451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13491"/>
          <a:stretch/>
        </p:blipFill>
        <p:spPr>
          <a:xfrm>
            <a:off x="4644008" y="1880473"/>
            <a:ext cx="4368959" cy="3276719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" y="1880473"/>
            <a:ext cx="4368959" cy="327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221" y="5436512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/>
              <a:t>rather  </a:t>
            </a:r>
            <a:r>
              <a:rPr lang="en-US" altLang="zh-CN" sz="3200" b="1" dirty="0" smtClean="0"/>
              <a:t>than</a:t>
            </a:r>
            <a:endParaRPr lang="zh-CN" altLang="en-US" sz="3200" b="1" dirty="0"/>
          </a:p>
        </p:txBody>
      </p:sp>
      <p:sp>
        <p:nvSpPr>
          <p:cNvPr id="13" name="乘号 12"/>
          <p:cNvSpPr/>
          <p:nvPr/>
        </p:nvSpPr>
        <p:spPr>
          <a:xfrm>
            <a:off x="-348220" y="1786787"/>
            <a:ext cx="5184576" cy="3672408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95221" y="433710"/>
            <a:ext cx="6962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Rather than 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    </a:t>
            </a:r>
            <a:r>
              <a:rPr lang="en-US" altLang="zh-CN" sz="3200" dirty="0" smtClean="0"/>
              <a:t>     the </a:t>
            </a:r>
            <a:r>
              <a:rPr lang="en-US" altLang="zh-CN" sz="3200" dirty="0" smtClean="0"/>
              <a:t>train all the way,</a:t>
            </a:r>
          </a:p>
          <a:p>
            <a:r>
              <a:rPr lang="en-US" altLang="zh-CN" sz="3200" dirty="0" smtClean="0"/>
              <a:t>Jack took the </a:t>
            </a:r>
            <a:r>
              <a:rPr lang="en-US" altLang="zh-CN" sz="3200" dirty="0" err="1" smtClean="0"/>
              <a:t>aeroplane</a:t>
            </a:r>
            <a:r>
              <a:rPr lang="en-US" altLang="zh-CN" sz="3200" dirty="0" smtClean="0"/>
              <a:t> to some places.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4606" y="5459195"/>
            <a:ext cx="2244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与其，不愿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436513"/>
            <a:ext cx="1920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+</a:t>
            </a:r>
            <a:r>
              <a:rPr lang="en-US" altLang="zh-CN" sz="3200" dirty="0"/>
              <a:t>(</a:t>
            </a:r>
            <a:r>
              <a:rPr lang="en-US" altLang="zh-CN" sz="3200" dirty="0" smtClean="0"/>
              <a:t>to)  verb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02786" y="433710"/>
            <a:ext cx="89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take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679206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88640"/>
            <a:ext cx="4620834" cy="3456384"/>
          </a:xfrm>
        </p:spPr>
      </p:pic>
      <p:sp>
        <p:nvSpPr>
          <p:cNvPr id="6" name="TextBox 5"/>
          <p:cNvSpPr txBox="1"/>
          <p:nvPr/>
        </p:nvSpPr>
        <p:spPr>
          <a:xfrm>
            <a:off x="1016988" y="3861048"/>
            <a:ext cx="7430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After settling down in his seat, Jack managed to</a:t>
            </a:r>
          </a:p>
          <a:p>
            <a:r>
              <a:rPr lang="en-US" altLang="zh-CN" sz="2800" dirty="0" smtClean="0"/>
              <a:t>catch sight of </a:t>
            </a:r>
            <a:r>
              <a:rPr lang="en-US" altLang="zh-CN" sz="2800" dirty="0" smtClean="0"/>
              <a:t>twinkling</a:t>
            </a:r>
            <a:r>
              <a:rPr lang="en-US" altLang="zh-CN" sz="2800" dirty="0" smtClean="0"/>
              <a:t> stars </a:t>
            </a:r>
            <a:r>
              <a:rPr lang="en-US" altLang="zh-CN" sz="2800" dirty="0" smtClean="0"/>
              <a:t>outside the window. 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6299" y="4964395"/>
            <a:ext cx="2617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s</a:t>
            </a:r>
            <a:r>
              <a:rPr lang="en-US" altLang="zh-CN" sz="3200" b="1" dirty="0" smtClean="0"/>
              <a:t>ettle down</a:t>
            </a:r>
          </a:p>
          <a:p>
            <a:r>
              <a:rPr lang="en-US" altLang="zh-CN" sz="3200" b="1" dirty="0" smtClean="0"/>
              <a:t>manage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to do </a:t>
            </a:r>
          </a:p>
          <a:p>
            <a:r>
              <a:rPr lang="en-US" altLang="zh-CN" sz="3200" b="1" dirty="0" smtClean="0"/>
              <a:t>catch sight of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49411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平静下来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5433610"/>
            <a:ext cx="5433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设法</a:t>
            </a:r>
            <a:r>
              <a:rPr lang="zh-CN" altLang="en-US" sz="3200" b="1" dirty="0" smtClean="0"/>
              <a:t>做    </a:t>
            </a:r>
            <a:r>
              <a:rPr lang="en-US" altLang="zh-CN" sz="3200" b="1" dirty="0" smtClean="0"/>
              <a:t>=succeed in doing </a:t>
            </a:r>
            <a:r>
              <a:rPr lang="en-US" altLang="zh-CN" sz="3200" b="1" dirty="0" err="1" smtClean="0"/>
              <a:t>sth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594928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看见，瞥见</a:t>
            </a:r>
            <a:endParaRPr lang="zh-CN" altLang="en-US" sz="32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8"/>
          <a:stretch/>
        </p:blipFill>
        <p:spPr>
          <a:xfrm>
            <a:off x="4592441" y="188640"/>
            <a:ext cx="455155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5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3781</TotalTime>
  <Words>349</Words>
  <Application>Microsoft Office PowerPoint</Application>
  <PresentationFormat>全屏显示(4:3)</PresentationFormat>
  <Paragraphs>88</Paragraphs>
  <Slides>19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A TRIP  ON “ THE TRUE NORTH”   </vt:lpstr>
      <vt:lpstr> </vt:lpstr>
      <vt:lpstr>PowerPoint 演示文稿</vt:lpstr>
      <vt:lpstr>Jack’s Travel Experience</vt:lpstr>
      <vt:lpstr>PowerPoint 演示文稿</vt:lpstr>
      <vt:lpstr>PowerPoint 演示文稿</vt:lpstr>
      <vt:lpstr>How did Jack travel?</vt:lpstr>
      <vt:lpstr>PowerPoint 演示文稿</vt:lpstr>
      <vt:lpstr>PowerPoint 演示文稿</vt:lpstr>
      <vt:lpstr>What did Jack do in Canada?</vt:lpstr>
      <vt:lpstr>PowerPoint 演示文稿</vt:lpstr>
      <vt:lpstr>PowerPoint 演示文稿</vt:lpstr>
      <vt:lpstr>PowerPoint 演示文稿</vt:lpstr>
      <vt:lpstr>PowerPoint 演示文稿</vt:lpstr>
      <vt:lpstr>What did Jack do next?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A TRIP  ON “ THE TRUE NORTH”  Words and expressions</dc:title>
  <dc:creator>yuxiazhu</dc:creator>
  <cp:lastModifiedBy>yuxiazhu</cp:lastModifiedBy>
  <cp:revision>92</cp:revision>
  <dcterms:created xsi:type="dcterms:W3CDTF">2015-02-17T14:04:18Z</dcterms:created>
  <dcterms:modified xsi:type="dcterms:W3CDTF">2015-02-22T14:46:32Z</dcterms:modified>
</cp:coreProperties>
</file>