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5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2" r:id="rId4"/>
    <p:sldId id="257" r:id="rId5"/>
    <p:sldId id="269" r:id="rId6"/>
    <p:sldId id="283" r:id="rId7"/>
    <p:sldId id="284" r:id="rId8"/>
    <p:sldId id="272" r:id="rId9"/>
    <p:sldId id="285" r:id="rId10"/>
    <p:sldId id="286" r:id="rId11"/>
    <p:sldId id="287" r:id="rId12"/>
    <p:sldId id="289" r:id="rId13"/>
    <p:sldId id="290" r:id="rId14"/>
    <p:sldId id="281" r:id="rId15"/>
    <p:sldId id="273" r:id="rId16"/>
    <p:sldId id="278" r:id="rId17"/>
    <p:sldId id="268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zh-CN" altLang="en-US"/>
              <a:t>2015/2/24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zh-CN" altLang="en-US"/>
              <a:t>2015/2/24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zh-CN" altLang="en-US" dirty="0" smtClean="0"/>
              <a:t>单击此处编辑母版标题样式 </a:t>
            </a:r>
            <a:endParaRPr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 单击此处编辑母版副标题样式</a:t>
            </a:r>
            <a:endParaRPr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2012/11/13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2012/11/13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2012/11/13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竖排文字占位符 2z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2012/11/13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7" name="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线连接线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线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2012/11/13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线连接线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线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线连接线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线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9" name="说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200" b="1" i="1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 注意：                        要更改此幻灯片的图片，请选择图片并将其删除。然后单击占位符中的图片图标以便插入自己的图片。</a:t>
            </a:r>
            <a:endParaRPr sz="1200" i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线连接线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线连接线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线连接线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线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2012/11/13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2012/11/13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2012/11/13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2012/11/13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2012/11/13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2012/11/13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第六级</a:t>
            </a:r>
          </a:p>
          <a:p>
            <a:pPr lvl="6"/>
            <a:r>
              <a:rPr lang="zh-CN" altLang="en-US" dirty="0" smtClean="0"/>
              <a:t>第七级</a:t>
            </a:r>
          </a:p>
          <a:p>
            <a:pPr lvl="7"/>
            <a:r>
              <a:rPr lang="zh-CN" altLang="en-US" dirty="0" smtClean="0"/>
              <a:t>第八级</a:t>
            </a:r>
          </a:p>
          <a:p>
            <a:pPr lvl="8"/>
            <a:r>
              <a:rPr lang="zh-CN" altLang="en-US" dirty="0" smtClean="0"/>
              <a:t>第九级</a:t>
            </a:r>
          </a:p>
          <a:p>
            <a:pPr lvl="4"/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 dirty="0" smtClean="0"/>
              <a:t>2012/11/13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线连接线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线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800"/>
        </a:spcBef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ministers/prime-minist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吴勉如 </a:t>
            </a:r>
            <a:r>
              <a:rPr lang="en-US" altLang="zh-CN" smtClean="0"/>
              <a:t>Rebecca</a:t>
            </a:r>
            <a:endParaRPr lang="zh-CN" altLang="en-US" dirty="0"/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r="11312"/>
          <a:stretch>
            <a:fillRect/>
          </a:stretch>
        </p:blipFill>
        <p:spPr/>
      </p:pic>
      <p:sp>
        <p:nvSpPr>
          <p:cNvPr id="13" name="文本框 12"/>
          <p:cNvSpPr txBox="1"/>
          <p:nvPr/>
        </p:nvSpPr>
        <p:spPr>
          <a:xfrm>
            <a:off x="953037" y="2601532"/>
            <a:ext cx="5859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+mj-lt"/>
              </a:rPr>
              <a:t>The Political System </a:t>
            </a:r>
          </a:p>
          <a:p>
            <a:r>
              <a:rPr lang="en-US" altLang="zh-CN" sz="4800" b="1" dirty="0" smtClean="0">
                <a:latin typeface="+mj-lt"/>
              </a:rPr>
              <a:t>of the UK</a:t>
            </a:r>
            <a:endParaRPr lang="zh-CN" alt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571">
        <p:fade/>
      </p:transition>
    </mc:Choice>
    <mc:Fallback xmlns="">
      <p:transition spd="med" advTm="115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/>
              <a:t>ACTUALLY</a:t>
            </a:r>
            <a:r>
              <a:rPr lang="en-US" altLang="zh-CN" sz="3600" b="1" dirty="0" smtClean="0"/>
              <a:t>,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D60093"/>
                </a:solidFill>
              </a:rPr>
              <a:t>the </a:t>
            </a:r>
            <a:r>
              <a:rPr lang="en-US" altLang="zh-CN" sz="2400" dirty="0">
                <a:solidFill>
                  <a:srgbClr val="D60093"/>
                </a:solidFill>
              </a:rPr>
              <a:t>monarch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doesn’t have real power. </a:t>
            </a:r>
            <a:r>
              <a:rPr lang="en-US" altLang="zh-CN" sz="2400" dirty="0"/>
              <a:t>H</a:t>
            </a:r>
            <a:r>
              <a:rPr lang="en-US" altLang="zh-CN" sz="2400" dirty="0" smtClean="0"/>
              <a:t>e or she undertakes </a:t>
            </a:r>
            <a:r>
              <a:rPr lang="en-US" altLang="zh-CN" sz="2400" dirty="0"/>
              <a:t>constitutional and representational duties </a:t>
            </a:r>
            <a:r>
              <a:rPr lang="en-US" altLang="zh-CN" sz="2400" dirty="0" smtClean="0"/>
              <a:t>and they acts </a:t>
            </a:r>
            <a:r>
              <a:rPr lang="en-US" altLang="zh-CN" sz="2400" dirty="0"/>
              <a:t>only </a:t>
            </a:r>
            <a:r>
              <a:rPr lang="en-US" altLang="zh-CN" sz="2400" dirty="0">
                <a:solidFill>
                  <a:srgbClr val="D60093"/>
                </a:solidFill>
              </a:rPr>
              <a:t>on the advice</a:t>
            </a:r>
            <a:r>
              <a:rPr lang="en-US" altLang="zh-CN" sz="2400" dirty="0"/>
              <a:t> of political </a:t>
            </a:r>
            <a:r>
              <a:rPr lang="en-US" altLang="zh-CN" sz="2400" dirty="0" smtClean="0"/>
              <a:t>ministers.</a:t>
            </a:r>
            <a:endParaRPr lang="en-US" altLang="zh-CN" sz="2400" dirty="0"/>
          </a:p>
          <a:p>
            <a:pPr>
              <a:buFontTx/>
              <a:buNone/>
            </a:pPr>
            <a:r>
              <a:rPr lang="en-US" altLang="zh-CN" sz="2400" b="1" dirty="0"/>
              <a:t>The monarch can not </a:t>
            </a:r>
          </a:p>
          <a:p>
            <a:r>
              <a:rPr lang="en-US" altLang="zh-CN" sz="2400" dirty="0"/>
              <a:t>make laws </a:t>
            </a:r>
          </a:p>
          <a:p>
            <a:r>
              <a:rPr lang="en-US" altLang="zh-CN" sz="2400" dirty="0"/>
              <a:t>impose taxes</a:t>
            </a:r>
          </a:p>
          <a:p>
            <a:r>
              <a:rPr lang="en-US" altLang="zh-CN" sz="2400" dirty="0"/>
              <a:t>spend public money </a:t>
            </a:r>
            <a:endParaRPr lang="ru-RU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18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52">
        <p:fade/>
      </p:transition>
    </mc:Choice>
    <mc:Fallback xmlns="">
      <p:transition spd="med" advTm="150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/>
              <a:t>British Parliament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/>
              <a:t>British Parliament </a:t>
            </a:r>
            <a:r>
              <a:rPr lang="en-US" altLang="zh-CN" sz="2800" dirty="0"/>
              <a:t>consists of:</a:t>
            </a:r>
          </a:p>
          <a:p>
            <a:pPr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   the </a:t>
            </a:r>
            <a:r>
              <a:rPr lang="en-US" altLang="zh-CN" sz="2800" dirty="0"/>
              <a:t>House of Lords </a:t>
            </a:r>
          </a:p>
          <a:p>
            <a:pPr>
              <a:buNone/>
            </a:pPr>
            <a:r>
              <a:rPr lang="en-US" altLang="zh-CN" sz="2800" dirty="0"/>
              <a:t>        </a:t>
            </a:r>
            <a:r>
              <a:rPr lang="en-US" altLang="zh-CN" sz="2800" dirty="0" smtClean="0"/>
              <a:t>  the </a:t>
            </a:r>
            <a:r>
              <a:rPr lang="en-US" altLang="zh-CN" sz="2800" dirty="0"/>
              <a:t>House of Commons </a:t>
            </a:r>
          </a:p>
          <a:p>
            <a:endParaRPr lang="en-US" altLang="zh-CN" sz="2800" dirty="0"/>
          </a:p>
          <a:p>
            <a:r>
              <a:rPr lang="en-US" altLang="zh-CN" sz="2800" dirty="0"/>
              <a:t> Parliament has a maximum duration of </a:t>
            </a:r>
            <a:r>
              <a:rPr lang="en-US" altLang="zh-CN" sz="2800" b="1" dirty="0"/>
              <a:t>five</a:t>
            </a:r>
            <a:r>
              <a:rPr lang="en-US" altLang="zh-CN" sz="2800" dirty="0"/>
              <a:t> years</a:t>
            </a:r>
            <a:r>
              <a:rPr lang="ru-RU" altLang="zh-CN" sz="2800" dirty="0"/>
              <a:t> </a:t>
            </a:r>
            <a:endParaRPr lang="en-US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67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295">
        <p:fade/>
      </p:transition>
    </mc:Choice>
    <mc:Fallback xmlns="">
      <p:transition spd="med" advTm="17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zh-CN" sz="2800" b="1" dirty="0" smtClean="0">
                <a:solidFill>
                  <a:schemeClr val="tx2"/>
                </a:solidFill>
              </a:rPr>
              <a:t>House of Lords</a:t>
            </a:r>
            <a:r>
              <a:rPr lang="en-US" altLang="zh-CN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en-US" altLang="zh-CN" dirty="0" smtClean="0"/>
              <a:t>    consists of </a:t>
            </a:r>
            <a:r>
              <a:rPr lang="en-US" altLang="zh-CN" dirty="0" smtClean="0">
                <a:solidFill>
                  <a:schemeClr val="tx2"/>
                </a:solidFill>
              </a:rPr>
              <a:t>the Lords Temporal and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chemeClr val="accent2"/>
                </a:solidFill>
              </a:rPr>
              <a:t>the </a:t>
            </a:r>
            <a:r>
              <a:rPr lang="en-US" altLang="zh-CN" dirty="0" smtClean="0">
                <a:solidFill>
                  <a:schemeClr val="tx2"/>
                </a:solidFill>
              </a:rPr>
              <a:t>Lords</a:t>
            </a:r>
            <a:r>
              <a:rPr lang="en-US" altLang="zh-CN" dirty="0" smtClean="0">
                <a:solidFill>
                  <a:schemeClr val="accent2"/>
                </a:solidFill>
              </a:rPr>
              <a:t> Spiritual</a:t>
            </a:r>
          </a:p>
          <a:p>
            <a:pPr marL="0" indent="0" algn="ctr">
              <a:buNone/>
            </a:pPr>
            <a:r>
              <a:rPr lang="en-US" altLang="zh-CN" dirty="0" smtClean="0"/>
              <a:t>This </a:t>
            </a:r>
            <a:r>
              <a:rPr lang="en-US" altLang="zh-CN" dirty="0"/>
              <a:t>is the upper chamber </a:t>
            </a:r>
            <a:r>
              <a:rPr lang="en-US" altLang="zh-CN" dirty="0" smtClean="0"/>
              <a:t>but </a:t>
            </a:r>
            <a:r>
              <a:rPr lang="en-US" altLang="zh-CN" dirty="0"/>
              <a:t>the one with less authority. </a:t>
            </a: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2800" b="1" dirty="0" smtClean="0">
                <a:solidFill>
                  <a:schemeClr val="tx2"/>
                </a:solidFill>
              </a:rPr>
              <a:t> The </a:t>
            </a:r>
            <a:r>
              <a:rPr lang="en-US" altLang="zh-CN" sz="2800" b="1" dirty="0">
                <a:solidFill>
                  <a:schemeClr val="tx2"/>
                </a:solidFill>
              </a:rPr>
              <a:t>House of Commons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consists of </a:t>
            </a:r>
            <a:r>
              <a:rPr lang="en-US" altLang="zh-CN" dirty="0">
                <a:solidFill>
                  <a:schemeClr val="accent2"/>
                </a:solidFill>
              </a:rPr>
              <a:t>Members of Parliament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accent2"/>
                </a:solidFill>
              </a:rPr>
              <a:t>(MPs)</a:t>
            </a:r>
            <a:r>
              <a:rPr lang="en-US" altLang="zh-CN" dirty="0"/>
              <a:t> who arc elected by the adult suffrage of the British people</a:t>
            </a:r>
            <a:r>
              <a:rPr lang="ru-RU" altLang="zh-CN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79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77">
        <p:fade/>
      </p:transition>
    </mc:Choice>
    <mc:Fallback xmlns="">
      <p:transition spd="med" advTm="19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0" y="76200"/>
            <a:ext cx="10166142" cy="6672329"/>
          </a:xfrm>
        </p:spPr>
      </p:pic>
      <p:sp>
        <p:nvSpPr>
          <p:cNvPr id="6" name="椭圆 5"/>
          <p:cNvSpPr/>
          <p:nvPr/>
        </p:nvSpPr>
        <p:spPr>
          <a:xfrm>
            <a:off x="4240683" y="3342067"/>
            <a:ext cx="1854558" cy="103031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38021" y="2152920"/>
            <a:ext cx="2358981" cy="87361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837608" y="2178678"/>
            <a:ext cx="1920026" cy="7587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73499" y="2937458"/>
            <a:ext cx="8203842" cy="3208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4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320">
        <p:fade/>
      </p:transition>
    </mc:Choice>
    <mc:Fallback xmlns="">
      <p:transition spd="med" advTm="33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Prime </a:t>
            </a:r>
            <a:r>
              <a:rPr lang="en-US" altLang="zh-CN" b="1" dirty="0" smtClean="0"/>
              <a:t>Minister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The </a:t>
            </a:r>
            <a:r>
              <a:rPr lang="en-US" altLang="zh-CN" u="sng" dirty="0">
                <a:hlinkClick r:id="rId2"/>
              </a:rPr>
              <a:t>Prime Minister</a:t>
            </a:r>
            <a:r>
              <a:rPr lang="en-US" altLang="zh-CN" dirty="0"/>
              <a:t> is head of the UK government. He is ultimately responsible for all policy and decisions. He:</a:t>
            </a:r>
          </a:p>
          <a:p>
            <a:r>
              <a:rPr lang="en-US" altLang="zh-CN" dirty="0"/>
              <a:t>oversees the operation of the Civil Service and government agencies</a:t>
            </a:r>
          </a:p>
          <a:p>
            <a:r>
              <a:rPr lang="en-US" altLang="zh-CN" dirty="0"/>
              <a:t>appoints members of the government</a:t>
            </a:r>
          </a:p>
          <a:p>
            <a:r>
              <a:rPr lang="en-US" altLang="zh-CN" dirty="0"/>
              <a:t>is the principal government figure in the House of </a:t>
            </a:r>
            <a:r>
              <a:rPr lang="en-US" altLang="zh-CN" dirty="0" smtClean="0"/>
              <a:t>Commons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the </a:t>
            </a:r>
            <a:r>
              <a:rPr lang="en-US" altLang="zh-CN" dirty="0"/>
              <a:t>most important person in the British political system is the Prime Minister.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7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14">
        <p:fade/>
      </p:transition>
    </mc:Choice>
    <mc:Fallback xmlns="">
      <p:transition spd="med" advTm="11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Political Parties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en-US" altLang="zh-CN" sz="2800" dirty="0"/>
              <a:t>The </a:t>
            </a:r>
            <a:r>
              <a:rPr lang="en-US" altLang="zh-CN" sz="2800" dirty="0" err="1"/>
              <a:t>Labour</a:t>
            </a:r>
            <a:r>
              <a:rPr lang="en-US" altLang="zh-CN" sz="2800" dirty="0"/>
              <a:t> Party </a:t>
            </a:r>
            <a:endParaRPr lang="en-US" altLang="zh-CN" sz="2800" dirty="0" smtClean="0"/>
          </a:p>
          <a:p>
            <a:r>
              <a:rPr lang="en-US" altLang="zh-CN" sz="2800" dirty="0" smtClean="0"/>
              <a:t>The </a:t>
            </a:r>
            <a:r>
              <a:rPr lang="en-US" altLang="zh-CN" sz="2800" dirty="0"/>
              <a:t>Conservative Party </a:t>
            </a:r>
            <a:endParaRPr lang="en-US" altLang="zh-CN" sz="2800" dirty="0" smtClean="0"/>
          </a:p>
          <a:p>
            <a:r>
              <a:rPr lang="en-US" altLang="zh-CN" sz="2800" dirty="0" smtClean="0"/>
              <a:t>The </a:t>
            </a:r>
            <a:r>
              <a:rPr lang="en-US" altLang="zh-CN" sz="2800" dirty="0"/>
              <a:t>Liberal </a:t>
            </a:r>
            <a:r>
              <a:rPr lang="en-US" altLang="zh-CN" sz="2800" dirty="0" smtClean="0"/>
              <a:t>Democrat Party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6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058">
        <p:fade/>
      </p:transition>
    </mc:Choice>
    <mc:Fallback xmlns="">
      <p:transition spd="med" advTm="240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000" dirty="0"/>
              <a:t>Who is the real ruler of the UK?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Queen or Prime Minister?</a:t>
            </a:r>
            <a:endParaRPr 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1">
        <p:fade/>
      </p:transition>
    </mc:Choice>
    <mc:Fallback xmlns="">
      <p:transition spd="med" advTm="9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3">
        <p:fade/>
      </p:transition>
    </mc:Choice>
    <mc:Fallback xmlns="">
      <p:transition spd="med" advTm="6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3600" dirty="0" smtClean="0"/>
          </a:p>
          <a:p>
            <a:pPr algn="ctr"/>
            <a:endParaRPr lang="en-US" altLang="zh-CN" sz="3600" dirty="0"/>
          </a:p>
          <a:p>
            <a:pPr marL="0" indent="0" algn="ctr">
              <a:buNone/>
            </a:pPr>
            <a:r>
              <a:rPr lang="en-US" altLang="zh-CN" sz="3600" dirty="0" smtClean="0"/>
              <a:t>Who is the real ruler of the UK?</a:t>
            </a:r>
            <a:endParaRPr lang="zh-CN" alt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3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04">
        <p:fade/>
      </p:transition>
    </mc:Choice>
    <mc:Fallback xmlns="">
      <p:transition spd="med" advTm="13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Do you know who he is?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19707"/>
            <a:ext cx="3048000" cy="4729766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29" y="1519707"/>
            <a:ext cx="3327042" cy="47297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5" y="1519707"/>
            <a:ext cx="3139317" cy="47297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60965" y="6257054"/>
            <a:ext cx="266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Prince </a:t>
            </a:r>
            <a:r>
              <a:rPr lang="en-US" altLang="zh-CN" b="1" dirty="0" smtClean="0"/>
              <a:t>William and Kate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151846" y="624947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George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773271" y="6249473"/>
            <a:ext cx="337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b="1" dirty="0"/>
              <a:t>Her Majesty Queen Elizabeth II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486">
        <p:fade/>
      </p:transition>
    </mc:Choice>
    <mc:Fallback xmlns="">
      <p:transition spd="med" advTm="314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01.中国网络电视台-[午夜新闻]全球欢庆中国新年·英国 威廉王子向中国人民拜年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582" y="489397"/>
            <a:ext cx="10005454" cy="5628068"/>
          </a:xfrm>
        </p:spPr>
      </p:pic>
    </p:spTree>
    <p:extLst>
      <p:ext uri="{BB962C8B-B14F-4D97-AF65-F5344CB8AC3E}">
        <p14:creationId xmlns:p14="http://schemas.microsoft.com/office/powerpoint/2010/main" val="33874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693">
        <p:fade/>
      </p:transition>
    </mc:Choice>
    <mc:Fallback xmlns="">
      <p:transition spd="med" advTm="43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353" objId="4"/>
        <p14:triggerEvt type="onClick" time="9353" objId="4"/>
        <p14:stopEvt time="38209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400" b="1" dirty="0"/>
              <a:t>The British </a:t>
            </a:r>
            <a:r>
              <a:rPr lang="en-US" altLang="zh-CN" sz="4400" b="1" dirty="0" smtClean="0"/>
              <a:t>Monarchy</a:t>
            </a:r>
            <a:endParaRPr lang="zh-CN" altLang="en-US" sz="44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69" y="1571223"/>
            <a:ext cx="7959144" cy="49744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7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254">
        <p:fade/>
      </p:transition>
    </mc:Choice>
    <mc:Fallback xmlns="">
      <p:transition spd="med" advTm="212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Do you know who he is?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14" y="1482367"/>
            <a:ext cx="7413653" cy="4702712"/>
          </a:xfrm>
        </p:spPr>
      </p:pic>
      <p:sp>
        <p:nvSpPr>
          <p:cNvPr id="6" name="文本框 5"/>
          <p:cNvSpPr txBox="1"/>
          <p:nvPr/>
        </p:nvSpPr>
        <p:spPr>
          <a:xfrm>
            <a:off x="1104900" y="6201896"/>
            <a:ext cx="6741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The Prime Minister: David Cameron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5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83">
        <p:fade/>
      </p:transition>
    </mc:Choice>
    <mc:Fallback xmlns="">
      <p:transition spd="med" advTm="118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卡梅伦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" y="624681"/>
            <a:ext cx="9980682" cy="5609751"/>
          </a:xfrm>
        </p:spPr>
      </p:pic>
    </p:spTree>
    <p:extLst>
      <p:ext uri="{BB962C8B-B14F-4D97-AF65-F5344CB8AC3E}">
        <p14:creationId xmlns:p14="http://schemas.microsoft.com/office/powerpoint/2010/main" val="12229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024">
        <p:fade/>
      </p:transition>
    </mc:Choice>
    <mc:Fallback xmlns="">
      <p:transition spd="med" advTm="101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082" objId="4"/>
        <p14:triggerEvt type="onClick" time="10082" objId="4"/>
        <p14:stopEvt time="62981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British governmental </a:t>
            </a:r>
            <a:r>
              <a:rPr lang="en-US" altLang="zh-CN" dirty="0"/>
              <a:t>model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endParaRPr lang="en-US" altLang="zh-CN" dirty="0" smtClean="0"/>
          </a:p>
          <a:p>
            <a:pPr marL="609600" indent="-609600" algn="ctr">
              <a:buFontTx/>
              <a:buNone/>
            </a:pPr>
            <a:r>
              <a:rPr lang="en-US" altLang="zh-CN" sz="3600" dirty="0" smtClean="0"/>
              <a:t> </a:t>
            </a:r>
          </a:p>
          <a:p>
            <a:pPr marL="609600" indent="-609600" algn="ctr">
              <a:buFontTx/>
              <a:buNone/>
            </a:pPr>
            <a:r>
              <a:rPr lang="en-US" altLang="zh-CN" sz="3600" dirty="0"/>
              <a:t> </a:t>
            </a:r>
            <a:r>
              <a:rPr lang="en-US" altLang="zh-CN" sz="3600" dirty="0" smtClean="0"/>
              <a:t>1</a:t>
            </a:r>
            <a:r>
              <a:rPr lang="en-US" altLang="zh-CN" sz="3600" dirty="0"/>
              <a:t>) a </a:t>
            </a:r>
            <a:r>
              <a:rPr lang="en-US" altLang="zh-CN" sz="3600" b="1" dirty="0"/>
              <a:t>constitutional monarchy</a:t>
            </a:r>
            <a:r>
              <a:rPr lang="ru-RU" altLang="zh-CN" sz="3600" b="1" dirty="0"/>
              <a:t> </a:t>
            </a:r>
            <a:endParaRPr lang="en-US" altLang="zh-CN" sz="3600" dirty="0"/>
          </a:p>
          <a:p>
            <a:pPr marL="609600" indent="-609600" algn="ctr">
              <a:buFontTx/>
              <a:buNone/>
            </a:pPr>
            <a:r>
              <a:rPr lang="en-US" altLang="zh-CN" sz="3600" dirty="0"/>
              <a:t> 2) a </a:t>
            </a:r>
            <a:r>
              <a:rPr lang="en-US" altLang="zh-CN" sz="3600" b="1" dirty="0"/>
              <a:t>parliamentary system</a:t>
            </a:r>
            <a:r>
              <a:rPr lang="ru-RU" altLang="zh-CN" sz="3600" dirty="0"/>
              <a:t>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15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61">
        <p:fade/>
      </p:transition>
    </mc:Choice>
    <mc:Fallback xmlns="">
      <p:transition spd="med" advTm="123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British monarchy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>
                <a:solidFill>
                  <a:srgbClr val="D60093"/>
                </a:solidFill>
              </a:rPr>
              <a:t>The monarch</a:t>
            </a:r>
            <a:r>
              <a:rPr lang="en-US" altLang="zh-CN" dirty="0"/>
              <a:t> has a number of roles, and </a:t>
            </a:r>
            <a:r>
              <a:rPr lang="en-US" altLang="zh-CN" dirty="0">
                <a:solidFill>
                  <a:srgbClr val="D60093"/>
                </a:solidFill>
              </a:rPr>
              <a:t>serves formally</a:t>
            </a:r>
            <a:r>
              <a:rPr lang="en-US" altLang="zh-CN" dirty="0"/>
              <a:t> as:</a:t>
            </a:r>
          </a:p>
          <a:p>
            <a:pPr>
              <a:buNone/>
            </a:pPr>
            <a:r>
              <a:rPr lang="en-US" altLang="zh-CN" b="1" dirty="0"/>
              <a:t>1) head of state</a:t>
            </a:r>
          </a:p>
          <a:p>
            <a:pPr>
              <a:buNone/>
            </a:pPr>
            <a:r>
              <a:rPr lang="en-US" altLang="zh-CN" b="1" dirty="0"/>
              <a:t>2) head of the executive</a:t>
            </a:r>
          </a:p>
          <a:p>
            <a:pPr>
              <a:buNone/>
            </a:pPr>
            <a:r>
              <a:rPr lang="en-US" altLang="zh-CN" b="1" dirty="0"/>
              <a:t>3) head of the judiciary</a:t>
            </a:r>
          </a:p>
          <a:p>
            <a:pPr>
              <a:buNone/>
            </a:pPr>
            <a:r>
              <a:rPr lang="en-US" altLang="zh-CN" b="1" dirty="0"/>
              <a:t>4) head of the legislature </a:t>
            </a:r>
          </a:p>
          <a:p>
            <a:pPr>
              <a:buNone/>
            </a:pPr>
            <a:r>
              <a:rPr lang="en-US" altLang="zh-CN" b="1" dirty="0"/>
              <a:t>5) commander-in-chief of the armed forces</a:t>
            </a:r>
          </a:p>
          <a:p>
            <a:pPr>
              <a:buNone/>
            </a:pPr>
            <a:r>
              <a:rPr lang="en-US" altLang="zh-CN" b="1" dirty="0"/>
              <a:t>6) supreme governor of the Church of England</a:t>
            </a:r>
            <a:r>
              <a:rPr lang="ru-RU" altLang="zh-CN" b="1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0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53">
        <p:fade/>
      </p:transition>
    </mc:Choice>
    <mc:Fallback xmlns="">
      <p:transition spd="med" advTm="13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8.9|0.6|5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5|7.8|14.2"/>
</p:tagLst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带细条纹和彩虹设计图案的学术演示文稿（宽屏）</Template>
  <TotalTime>0</TotalTime>
  <Words>271</Words>
  <Application>Microsoft Office PowerPoint</Application>
  <PresentationFormat>宽屏</PresentationFormat>
  <Paragraphs>60</Paragraphs>
  <Slides>17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Microsoft YaHei UI</vt:lpstr>
      <vt:lpstr>Arial</vt:lpstr>
      <vt:lpstr>Euphemia</vt:lpstr>
      <vt:lpstr>Plantagenet Cherokee</vt:lpstr>
      <vt:lpstr>Wingdings</vt:lpstr>
      <vt:lpstr>Academic Literature 16x9</vt:lpstr>
      <vt:lpstr>PowerPoint 演示文稿</vt:lpstr>
      <vt:lpstr>Question</vt:lpstr>
      <vt:lpstr>Do you know who he is?</vt:lpstr>
      <vt:lpstr>PowerPoint 演示文稿</vt:lpstr>
      <vt:lpstr>The British Monarchy</vt:lpstr>
      <vt:lpstr>Do you know who he is?</vt:lpstr>
      <vt:lpstr>PowerPoint 演示文稿</vt:lpstr>
      <vt:lpstr>The British governmental model </vt:lpstr>
      <vt:lpstr>The British monarchy</vt:lpstr>
      <vt:lpstr>ACTUALLY,</vt:lpstr>
      <vt:lpstr>British Parliament</vt:lpstr>
      <vt:lpstr>PowerPoint 演示文稿</vt:lpstr>
      <vt:lpstr>PowerPoint 演示文稿</vt:lpstr>
      <vt:lpstr>The Prime Minister</vt:lpstr>
      <vt:lpstr>Political Parties</vt:lpstr>
      <vt:lpstr>Who is the real ruler of the UK? </vt:lpstr>
      <vt:lpstr>Thank you!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2015-02-17T07:34:48Z</dcterms:created>
  <dcterms:modified xsi:type="dcterms:W3CDTF">2015-02-23T16:18:06Z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