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2" r:id="rId2"/>
    <p:sldId id="260" r:id="rId3"/>
    <p:sldId id="257" r:id="rId4"/>
    <p:sldId id="258" r:id="rId5"/>
    <p:sldId id="267" r:id="rId6"/>
    <p:sldId id="259" r:id="rId7"/>
    <p:sldId id="263" r:id="rId8"/>
    <p:sldId id="265" r:id="rId9"/>
    <p:sldId id="264" r:id="rId10"/>
    <p:sldId id="266" r:id="rId11"/>
    <p:sldId id="268" r:id="rId12"/>
    <p:sldId id="261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1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BEB3D-0DDA-460D-956F-C0E988BF8934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88916-F7A2-4B86-BE91-661D2B6D38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rgbClr val="FF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单圆角矩形 14"/>
          <p:cNvSpPr/>
          <p:nvPr userDrawn="1"/>
        </p:nvSpPr>
        <p:spPr>
          <a:xfrm flipV="1">
            <a:off x="1142976" y="1142984"/>
            <a:ext cx="7143800" cy="4857784"/>
          </a:xfrm>
          <a:prstGeom prst="round1Rect">
            <a:avLst/>
          </a:prstGeom>
          <a:solidFill>
            <a:srgbClr val="FFFFFF">
              <a:alpha val="69804"/>
            </a:srgbClr>
          </a:solidFill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连接符 15"/>
          <p:cNvCxnSpPr/>
          <p:nvPr userDrawn="1"/>
        </p:nvCxnSpPr>
        <p:spPr>
          <a:xfrm rot="16200000" flipH="1">
            <a:off x="-2311741" y="3428976"/>
            <a:ext cx="6858000" cy="0"/>
          </a:xfrm>
          <a:prstGeom prst="line">
            <a:avLst/>
          </a:prstGeom>
          <a:ln w="762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 userDrawn="1"/>
        </p:nvCxnSpPr>
        <p:spPr>
          <a:xfrm rot="10800000" flipH="1">
            <a:off x="-36000" y="1112820"/>
            <a:ext cx="9180000" cy="1588"/>
          </a:xfrm>
          <a:prstGeom prst="line">
            <a:avLst/>
          </a:prstGeom>
          <a:ln w="762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十字形 17"/>
          <p:cNvSpPr/>
          <p:nvPr userDrawn="1"/>
        </p:nvSpPr>
        <p:spPr>
          <a:xfrm>
            <a:off x="417710" y="417718"/>
            <a:ext cx="1404000" cy="1404000"/>
          </a:xfrm>
          <a:prstGeom prst="plus">
            <a:avLst>
              <a:gd name="adj" fmla="val 47364"/>
            </a:avLst>
          </a:prstGeom>
          <a:solidFill>
            <a:schemeClr val="bg1"/>
          </a:solidFill>
          <a:ln w="1905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十字形 18"/>
          <p:cNvSpPr/>
          <p:nvPr userDrawn="1"/>
        </p:nvSpPr>
        <p:spPr>
          <a:xfrm>
            <a:off x="3786182" y="2643182"/>
            <a:ext cx="1571636" cy="1571636"/>
          </a:xfrm>
          <a:prstGeom prst="plus">
            <a:avLst>
              <a:gd name="adj" fmla="val 34142"/>
            </a:avLst>
          </a:prstGeom>
          <a:solidFill>
            <a:schemeClr val="bg1"/>
          </a:solidFill>
          <a:ln w="1905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占位符 39"/>
          <p:cNvSpPr txBox="1">
            <a:spLocks/>
          </p:cNvSpPr>
          <p:nvPr userDrawn="1"/>
        </p:nvSpPr>
        <p:spPr>
          <a:xfrm>
            <a:off x="214290" y="142860"/>
            <a:ext cx="11430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5400">
                <a:solidFill>
                  <a:schemeClr val="bg1"/>
                </a:solidFill>
              </a:defRPr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5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文本占位符 12"/>
          <p:cNvSpPr txBox="1">
            <a:spLocks/>
          </p:cNvSpPr>
          <p:nvPr userDrawn="1"/>
        </p:nvSpPr>
        <p:spPr>
          <a:xfrm>
            <a:off x="3143241" y="1935295"/>
            <a:ext cx="2857520" cy="2987412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None/>
              <a:defRPr lang="zh-CN" altLang="en-US" sz="18500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8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zh-CN" altLang="en-US" sz="185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日期占位符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8CEB-41FA-4A9F-BBBA-292E45F3430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30" name="灯片编号占位符 2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5B538F-1B2F-4DFC-8EB9-95CDB62D767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1" name="页脚占位符 3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6532E-6 L -0.37795 -0.33595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-16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2" nodeType="withEffect">
                                  <p:stCondLst>
                                    <p:cond delay="3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6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1336 -4.44444E-6 L -0.41493 -0.38819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" y="-194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3" presetClass="exit" presetSubtype="32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18" grpId="1" animBg="1"/>
      <p:bldP spid="19" grpId="0" animBg="1"/>
      <p:bldP spid="19" grpId="1" animBg="1"/>
      <p:bldP spid="21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56" presetClass="path" presetSubtype="0" accel="50000" decel="50000" fill="hold" nodeType="withEffect">
                  <p:stCondLst>
                    <p:cond delay="500"/>
                  </p:stCondLst>
                  <p:childTnLst>
                    <p:animMotion origin="layout" path="M -0.01336 -4.44444E-6 L -0.41493 -0.38819 " pathEditMode="relative" rAng="0" ptsTypes="AA">
                      <p:cBhvr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201" y="-194"/>
                    </p:animMotion>
                  </p:childTnLst>
                </p:cTn>
              </p:par>
            </p:tnLst>
          </p:tmpl>
        </p:tmplLst>
      </p:bldP>
      <p:bldP spid="22" grpId="1" build="p">
        <p:tmplLst>
          <p:tmpl lvl="1">
            <p:tnLst>
              <p:par>
                <p:cTn presetID="23" presetClass="exit" presetSubtype="32" fill="hold" nodeType="withEffect">
                  <p:stCondLst>
                    <p:cond delay="500"/>
                  </p:stCondLst>
                  <p:childTnLst>
                    <p:anim calcmode="lin" valueType="num">
                      <p:cBhvr>
                        <p:cTn dur="500"/>
                        <p:tgtEl>
                          <p:spTgt spid="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/>
                        <p:tgtEl>
                          <p:spTgt spid="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22" grpId="2" build="allAtOnce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0" y="214290"/>
            <a:ext cx="2880000" cy="48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0" y="0"/>
            <a:ext cx="3214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华南师范大学   外国语言文化学院</a:t>
            </a:r>
            <a:endParaRPr lang="zh-CN" altLang="en-US" sz="1400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rgbClr val="FF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8CEB-41FA-4A9F-BBBA-292E45F3430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538F-1B2F-4DFC-8EB9-95CDB62D767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单圆角矩形 5"/>
          <p:cNvSpPr/>
          <p:nvPr userDrawn="1"/>
        </p:nvSpPr>
        <p:spPr>
          <a:xfrm flipV="1">
            <a:off x="1142976" y="1142984"/>
            <a:ext cx="7143800" cy="4857784"/>
          </a:xfrm>
          <a:prstGeom prst="round1Rect">
            <a:avLst/>
          </a:prstGeom>
          <a:solidFill>
            <a:srgbClr val="FFFFFF">
              <a:alpha val="69804"/>
            </a:srgbClr>
          </a:solidFill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单圆角矩形 6"/>
          <p:cNvSpPr/>
          <p:nvPr userDrawn="1"/>
        </p:nvSpPr>
        <p:spPr>
          <a:xfrm flipH="1" flipV="1">
            <a:off x="1033438" y="1142984"/>
            <a:ext cx="7000924" cy="4857784"/>
          </a:xfrm>
          <a:prstGeom prst="round1Rect">
            <a:avLst/>
          </a:prstGeom>
          <a:solidFill>
            <a:srgbClr val="FFFFFF">
              <a:alpha val="69804"/>
            </a:srgbClr>
          </a:solidFill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 rot="16200000" flipH="1">
            <a:off x="-2311741" y="3428976"/>
            <a:ext cx="6858000" cy="0"/>
          </a:xfrm>
          <a:prstGeom prst="line">
            <a:avLst/>
          </a:prstGeom>
          <a:ln w="762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 rot="10800000" flipH="1">
            <a:off x="-36000" y="1112820"/>
            <a:ext cx="9180000" cy="1588"/>
          </a:xfrm>
          <a:prstGeom prst="line">
            <a:avLst/>
          </a:prstGeom>
          <a:ln w="762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占位符 39"/>
          <p:cNvSpPr txBox="1">
            <a:spLocks/>
          </p:cNvSpPr>
          <p:nvPr userDrawn="1"/>
        </p:nvSpPr>
        <p:spPr>
          <a:xfrm>
            <a:off x="214290" y="142860"/>
            <a:ext cx="11430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5400">
                <a:solidFill>
                  <a:schemeClr val="bg1"/>
                </a:solidFill>
              </a:defRPr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文本占位符 39"/>
          <p:cNvSpPr txBox="1">
            <a:spLocks/>
          </p:cNvSpPr>
          <p:nvPr userDrawn="1"/>
        </p:nvSpPr>
        <p:spPr>
          <a:xfrm>
            <a:off x="8072470" y="161902"/>
            <a:ext cx="11430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5400">
                <a:solidFill>
                  <a:schemeClr val="bg1"/>
                </a:solidFill>
              </a:defRPr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72899 3.33333E-6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 L 0.75573 0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/>
      <p:bldP spid="10" grpId="1"/>
      <p:bldP spid="11" grpId="0"/>
      <p:bldP spid="11" grpId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solidFill>
          <a:srgbClr val="FF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8CEB-41FA-4A9F-BBBA-292E45F3430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538F-1B2F-4DFC-8EB9-95CDB62D767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单圆角矩形 5"/>
          <p:cNvSpPr/>
          <p:nvPr userDrawn="1"/>
        </p:nvSpPr>
        <p:spPr>
          <a:xfrm flipH="1">
            <a:off x="1000100" y="1071546"/>
            <a:ext cx="7000924" cy="4857784"/>
          </a:xfrm>
          <a:prstGeom prst="round1Rect">
            <a:avLst/>
          </a:prstGeom>
          <a:solidFill>
            <a:srgbClr val="FFFFFF">
              <a:alpha val="69804"/>
            </a:srgbClr>
          </a:solidFill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 rot="10800000" flipH="1">
            <a:off x="-36000" y="1112820"/>
            <a:ext cx="9180000" cy="1588"/>
          </a:xfrm>
          <a:prstGeom prst="line">
            <a:avLst/>
          </a:prstGeom>
          <a:ln w="762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 userDrawn="1"/>
        </p:nvCxnSpPr>
        <p:spPr>
          <a:xfrm rot="16200000" flipH="1">
            <a:off x="4591074" y="3428976"/>
            <a:ext cx="6858000" cy="0"/>
          </a:xfrm>
          <a:prstGeom prst="line">
            <a:avLst/>
          </a:prstGeom>
          <a:ln w="762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单圆角矩形 8"/>
          <p:cNvSpPr/>
          <p:nvPr userDrawn="1"/>
        </p:nvSpPr>
        <p:spPr>
          <a:xfrm flipH="1" flipV="1">
            <a:off x="1033438" y="1142984"/>
            <a:ext cx="7000924" cy="4857784"/>
          </a:xfrm>
          <a:prstGeom prst="round1Rect">
            <a:avLst/>
          </a:prstGeom>
          <a:solidFill>
            <a:srgbClr val="FFFFFF">
              <a:alpha val="69804"/>
            </a:srgbClr>
          </a:solidFill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占位符 39"/>
          <p:cNvSpPr txBox="1">
            <a:spLocks/>
          </p:cNvSpPr>
          <p:nvPr userDrawn="1"/>
        </p:nvSpPr>
        <p:spPr>
          <a:xfrm>
            <a:off x="8072470" y="161902"/>
            <a:ext cx="11430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5400">
                <a:solidFill>
                  <a:schemeClr val="bg1"/>
                </a:solidFill>
              </a:defRPr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文本占位符 39"/>
          <p:cNvSpPr txBox="1">
            <a:spLocks/>
          </p:cNvSpPr>
          <p:nvPr userDrawn="1"/>
        </p:nvSpPr>
        <p:spPr>
          <a:xfrm>
            <a:off x="8072470" y="5910288"/>
            <a:ext cx="11430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5400">
                <a:solidFill>
                  <a:schemeClr val="bg1"/>
                </a:solidFill>
              </a:defRPr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3.33333E-6 0.7053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-2.5E-6 0.70811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4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/>
      <p:bldP spid="10" grpId="1"/>
      <p:bldP spid="11" grpId="0"/>
      <p:bldP spid="11" grpId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0948A-CB8A-4819-826B-5A06E5CE706A}" type="datetimeFigureOut">
              <a:rPr lang="zh-CN" altLang="en-US" smtClean="0"/>
              <a:pPr/>
              <a:t>2015/2/24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F9175-6D29-4F2A-A4C3-B4DC4A66CE2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0" y="214290"/>
            <a:ext cx="2880000" cy="48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0" y="0"/>
            <a:ext cx="3214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华南师范大学   外国语言文化学院</a:t>
            </a:r>
            <a:endParaRPr lang="zh-CN" altLang="en-US" sz="1400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53" y="642919"/>
            <a:ext cx="4571947" cy="4272734"/>
            <a:chOff x="53" y="642919"/>
            <a:chExt cx="4571947" cy="4272734"/>
          </a:xfrm>
        </p:grpSpPr>
        <p:pic>
          <p:nvPicPr>
            <p:cNvPr id="1028" name="Picture 4" descr="c:\users\hp\appdata\roaming\360se6\User Data\temp\1728569949hmo6ko62ko64.jpg"/>
            <p:cNvPicPr>
              <a:picLocks noChangeAspect="1" noChangeArrowheads="1"/>
            </p:cNvPicPr>
            <p:nvPr/>
          </p:nvPicPr>
          <p:blipFill>
            <a:blip r:embed="rId2"/>
            <a:srcRect l="5986" b="12287"/>
            <a:stretch>
              <a:fillRect/>
            </a:stretch>
          </p:blipFill>
          <p:spPr bwMode="auto">
            <a:xfrm>
              <a:off x="1142687" y="642919"/>
              <a:ext cx="3429313" cy="3199473"/>
            </a:xfrm>
            <a:prstGeom prst="rect">
              <a:avLst/>
            </a:prstGeom>
            <a:noFill/>
          </p:spPr>
        </p:pic>
        <p:pic>
          <p:nvPicPr>
            <p:cNvPr id="1037" name="Picture 13" descr="c:\users\hp\appdata\roaming\360se6\User Data\temp\4499633_190205521000_2.jpg"/>
            <p:cNvPicPr>
              <a:picLocks noChangeAspect="1" noChangeArrowheads="1"/>
            </p:cNvPicPr>
            <p:nvPr/>
          </p:nvPicPr>
          <p:blipFill>
            <a:blip r:embed="rId3" cstate="print"/>
            <a:srcRect t="5553" b="5602"/>
            <a:stretch>
              <a:fillRect/>
            </a:stretch>
          </p:blipFill>
          <p:spPr bwMode="auto">
            <a:xfrm>
              <a:off x="2285356" y="3832234"/>
              <a:ext cx="2285338" cy="1083419"/>
            </a:xfrm>
            <a:prstGeom prst="rect">
              <a:avLst/>
            </a:prstGeom>
            <a:noFill/>
          </p:spPr>
        </p:pic>
        <p:pic>
          <p:nvPicPr>
            <p:cNvPr id="1034" name="Picture 10" descr="c:\users\hp\appdata\roaming\360se6\User Data\temp\Redocn_2012070207444967.jpg"/>
            <p:cNvPicPr>
              <a:picLocks noChangeAspect="1" noChangeArrowheads="1"/>
            </p:cNvPicPr>
            <p:nvPr/>
          </p:nvPicPr>
          <p:blipFill>
            <a:blip r:embed="rId4" cstate="print"/>
            <a:srcRect l="16528" t="17202" r="831" b="27998"/>
            <a:stretch>
              <a:fillRect/>
            </a:stretch>
          </p:blipFill>
          <p:spPr bwMode="auto">
            <a:xfrm>
              <a:off x="53" y="3842392"/>
              <a:ext cx="2285338" cy="1066491"/>
            </a:xfrm>
            <a:prstGeom prst="rect">
              <a:avLst/>
            </a:prstGeom>
            <a:noFill/>
          </p:spPr>
        </p:pic>
        <p:pic>
          <p:nvPicPr>
            <p:cNvPr id="1045" name="Picture 21" descr="F:\学习资料\外语教育技术\我的作业\ebf1fb3a8ea4da1aac2c3dfa0420_640_640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" y="2750520"/>
              <a:ext cx="1142635" cy="1142635"/>
            </a:xfrm>
            <a:prstGeom prst="rect">
              <a:avLst/>
            </a:prstGeom>
            <a:noFill/>
          </p:spPr>
        </p:pic>
        <p:pic>
          <p:nvPicPr>
            <p:cNvPr id="1042" name="Picture 18" descr="c:\users\hp\appdata\roaming\360se6\User Data\temp\gj_3032_high_quality_pvc_home_emergency_first_aid_box_kits_for_workplace_industrial.jpg"/>
            <p:cNvPicPr>
              <a:picLocks noChangeAspect="1" noChangeArrowheads="1"/>
            </p:cNvPicPr>
            <p:nvPr/>
          </p:nvPicPr>
          <p:blipFill>
            <a:blip r:embed="rId6"/>
            <a:srcRect l="3213" t="5720" r="3572" b="7278"/>
            <a:stretch>
              <a:fillRect/>
            </a:stretch>
          </p:blipFill>
          <p:spPr bwMode="auto">
            <a:xfrm flipH="1">
              <a:off x="53" y="642919"/>
              <a:ext cx="2285303" cy="2132982"/>
            </a:xfrm>
            <a:prstGeom prst="rect">
              <a:avLst/>
            </a:prstGeom>
            <a:noFill/>
          </p:spPr>
        </p:pic>
      </p:grpSp>
      <p:sp>
        <p:nvSpPr>
          <p:cNvPr id="47" name="矩形 46"/>
          <p:cNvSpPr/>
          <p:nvPr/>
        </p:nvSpPr>
        <p:spPr>
          <a:xfrm>
            <a:off x="0" y="3857628"/>
            <a:ext cx="1143008" cy="1071570"/>
          </a:xfrm>
          <a:prstGeom prst="rect">
            <a:avLst/>
          </a:prstGeom>
          <a:solidFill>
            <a:schemeClr val="tx2">
              <a:lumMod val="40000"/>
              <a:lumOff val="60000"/>
              <a:alpha val="50196"/>
            </a:schemeClr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-32" y="2786058"/>
            <a:ext cx="1143008" cy="1071570"/>
          </a:xfrm>
          <a:prstGeom prst="rect">
            <a:avLst/>
          </a:prstGeom>
          <a:solidFill>
            <a:schemeClr val="tx2">
              <a:lumMod val="40000"/>
              <a:lumOff val="60000"/>
              <a:alpha val="50196"/>
            </a:schemeClr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3428992" y="3844928"/>
            <a:ext cx="1143008" cy="1071570"/>
          </a:xfrm>
          <a:prstGeom prst="rect">
            <a:avLst/>
          </a:prstGeom>
          <a:solidFill>
            <a:schemeClr val="tx2">
              <a:lumMod val="40000"/>
              <a:lumOff val="60000"/>
              <a:alpha val="50196"/>
            </a:schemeClr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2285984" y="2786058"/>
            <a:ext cx="1143008" cy="1071570"/>
          </a:xfrm>
          <a:prstGeom prst="rect">
            <a:avLst/>
          </a:prstGeom>
          <a:solidFill>
            <a:schemeClr val="tx2">
              <a:lumMod val="40000"/>
              <a:lumOff val="60000"/>
              <a:alpha val="50196"/>
            </a:schemeClr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1142976" y="1714488"/>
            <a:ext cx="1143008" cy="1071570"/>
          </a:xfrm>
          <a:prstGeom prst="rect">
            <a:avLst/>
          </a:prstGeom>
          <a:solidFill>
            <a:schemeClr val="tx2">
              <a:lumMod val="40000"/>
              <a:lumOff val="60000"/>
              <a:alpha val="50196"/>
            </a:schemeClr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3428992" y="642918"/>
            <a:ext cx="1143008" cy="1071570"/>
          </a:xfrm>
          <a:prstGeom prst="rect">
            <a:avLst/>
          </a:prstGeom>
          <a:solidFill>
            <a:schemeClr val="tx2">
              <a:lumMod val="40000"/>
              <a:lumOff val="60000"/>
              <a:alpha val="50196"/>
            </a:schemeClr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0" y="642918"/>
            <a:ext cx="1143008" cy="1071570"/>
          </a:xfrm>
          <a:prstGeom prst="rect">
            <a:avLst/>
          </a:prstGeom>
          <a:solidFill>
            <a:schemeClr val="tx2">
              <a:lumMod val="40000"/>
              <a:lumOff val="60000"/>
              <a:alpha val="50196"/>
            </a:schemeClr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连接符 18"/>
          <p:cNvCxnSpPr/>
          <p:nvPr/>
        </p:nvCxnSpPr>
        <p:spPr>
          <a:xfrm rot="10800000" flipH="1">
            <a:off x="0" y="6856412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4572000" y="5974956"/>
            <a:ext cx="4572000" cy="2581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53" y="4909429"/>
            <a:ext cx="9143947" cy="1977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53" y="642919"/>
            <a:ext cx="9143947" cy="169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189224" y="5526961"/>
            <a:ext cx="3418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latin typeface="+mn-ea"/>
              </a:rPr>
              <a:t>2013</a:t>
            </a:r>
            <a:r>
              <a:rPr lang="zh-CN" altLang="en-US" sz="2400" b="1" dirty="0" smtClean="0">
                <a:solidFill>
                  <a:schemeClr val="bg1"/>
                </a:solidFill>
                <a:latin typeface="+mn-ea"/>
              </a:rPr>
              <a:t>级英语师范</a:t>
            </a:r>
            <a:r>
              <a:rPr lang="en-US" altLang="zh-CN" sz="2400" b="1" dirty="0" smtClean="0">
                <a:solidFill>
                  <a:schemeClr val="bg1"/>
                </a:solidFill>
                <a:latin typeface="+mn-ea"/>
              </a:rPr>
              <a:t>5</a:t>
            </a:r>
            <a:r>
              <a:rPr lang="zh-CN" altLang="en-US" sz="2400" b="1" dirty="0" smtClean="0">
                <a:solidFill>
                  <a:schemeClr val="bg1"/>
                </a:solidFill>
                <a:latin typeface="+mn-ea"/>
              </a:rPr>
              <a:t>班</a:t>
            </a:r>
            <a:endParaRPr lang="en-US" altLang="zh-CN" sz="2400" b="1" dirty="0" smtClean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latin typeface="+mn-ea"/>
              </a:rPr>
              <a:t>20130201167</a:t>
            </a:r>
            <a:r>
              <a:rPr lang="zh-CN" altLang="en-US" sz="2400" b="1" dirty="0" smtClean="0">
                <a:solidFill>
                  <a:schemeClr val="bg1"/>
                </a:solidFill>
                <a:latin typeface="+mn-ea"/>
              </a:rPr>
              <a:t>陈雅婷</a:t>
            </a:r>
            <a:endParaRPr lang="zh-CN" altLang="en-US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1" name="TextBox 30"/>
          <p:cNvSpPr txBox="1"/>
          <p:nvPr/>
        </p:nvSpPr>
        <p:spPr>
          <a:xfrm rot="20687710">
            <a:off x="4504771" y="1662467"/>
            <a:ext cx="47403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Unit5</a:t>
            </a:r>
          </a:p>
          <a:p>
            <a:pPr algn="ctr"/>
            <a:r>
              <a:rPr lang="en-US" altLang="zh-CN" sz="5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First Aid</a:t>
            </a:r>
            <a:endParaRPr lang="zh-CN" altLang="en-US" sz="54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-335" y="642919"/>
            <a:ext cx="4572335" cy="4266811"/>
            <a:chOff x="-794" y="642919"/>
            <a:chExt cx="4572335" cy="4266811"/>
          </a:xfrm>
        </p:grpSpPr>
        <p:cxnSp>
          <p:nvCxnSpPr>
            <p:cNvPr id="7" name="直接连接符 6"/>
            <p:cNvCxnSpPr/>
            <p:nvPr/>
          </p:nvCxnSpPr>
          <p:spPr>
            <a:xfrm flipV="1">
              <a:off x="53" y="3842392"/>
              <a:ext cx="4570641" cy="833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rot="5400000">
              <a:off x="-2132929" y="2775901"/>
              <a:ext cx="4265964" cy="1693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rot="5400000">
              <a:off x="1295784" y="2775160"/>
              <a:ext cx="4265964" cy="1482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rot="5400000">
              <a:off x="153221" y="2775901"/>
              <a:ext cx="4265117" cy="84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rot="5400000">
              <a:off x="-989448" y="2775901"/>
              <a:ext cx="4265117" cy="84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rot="5400000">
              <a:off x="2438559" y="2775901"/>
              <a:ext cx="4265117" cy="84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V="1">
              <a:off x="53" y="2775901"/>
              <a:ext cx="4570641" cy="112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V="1">
              <a:off x="53" y="1709410"/>
              <a:ext cx="4570641" cy="140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25" calcmode="lin" valueType="num">
                                      <p:cBhvr override="childStyle">
                                        <p:cTn id="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3" grpId="0" animBg="1"/>
      <p:bldP spid="41" grpId="0" animBg="1"/>
      <p:bldP spid="48" grpId="0" animBg="1"/>
      <p:bldP spid="36" grpId="0" animBg="1"/>
      <p:bldP spid="29" grpId="0" animBg="1"/>
      <p:bldP spid="35" grpId="0" animBg="1"/>
      <p:bldP spid="92" grpId="0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87" y="-2143164"/>
            <a:ext cx="90726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 smtClean="0">
                <a:solidFill>
                  <a:schemeClr val="bg1"/>
                </a:solidFill>
              </a:rPr>
              <a:t>You can never be too </a:t>
            </a:r>
            <a:r>
              <a:rPr lang="en-US" altLang="zh-CN" sz="6600" dirty="0" smtClean="0">
                <a:solidFill>
                  <a:schemeClr val="bg1"/>
                </a:solidFill>
              </a:rPr>
              <a:t>careful</a:t>
            </a:r>
            <a:r>
              <a:rPr lang="en-US" altLang="zh-CN" sz="4800" dirty="0" smtClean="0">
                <a:solidFill>
                  <a:schemeClr val="bg1"/>
                </a:solidFill>
              </a:rPr>
              <a:t>.</a:t>
            </a:r>
            <a:endParaRPr lang="zh-CN" altLang="en-US" sz="4800" dirty="0" smtClean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43174" y="3364056"/>
            <a:ext cx="3857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bg1"/>
                </a:solidFill>
              </a:rPr>
              <a:t>再小心也不为过。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 0.5111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2644170"/>
            <a:ext cx="5715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smtClean="0">
                <a:solidFill>
                  <a:schemeClr val="bg1"/>
                </a:solidFill>
              </a:rPr>
              <a:t>Homework</a:t>
            </a:r>
            <a:endParaRPr lang="zh-CN" altLang="en-US" sz="9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接连接符 18"/>
          <p:cNvCxnSpPr/>
          <p:nvPr/>
        </p:nvCxnSpPr>
        <p:spPr>
          <a:xfrm rot="10800000" flipH="1">
            <a:off x="0" y="6856412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4572000" y="5974956"/>
            <a:ext cx="4572000" cy="2581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6"/>
          <p:cNvGrpSpPr/>
          <p:nvPr/>
        </p:nvGrpSpPr>
        <p:grpSpPr>
          <a:xfrm rot="218295">
            <a:off x="2560989" y="436188"/>
            <a:ext cx="4879306" cy="4319362"/>
            <a:chOff x="5791164" y="2071678"/>
            <a:chExt cx="2738403" cy="2424149"/>
          </a:xfrm>
        </p:grpSpPr>
        <p:sp>
          <p:nvSpPr>
            <p:cNvPr id="13" name="任意多边形 12"/>
            <p:cNvSpPr/>
            <p:nvPr/>
          </p:nvSpPr>
          <p:spPr>
            <a:xfrm>
              <a:off x="6624815" y="2214554"/>
              <a:ext cx="1696876" cy="1391965"/>
            </a:xfrm>
            <a:custGeom>
              <a:avLst/>
              <a:gdLst>
                <a:gd name="connsiteX0" fmla="*/ 0 w 1320800"/>
                <a:gd name="connsiteY0" fmla="*/ 1001485 h 1001485"/>
                <a:gd name="connsiteX1" fmla="*/ 203200 w 1320800"/>
                <a:gd name="connsiteY1" fmla="*/ 638628 h 1001485"/>
                <a:gd name="connsiteX2" fmla="*/ 783772 w 1320800"/>
                <a:gd name="connsiteY2" fmla="*/ 798285 h 1001485"/>
                <a:gd name="connsiteX3" fmla="*/ 1320800 w 1320800"/>
                <a:gd name="connsiteY3" fmla="*/ 0 h 1001485"/>
                <a:gd name="connsiteX0" fmla="*/ 0 w 1696876"/>
                <a:gd name="connsiteY0" fmla="*/ 1391965 h 1391965"/>
                <a:gd name="connsiteX1" fmla="*/ 579276 w 1696876"/>
                <a:gd name="connsiteY1" fmla="*/ 638628 h 1391965"/>
                <a:gd name="connsiteX2" fmla="*/ 1159848 w 1696876"/>
                <a:gd name="connsiteY2" fmla="*/ 798285 h 1391965"/>
                <a:gd name="connsiteX3" fmla="*/ 1696876 w 1696876"/>
                <a:gd name="connsiteY3" fmla="*/ 0 h 1391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876" h="1391965">
                  <a:moveTo>
                    <a:pt x="0" y="1391965"/>
                  </a:moveTo>
                  <a:cubicBezTo>
                    <a:pt x="36285" y="1227470"/>
                    <a:pt x="385968" y="737575"/>
                    <a:pt x="579276" y="638628"/>
                  </a:cubicBezTo>
                  <a:cubicBezTo>
                    <a:pt x="772584" y="539681"/>
                    <a:pt x="973581" y="904723"/>
                    <a:pt x="1159848" y="798285"/>
                  </a:cubicBezTo>
                  <a:cubicBezTo>
                    <a:pt x="1346115" y="691847"/>
                    <a:pt x="1521495" y="345923"/>
                    <a:pt x="1696876" y="0"/>
                  </a:cubicBez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26" name="Picture 2" descr="F:\学习资料\外语教育技术\我的作业\2122728578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22050">
              <a:off x="8012042" y="2071678"/>
              <a:ext cx="517525" cy="517525"/>
            </a:xfrm>
            <a:prstGeom prst="rect">
              <a:avLst/>
            </a:prstGeom>
            <a:noFill/>
          </p:spPr>
        </p:pic>
        <p:sp>
          <p:nvSpPr>
            <p:cNvPr id="6" name="五边形 5"/>
            <p:cNvSpPr/>
            <p:nvPr/>
          </p:nvSpPr>
          <p:spPr>
            <a:xfrm rot="17028524">
              <a:off x="6100545" y="2711971"/>
              <a:ext cx="1474475" cy="2093238"/>
            </a:xfrm>
            <a:prstGeom prst="homePlate">
              <a:avLst>
                <a:gd name="adj" fmla="val 17180"/>
              </a:avLst>
            </a:prstGeom>
            <a:solidFill>
              <a:schemeClr val="bg2"/>
            </a:solidFill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eaVert" rtlCol="0" anchor="ctr"/>
            <a:lstStyle/>
            <a:p>
              <a:pPr algn="ctr"/>
              <a:r>
                <a:rPr lang="en-US" altLang="zh-CN" sz="3200" dirty="0" smtClean="0">
                  <a:latin typeface="微软雅黑" pitchFamily="34" charset="-122"/>
                  <a:ea typeface="微软雅黑" pitchFamily="34" charset="-122"/>
                </a:rPr>
                <a:t>Thank You!</a:t>
              </a:r>
              <a:endParaRPr lang="zh-CN" altLang="en-US" sz="32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5189224" y="5526961"/>
            <a:ext cx="3418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latin typeface="+mn-ea"/>
              </a:rPr>
              <a:t>2013</a:t>
            </a:r>
            <a:r>
              <a:rPr lang="zh-CN" altLang="en-US" sz="2400" b="1" dirty="0" smtClean="0">
                <a:solidFill>
                  <a:schemeClr val="bg1"/>
                </a:solidFill>
                <a:latin typeface="+mn-ea"/>
              </a:rPr>
              <a:t>级英语师范</a:t>
            </a:r>
            <a:r>
              <a:rPr lang="en-US" altLang="zh-CN" sz="2400" b="1" dirty="0" smtClean="0">
                <a:solidFill>
                  <a:schemeClr val="bg1"/>
                </a:solidFill>
                <a:latin typeface="+mn-ea"/>
              </a:rPr>
              <a:t>5</a:t>
            </a:r>
            <a:r>
              <a:rPr lang="zh-CN" altLang="en-US" sz="2400" b="1" dirty="0" smtClean="0">
                <a:solidFill>
                  <a:schemeClr val="bg1"/>
                </a:solidFill>
                <a:latin typeface="+mn-ea"/>
              </a:rPr>
              <a:t>班</a:t>
            </a:r>
            <a:endParaRPr lang="en-US" altLang="zh-CN" sz="2400" b="1" dirty="0" smtClean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latin typeface="+mn-ea"/>
              </a:rPr>
              <a:t>20130201167</a:t>
            </a:r>
            <a:r>
              <a:rPr lang="zh-CN" altLang="en-US" sz="2400" b="1" dirty="0" smtClean="0">
                <a:solidFill>
                  <a:schemeClr val="bg1"/>
                </a:solidFill>
                <a:latin typeface="+mn-ea"/>
              </a:rPr>
              <a:t>陈雅婷</a:t>
            </a:r>
            <a:endParaRPr lang="zh-CN" altLang="en-US" sz="2400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tx2">
                <a:lumMod val="40000"/>
                <a:lumOff val="60000"/>
              </a:schemeClr>
            </a:gs>
            <a:gs pos="51000">
              <a:srgbClr val="FF474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 rot="10800000" flipH="1">
            <a:off x="0" y="3428206"/>
            <a:ext cx="914400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10811" y="1369269"/>
            <a:ext cx="73223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Useful &amp; Important</a:t>
            </a:r>
            <a:endParaRPr lang="zh-CN" altLang="en-US" sz="6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0811" y="4386099"/>
            <a:ext cx="73223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Attention</a:t>
            </a:r>
            <a:endParaRPr lang="zh-CN" altLang="en-US" sz="72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786190"/>
            <a:ext cx="21431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矩形 2"/>
          <p:cNvSpPr/>
          <p:nvPr/>
        </p:nvSpPr>
        <p:spPr>
          <a:xfrm>
            <a:off x="1714480" y="1500174"/>
            <a:ext cx="6395149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chemeClr val="bg1"/>
                </a:solidFill>
              </a:rPr>
              <a:t>Special situation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chemeClr val="bg1"/>
                </a:solidFill>
              </a:rPr>
              <a:t>Must Not!  </a:t>
            </a:r>
            <a:r>
              <a:rPr lang="en-US" altLang="zh-CN" sz="4000" dirty="0" smtClean="0">
                <a:solidFill>
                  <a:schemeClr val="bg1"/>
                </a:solidFill>
              </a:rPr>
              <a:t>(</a:t>
            </a:r>
            <a:r>
              <a:rPr lang="en-US" altLang="zh-CN" sz="4000" dirty="0" smtClean="0">
                <a:solidFill>
                  <a:schemeClr val="bg1"/>
                </a:solidFill>
              </a:rPr>
              <a:t>not </a:t>
            </a:r>
            <a:r>
              <a:rPr lang="en-US" altLang="zh-CN" sz="4000" dirty="0" smtClean="0">
                <a:solidFill>
                  <a:schemeClr val="bg1"/>
                </a:solidFill>
              </a:rPr>
              <a:t>professional)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chemeClr val="bg1"/>
                </a:solidFill>
              </a:rPr>
              <a:t>Broke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chemeClr val="bg1"/>
                </a:solidFill>
              </a:rPr>
              <a:t>Vital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14480" y="1643050"/>
            <a:ext cx="2890343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chemeClr val="bg1"/>
                </a:solidFill>
              </a:rPr>
              <a:t>Severe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chemeClr val="bg1"/>
                </a:solidFill>
              </a:rPr>
              <a:t>Not Sure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chemeClr val="bg1"/>
                </a:solidFill>
              </a:rPr>
              <a:t>Professional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chemeClr val="bg1"/>
                </a:solidFill>
              </a:rPr>
              <a:t>CPR</a:t>
            </a:r>
          </a:p>
        </p:txBody>
      </p:sp>
      <p:pic>
        <p:nvPicPr>
          <p:cNvPr id="8194" name="Picture 2" descr="c:\users\hp\appdata\roaming\360se6\User Data\temp\cpr-first-a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857384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857224" y="1071546"/>
            <a:ext cx="7429552" cy="5143536"/>
          </a:xfrm>
          <a:prstGeom prst="roundRect">
            <a:avLst/>
          </a:prstGeom>
          <a:solidFill>
            <a:srgbClr val="FFFFFF">
              <a:alpha val="69804"/>
            </a:srgbClr>
          </a:solidFill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/>
            <a:r>
              <a:rPr lang="en-US" altLang="zh-CN" sz="4000" dirty="0" smtClean="0"/>
              <a:t>CPR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心肺复苏术</a:t>
            </a:r>
            <a:r>
              <a:rPr lang="en-US" altLang="zh-CN" sz="2000" dirty="0" smtClean="0"/>
              <a:t>)</a:t>
            </a:r>
            <a:r>
              <a:rPr lang="en-US" altLang="zh-CN" sz="3200" dirty="0" smtClean="0"/>
              <a:t> is short for </a:t>
            </a:r>
            <a:r>
              <a:rPr lang="en-US" altLang="zh-CN" sz="3200" i="1" dirty="0" smtClean="0"/>
              <a:t>cardiopulmonary</a:t>
            </a:r>
            <a:r>
              <a:rPr lang="en-US" altLang="zh-CN" sz="3600" dirty="0" smtClean="0"/>
              <a:t> 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心肺的</a:t>
            </a:r>
            <a:r>
              <a:rPr lang="en-US" altLang="zh-CN" sz="2000" dirty="0" smtClean="0"/>
              <a:t>)</a:t>
            </a:r>
            <a:r>
              <a:rPr lang="en-US" altLang="zh-CN" sz="3200" dirty="0" smtClean="0"/>
              <a:t> </a:t>
            </a:r>
            <a:r>
              <a:rPr lang="en-US" altLang="zh-CN" sz="3200" i="1" dirty="0" smtClean="0"/>
              <a:t>resuscitation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复苏</a:t>
            </a:r>
            <a:r>
              <a:rPr lang="en-US" altLang="zh-CN" sz="2000" dirty="0" smtClean="0"/>
              <a:t>)</a:t>
            </a:r>
            <a:r>
              <a:rPr lang="en-US" altLang="zh-CN" sz="3200" dirty="0" smtClean="0"/>
              <a:t>,</a:t>
            </a:r>
            <a:r>
              <a:rPr lang="en-US" altLang="zh-CN" sz="2400" dirty="0" smtClean="0"/>
              <a:t> </a:t>
            </a:r>
            <a:r>
              <a:rPr lang="en-US" altLang="zh-CN" sz="3200" dirty="0" smtClean="0"/>
              <a:t>an emergency </a:t>
            </a:r>
            <a:r>
              <a:rPr lang="en-US" altLang="zh-CN" sz="3200" i="1" dirty="0" smtClean="0"/>
              <a:t>procedure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步骤</a:t>
            </a:r>
            <a:r>
              <a:rPr lang="en-US" altLang="zh-CN" sz="2000" dirty="0" smtClean="0"/>
              <a:t>) </a:t>
            </a:r>
            <a:r>
              <a:rPr lang="en-US" altLang="zh-CN" sz="3200" dirty="0" smtClean="0"/>
              <a:t>performed in an effort to </a:t>
            </a:r>
            <a:r>
              <a:rPr lang="en-US" altLang="zh-CN" sz="3200" i="1" dirty="0" smtClean="0"/>
              <a:t>manually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人工地</a:t>
            </a:r>
            <a:r>
              <a:rPr lang="en-US" altLang="zh-CN" sz="2000" dirty="0" smtClean="0"/>
              <a:t>)</a:t>
            </a:r>
            <a:r>
              <a:rPr lang="en-US" altLang="zh-CN" sz="3200" dirty="0" smtClean="0"/>
              <a:t> preserve </a:t>
            </a:r>
            <a:r>
              <a:rPr lang="en-US" altLang="zh-CN" sz="3200" i="1" dirty="0" smtClean="0"/>
              <a:t>intact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完好无损的</a:t>
            </a:r>
            <a:r>
              <a:rPr lang="en-US" altLang="zh-CN" sz="2000" dirty="0" smtClean="0"/>
              <a:t>)</a:t>
            </a:r>
            <a:r>
              <a:rPr lang="en-US" altLang="zh-CN" sz="3200" dirty="0" smtClean="0"/>
              <a:t> brain </a:t>
            </a:r>
            <a:r>
              <a:rPr lang="en-US" altLang="zh-CN" sz="3200" i="1" dirty="0" smtClean="0"/>
              <a:t>function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功能</a:t>
            </a:r>
            <a:r>
              <a:rPr lang="en-US" altLang="zh-CN" sz="2000" dirty="0" smtClean="0"/>
              <a:t>)</a:t>
            </a:r>
            <a:r>
              <a:rPr lang="en-US" altLang="zh-CN" sz="3200" dirty="0" smtClean="0"/>
              <a:t> until further measures are taken to </a:t>
            </a:r>
            <a:r>
              <a:rPr lang="en-US" altLang="zh-CN" sz="3200" i="1" dirty="0" smtClean="0"/>
              <a:t>restore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使恢复</a:t>
            </a:r>
            <a:r>
              <a:rPr lang="en-US" altLang="zh-CN" sz="2000" dirty="0" smtClean="0"/>
              <a:t>)</a:t>
            </a:r>
            <a:r>
              <a:rPr lang="en-US" altLang="zh-CN" sz="3200" dirty="0" smtClean="0"/>
              <a:t> </a:t>
            </a:r>
            <a:r>
              <a:rPr lang="en-US" altLang="zh-CN" sz="3200" i="1" dirty="0" smtClean="0"/>
              <a:t>spontaneous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自发的；自然的</a:t>
            </a:r>
            <a:r>
              <a:rPr lang="en-US" altLang="zh-CN" sz="2000" dirty="0" smtClean="0"/>
              <a:t>)</a:t>
            </a:r>
            <a:r>
              <a:rPr lang="en-US" altLang="zh-CN" sz="3200" dirty="0" smtClean="0"/>
              <a:t> </a:t>
            </a:r>
            <a:r>
              <a:rPr lang="en-US" altLang="zh-CN" sz="3200" i="1" dirty="0" smtClean="0"/>
              <a:t>blood circulation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血液循环</a:t>
            </a:r>
            <a:r>
              <a:rPr lang="en-US" altLang="zh-CN" sz="2000" dirty="0" smtClean="0"/>
              <a:t>)</a:t>
            </a:r>
            <a:r>
              <a:rPr lang="en-US" altLang="zh-CN" sz="3200" dirty="0" smtClean="0"/>
              <a:t> and breathing in a person who is in cardiac arrest</a:t>
            </a:r>
            <a:r>
              <a:rPr lang="en-US" altLang="zh-CN" sz="2400" dirty="0" smtClean="0"/>
              <a:t>(</a:t>
            </a:r>
            <a:r>
              <a:rPr lang="zh-CN" altLang="en-US" sz="2400" dirty="0" smtClean="0"/>
              <a:t>心脏停搏</a:t>
            </a:r>
            <a:r>
              <a:rPr lang="en-US" altLang="zh-CN" sz="2400" dirty="0" smtClean="0"/>
              <a:t>)</a:t>
            </a:r>
            <a:r>
              <a:rPr lang="en-US" altLang="zh-CN" sz="3200" dirty="0" smtClean="0"/>
              <a:t>.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292222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solidFill>
                  <a:schemeClr val="bg1"/>
                </a:solidFill>
                <a:ea typeface="微软雅黑" pitchFamily="34" charset="-122"/>
              </a:rPr>
              <a:t>What’s</a:t>
            </a:r>
            <a:r>
              <a:rPr lang="en-US" altLang="zh-CN" sz="4000" dirty="0" smtClean="0">
                <a:solidFill>
                  <a:schemeClr val="bg1"/>
                </a:solidFill>
                <a:ea typeface="微软雅黑" pitchFamily="34" charset="-122"/>
              </a:rPr>
              <a:t> CPR</a:t>
            </a:r>
            <a:r>
              <a:rPr lang="zh-CN" altLang="en-US" sz="4000" dirty="0" smtClean="0">
                <a:solidFill>
                  <a:schemeClr val="bg1"/>
                </a:solidFill>
                <a:ea typeface="微软雅黑" pitchFamily="34" charset="-122"/>
              </a:rPr>
              <a:t>？</a:t>
            </a:r>
            <a:endParaRPr lang="zh-CN" altLang="en-US" sz="4000" dirty="0">
              <a:solidFill>
                <a:schemeClr val="bg1"/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8761" y="2459504"/>
            <a:ext cx="57864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4000" dirty="0" smtClean="0">
                <a:solidFill>
                  <a:schemeClr val="bg1"/>
                </a:solidFill>
              </a:rPr>
              <a:t>When you are giving first aid to others, make sure you are not in danger.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55608" y="642918"/>
            <a:ext cx="78327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Emergency telephone number</a:t>
            </a:r>
            <a:r>
              <a:rPr lang="en-US" altLang="zh-CN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s</a:t>
            </a:r>
            <a:r>
              <a:rPr lang="en-US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(China)</a:t>
            </a:r>
            <a:endParaRPr lang="en-US" sz="32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87243" y="1942073"/>
            <a:ext cx="906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120</a:t>
            </a:r>
            <a:endParaRPr lang="en-US" sz="32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7243" y="3500438"/>
            <a:ext cx="906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119</a:t>
            </a:r>
            <a:endParaRPr lang="en-US" sz="32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7243" y="4585279"/>
            <a:ext cx="906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110</a:t>
            </a:r>
            <a:endParaRPr lang="en-US" sz="32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28860" y="1942073"/>
            <a:ext cx="55721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Emergency Medical Service</a:t>
            </a:r>
          </a:p>
          <a:p>
            <a:r>
              <a:rPr lang="en-US" altLang="zh-CN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(EMS)</a:t>
            </a:r>
            <a:endParaRPr lang="en-US" sz="32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28860" y="3500438"/>
            <a:ext cx="3391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Fire Department</a:t>
            </a:r>
            <a:endParaRPr lang="en-US" sz="32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28860" y="4585279"/>
            <a:ext cx="3833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Police Department</a:t>
            </a:r>
            <a:endParaRPr lang="en-US" sz="32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3857620" y="6286520"/>
            <a:ext cx="528638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hlinkClick r:id="rId2"/>
          </p:cNvPr>
          <p:cNvSpPr txBox="1"/>
          <p:nvPr/>
        </p:nvSpPr>
        <p:spPr>
          <a:xfrm>
            <a:off x="4518398" y="5857892"/>
            <a:ext cx="4357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/>
              <a:t>http://en.wikipedia.org/wiki/Main_Page</a:t>
            </a:r>
            <a:endParaRPr lang="zh-CN" altLang="en-US" sz="2000" dirty="0"/>
          </a:p>
        </p:txBody>
      </p:sp>
      <p:pic>
        <p:nvPicPr>
          <p:cNvPr id="1026" name="Picture 2" descr="F:\学习资料\外语教育技术\我的作业\u=44323150,1043440023&amp;fm=21&amp;gp=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5505" y="5860138"/>
            <a:ext cx="433382" cy="3956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47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椭圆 27"/>
          <p:cNvSpPr/>
          <p:nvPr/>
        </p:nvSpPr>
        <p:spPr>
          <a:xfrm>
            <a:off x="1142976" y="4714884"/>
            <a:ext cx="6858048" cy="15001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88" name="Picture 16" descr="F:\学习资料\外语教育技术\我的作业\e7q4uLX_SS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98117">
            <a:off x="6302639" y="816895"/>
            <a:ext cx="638175" cy="2857500"/>
          </a:xfrm>
          <a:prstGeom prst="rect">
            <a:avLst/>
          </a:prstGeom>
          <a:noFill/>
        </p:spPr>
      </p:pic>
      <p:grpSp>
        <p:nvGrpSpPr>
          <p:cNvPr id="23" name="组合 22"/>
          <p:cNvGrpSpPr/>
          <p:nvPr/>
        </p:nvGrpSpPr>
        <p:grpSpPr>
          <a:xfrm rot="20882272">
            <a:off x="999749" y="722493"/>
            <a:ext cx="3929090" cy="3854956"/>
            <a:chOff x="285720" y="928670"/>
            <a:chExt cx="3590736" cy="3590736"/>
          </a:xfrm>
        </p:grpSpPr>
        <p:sp>
          <p:nvSpPr>
            <p:cNvPr id="22" name="圆角矩形 21"/>
            <p:cNvSpPr/>
            <p:nvPr/>
          </p:nvSpPr>
          <p:spPr>
            <a:xfrm>
              <a:off x="884203" y="1038208"/>
              <a:ext cx="2358000" cy="3348000"/>
            </a:xfrm>
            <a:prstGeom prst="roundRect">
              <a:avLst>
                <a:gd name="adj" fmla="val 6892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079" name="Picture 7" descr="c:\users\hp\appdata\roaming\360se6\User Data\temp\e3af8lg_SS300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EFEFF"/>
                </a:clrFrom>
                <a:clrTo>
                  <a:srgbClr val="FEFE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85720" y="928670"/>
              <a:ext cx="3590736" cy="359073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081" name="Picture 9" descr="c:\users\hp\appdata\roaming\360se6\User Data\temp\dx3qgBz_SS300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0089" r="19642"/>
          <a:stretch>
            <a:fillRect/>
          </a:stretch>
        </p:blipFill>
        <p:spPr bwMode="auto">
          <a:xfrm rot="328994">
            <a:off x="4035354" y="1315957"/>
            <a:ext cx="2308632" cy="3830594"/>
          </a:xfrm>
          <a:prstGeom prst="rect">
            <a:avLst/>
          </a:prstGeom>
          <a:noFill/>
        </p:spPr>
      </p:pic>
      <p:pic>
        <p:nvPicPr>
          <p:cNvPr id="3083" name="Picture 11" descr="c:\users\hp\appdata\roaming\360se6\User Data\temp\e38zpP7_SS300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t="22500" b="19999"/>
          <a:stretch>
            <a:fillRect/>
          </a:stretch>
        </p:blipFill>
        <p:spPr bwMode="auto">
          <a:xfrm rot="20857823">
            <a:off x="1252431" y="3863932"/>
            <a:ext cx="3619216" cy="2081064"/>
          </a:xfrm>
          <a:prstGeom prst="rect">
            <a:avLst/>
          </a:prstGeom>
          <a:noFill/>
        </p:spPr>
      </p:pic>
      <p:grpSp>
        <p:nvGrpSpPr>
          <p:cNvPr id="19" name="组合 18"/>
          <p:cNvGrpSpPr/>
          <p:nvPr/>
        </p:nvGrpSpPr>
        <p:grpSpPr>
          <a:xfrm rot="196098">
            <a:off x="5892923" y="2333823"/>
            <a:ext cx="1785950" cy="3786214"/>
            <a:chOff x="6283264" y="-85810"/>
            <a:chExt cx="1785950" cy="3786214"/>
          </a:xfrm>
        </p:grpSpPr>
        <p:grpSp>
          <p:nvGrpSpPr>
            <p:cNvPr id="18" name="组合 17"/>
            <p:cNvGrpSpPr/>
            <p:nvPr/>
          </p:nvGrpSpPr>
          <p:grpSpPr>
            <a:xfrm>
              <a:off x="6716257" y="1016831"/>
              <a:ext cx="1079563" cy="2645860"/>
              <a:chOff x="6716257" y="1016831"/>
              <a:chExt cx="1079563" cy="2645860"/>
            </a:xfrm>
          </p:grpSpPr>
          <p:sp>
            <p:nvSpPr>
              <p:cNvPr id="17" name="圆角矩形 16"/>
              <p:cNvSpPr/>
              <p:nvPr/>
            </p:nvSpPr>
            <p:spPr>
              <a:xfrm rot="1462619">
                <a:off x="6716257" y="2818128"/>
                <a:ext cx="337826" cy="844563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11"/>
              <p:cNvSpPr/>
              <p:nvPr/>
            </p:nvSpPr>
            <p:spPr>
              <a:xfrm rot="1462619">
                <a:off x="6867126" y="1016831"/>
                <a:ext cx="928694" cy="232173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3077" name="Picture 5" descr="F:\学习资料\外语教育技术\我的作业\60w58O8_SS300.jpg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26250" r="26875" b="624"/>
            <a:stretch>
              <a:fillRect/>
            </a:stretch>
          </p:blipFill>
          <p:spPr bwMode="auto">
            <a:xfrm rot="1486508">
              <a:off x="6283264" y="-85810"/>
              <a:ext cx="1785950" cy="3786214"/>
            </a:xfrm>
            <a:prstGeom prst="rect">
              <a:avLst/>
            </a:prstGeom>
            <a:noFill/>
          </p:spPr>
        </p:pic>
      </p:grpSp>
      <p:sp>
        <p:nvSpPr>
          <p:cNvPr id="29" name="TextBox 28"/>
          <p:cNvSpPr txBox="1"/>
          <p:nvPr/>
        </p:nvSpPr>
        <p:spPr>
          <a:xfrm rot="20882760">
            <a:off x="749943" y="498275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</a:rPr>
              <a:t>Bandage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20882760">
            <a:off x="327690" y="3814533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</a:rPr>
              <a:t>Gloves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 rot="1447179">
            <a:off x="6880385" y="1646159"/>
            <a:ext cx="2316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chemeClr val="bg1"/>
                </a:solidFill>
              </a:rPr>
              <a:t>Ointment</a:t>
            </a:r>
          </a:p>
          <a:p>
            <a:pPr algn="ctr"/>
            <a:r>
              <a:rPr lang="zh-CN" altLang="en-US" sz="2400" dirty="0" smtClean="0">
                <a:solidFill>
                  <a:schemeClr val="bg1"/>
                </a:solidFill>
              </a:rPr>
              <a:t>软膏；药膏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rgbClr val="FF4747"/>
            </a:gs>
            <a:gs pos="51000">
              <a:schemeClr val="tx2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rot="10800000" flipH="1">
            <a:off x="0" y="3428206"/>
            <a:ext cx="914400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5687" y="4091424"/>
            <a:ext cx="90726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 smtClean="0">
                <a:solidFill>
                  <a:schemeClr val="bg1"/>
                </a:solidFill>
              </a:rPr>
              <a:t>Prevention</a:t>
            </a:r>
            <a:r>
              <a:rPr lang="en-US" altLang="zh-CN" sz="4800" dirty="0" smtClean="0">
                <a:solidFill>
                  <a:schemeClr val="bg1"/>
                </a:solidFill>
              </a:rPr>
              <a:t> is better than cure.</a:t>
            </a:r>
          </a:p>
          <a:p>
            <a:pPr algn="ctr"/>
            <a:r>
              <a:rPr lang="en-US" altLang="zh-CN" sz="4800" dirty="0" smtClean="0">
                <a:solidFill>
                  <a:schemeClr val="bg1"/>
                </a:solidFill>
              </a:rPr>
              <a:t>You can never be too </a:t>
            </a:r>
            <a:r>
              <a:rPr lang="en-US" altLang="zh-CN" sz="6600" dirty="0" smtClean="0">
                <a:solidFill>
                  <a:schemeClr val="bg1"/>
                </a:solidFill>
              </a:rPr>
              <a:t>careful</a:t>
            </a:r>
            <a:r>
              <a:rPr lang="en-US" altLang="zh-CN" sz="4800" dirty="0" smtClean="0">
                <a:solidFill>
                  <a:schemeClr val="bg1"/>
                </a:solidFill>
              </a:rPr>
              <a:t>.</a:t>
            </a:r>
            <a:endParaRPr lang="zh-CN" altLang="en-US" sz="48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8695" y="1214422"/>
            <a:ext cx="67866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solidFill>
                  <a:schemeClr val="bg1"/>
                </a:solidFill>
              </a:rPr>
              <a:t>Stay Away Form </a:t>
            </a:r>
            <a:r>
              <a:rPr lang="en-US" altLang="zh-CN" sz="6600" dirty="0" smtClean="0">
                <a:solidFill>
                  <a:schemeClr val="bg1"/>
                </a:solidFill>
              </a:rPr>
              <a:t>Danger</a:t>
            </a:r>
            <a:r>
              <a:rPr lang="en-US" altLang="zh-CN" sz="4800" dirty="0" smtClean="0">
                <a:solidFill>
                  <a:schemeClr val="bg1"/>
                </a:solidFill>
              </a:rPr>
              <a:t>!</a:t>
            </a:r>
            <a:endParaRPr lang="zh-CN" altLang="en-US" sz="4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205</Words>
  <Application>Microsoft Office PowerPoint</Application>
  <PresentationFormat>全屏显示(4:3)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hp</cp:lastModifiedBy>
  <cp:revision>32</cp:revision>
  <dcterms:created xsi:type="dcterms:W3CDTF">2015-02-24T04:05:44Z</dcterms:created>
  <dcterms:modified xsi:type="dcterms:W3CDTF">2015-02-24T14:18:13Z</dcterms:modified>
</cp:coreProperties>
</file>