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ashx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9" r:id="rId1"/>
  </p:sldMasterIdLst>
  <p:notesMasterIdLst>
    <p:notesMasterId r:id="rId18"/>
  </p:notesMasterIdLst>
  <p:sldIdLst>
    <p:sldId id="256" r:id="rId2"/>
    <p:sldId id="262" r:id="rId3"/>
    <p:sldId id="265" r:id="rId4"/>
    <p:sldId id="264" r:id="rId5"/>
    <p:sldId id="266" r:id="rId6"/>
    <p:sldId id="263" r:id="rId7"/>
    <p:sldId id="267" r:id="rId8"/>
    <p:sldId id="259" r:id="rId9"/>
    <p:sldId id="257" r:id="rId10"/>
    <p:sldId id="268" r:id="rId11"/>
    <p:sldId id="260" r:id="rId12"/>
    <p:sldId id="258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2E1BC49-5667-447F-803C-321566267B22}">
          <p14:sldIdLst>
            <p14:sldId id="256"/>
            <p14:sldId id="262"/>
            <p14:sldId id="265"/>
            <p14:sldId id="264"/>
            <p14:sldId id="266"/>
            <p14:sldId id="263"/>
            <p14:sldId id="267"/>
            <p14:sldId id="259"/>
            <p14:sldId id="257"/>
            <p14:sldId id="268"/>
            <p14:sldId id="260"/>
            <p14:sldId id="258"/>
            <p14:sldId id="270"/>
            <p14:sldId id="271"/>
            <p14:sldId id="272"/>
            <p14:sldId id="273"/>
          </p14:sldIdLst>
        </p14:section>
        <p14:section name="无标题节" id="{D46F3E7F-6E52-4B9D-81B2-35B7F39DB3B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03" autoAdjust="0"/>
    <p:restoredTop sz="86486" autoAdjust="0"/>
  </p:normalViewPr>
  <p:slideViewPr>
    <p:cSldViewPr snapToGrid="0">
      <p:cViewPr varScale="1">
        <p:scale>
          <a:sx n="74" d="100"/>
          <a:sy n="74" d="100"/>
        </p:scale>
        <p:origin x="240" y="66"/>
      </p:cViewPr>
      <p:guideLst/>
    </p:cSldViewPr>
  </p:slideViewPr>
  <p:outlineViewPr>
    <p:cViewPr>
      <p:scale>
        <a:sx n="33" d="100"/>
        <a:sy n="33" d="100"/>
      </p:scale>
      <p:origin x="0" y="-37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A2A56-2DA1-4B48-8157-F283ADD39C58}" type="datetimeFigureOut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F6176-43E0-4A68-819F-EE61B99199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3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6176-43E0-4A68-819F-EE61B99199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25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6176-43E0-4A68-819F-EE61B99199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7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21A1-7A71-4E40-885C-E1B6D42978B1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04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E954-1DC8-4F22-8F77-D15139093DC0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8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9F2A9-84B7-4C68-AE40-2C8E31E8619F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34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4094-1E61-4430-A52C-B5E232CCCCC8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545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76F9-87BE-4E30-9B54-E980F802E12A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7581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7E37-B382-4E7B-B0EA-32C6CC6E9B50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484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A385-E6BF-40B2-B11F-305DD6A0192F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75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3C25-2AB8-46D3-94C5-982DB788FEBF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30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11BB865-CD4E-4957-8262-BC535BFF7361}" type="datetime1">
              <a:rPr lang="zh-CN" altLang="en-US" smtClean="0"/>
              <a:t>2015/2/24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01F6186-9E01-420F-A9B0-995723C9F4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035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17F5-02A7-4519-BC1C-2C283C4E8A78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56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E412-B82E-40BE-837E-F06DBB7AB630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01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2D9D-4B3E-4D38-BF30-B8CA46A9B902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4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A117-A25A-4757-92E0-88A836140FA5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92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F424-2B1F-4946-835C-916C26057C12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5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6DE2F-300B-41C3-BCBB-0C07D40481A7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4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D7D0-B2A7-4DED-941E-CAFB0DB9E30C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0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3DC2-5CB7-4E5E-8D4C-E45AFD9F32FC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17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0C1B-7567-4DE0-9968-67F7C9C24191}" type="datetime1">
              <a:rPr lang="zh-CN" altLang="en-US" smtClean="0"/>
              <a:t>2015/2/24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EA303F1-D276-4D01-9356-CF5735C85D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94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ashx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2.mp3"/><Relationship Id="rId7" Type="http://schemas.openxmlformats.org/officeDocument/2006/relationships/image" Target="../media/image17.jp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ashx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zh-CN" sz="7200" dirty="0" smtClean="0"/>
              <a:t>First Aid</a:t>
            </a:r>
            <a:endParaRPr lang="zh-CN" altLang="en-US" sz="7200" dirty="0"/>
          </a:p>
        </p:txBody>
      </p:sp>
      <p:pic>
        <p:nvPicPr>
          <p:cNvPr id="6" name="Picture 12" descr="bandaid in cross form shadow 266525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16" y="2425375"/>
            <a:ext cx="3604304" cy="33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736979" y="1842448"/>
            <a:ext cx="8461612" cy="13648"/>
          </a:xfrm>
          <a:prstGeom prst="line">
            <a:avLst/>
          </a:prstGeom>
          <a:ln w="8572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46161" y="6032310"/>
            <a:ext cx="163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Roman </a:t>
            </a:r>
            <a:r>
              <a:rPr lang="zh-CN" altLang="en-US" dirty="0" smtClean="0"/>
              <a:t>罗文敏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955343" y="423081"/>
            <a:ext cx="143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Unit 5</a:t>
            </a:r>
            <a:endParaRPr lang="zh-CN" altLang="en-US" sz="3600" dirty="0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01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4" y="950795"/>
            <a:ext cx="8596668" cy="108272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CN" sz="3100" b="1" dirty="0" smtClean="0"/>
              <a:t>Q6.</a:t>
            </a:r>
            <a:r>
              <a:rPr lang="en-US" altLang="zh-CN" sz="3100" b="1" dirty="0"/>
              <a:t> If you get a nosebleed, gently let your  </a:t>
            </a:r>
            <a:br>
              <a:rPr lang="en-US" altLang="zh-CN" sz="3100" b="1" dirty="0"/>
            </a:br>
            <a:r>
              <a:rPr lang="en-US" altLang="zh-CN" sz="3100" b="1" dirty="0"/>
              <a:t>    head back to stop the bleeding.</a:t>
            </a:r>
            <a:br>
              <a:rPr lang="en-US" altLang="zh-CN" sz="3100" b="1" dirty="0"/>
            </a:br>
            <a:r>
              <a:rPr lang="en-US" altLang="zh-CN" sz="3100" b="1" dirty="0"/>
              <a:t>   </a:t>
            </a:r>
            <a:r>
              <a:rPr lang="en-US" altLang="zh-CN" b="1" dirty="0"/>
              <a:t/>
            </a:r>
            <a:br>
              <a:rPr lang="en-US" altLang="zh-CN" b="1" dirty="0"/>
            </a:b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26756" y="1787857"/>
            <a:ext cx="1902092" cy="1433015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A. True.</a:t>
            </a:r>
            <a:br>
              <a:rPr lang="en-US" altLang="zh-CN" sz="2800" b="1" dirty="0"/>
            </a:br>
            <a:r>
              <a:rPr lang="en-US" altLang="zh-CN" sz="2800" b="1" dirty="0" smtClean="0"/>
              <a:t>B</a:t>
            </a:r>
            <a:r>
              <a:rPr lang="en-US" altLang="zh-CN" sz="2800" b="1" dirty="0"/>
              <a:t>. False.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7335" y="4855215"/>
            <a:ext cx="6405853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altLang="zh-CN" sz="2400" b="1" i="0" dirty="0">
                <a:solidFill>
                  <a:srgbClr val="C00000"/>
                </a:solidFill>
                <a:latin typeface="Times New Roman" panose="02020603050405020304" pitchFamily="18" charset="0"/>
              </a:rPr>
              <a:t>It may lead the blood into the throat  and easily </a:t>
            </a:r>
            <a:r>
              <a:rPr lang="en-US" altLang="zh-CN" sz="2400" b="1" i="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cause choking</a:t>
            </a:r>
            <a:r>
              <a:rPr lang="en-US" altLang="zh-CN" sz="2400" b="1" i="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3" descr="checkmark mar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56" y="2586251"/>
            <a:ext cx="585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36" y="1787857"/>
            <a:ext cx="4121625" cy="2934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58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533099"/>
          </a:xfrm>
        </p:spPr>
        <p:txBody>
          <a:bodyPr>
            <a:normAutofit/>
          </a:bodyPr>
          <a:lstStyle/>
          <a:p>
            <a:pPr fontAlgn="base"/>
            <a:r>
              <a:rPr lang="en-US" altLang="zh-CN" sz="2800" b="1" i="0" kern="1200" cap="none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Q7. Which item below would be the best thing to apply to a head injury to reduce swelling?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02171" y="2271641"/>
            <a:ext cx="4809065" cy="2136586"/>
          </a:xfrm>
        </p:spPr>
        <p:txBody>
          <a:bodyPr/>
          <a:lstStyle/>
          <a:p>
            <a:pPr marL="342900" indent="-342900" fontAlgn="base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 bag of frozen vegetables wrapped in cloth.</a:t>
            </a:r>
          </a:p>
          <a:p>
            <a:pPr marL="342900" indent="-342900" fontAlgn="base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 wet cloth.</a:t>
            </a:r>
          </a:p>
          <a:p>
            <a:pPr marL="342900" indent="-342900" fontAlgn="base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 can of cold soft drink.</a:t>
            </a:r>
            <a:endParaRPr lang="zh-CN" altLang="en-US" sz="2400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18675"/>
            <a:ext cx="1610436" cy="1889552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6" name="Picture 3" descr="checkmark mar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71" y="2142699"/>
            <a:ext cx="585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979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18949"/>
          </a:xfrm>
        </p:spPr>
        <p:txBody>
          <a:bodyPr>
            <a:normAutofit fontScale="90000"/>
          </a:bodyPr>
          <a:lstStyle/>
          <a:p>
            <a:r>
              <a:rPr lang="en-US" altLang="zh-CN" sz="3100" dirty="0" smtClean="0"/>
              <a:t>Q 8. What is the most important thing to do to help someone who has a burn?</a:t>
            </a:r>
          </a:p>
          <a:p>
            <a:endParaRPr lang="en-US" altLang="zh-CN" sz="1600" dirty="0" smtClean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591004" y="2052565"/>
            <a:ext cx="5341328" cy="2328365"/>
          </a:xfrm>
        </p:spPr>
        <p:txBody>
          <a:bodyPr>
            <a:normAutofit fontScale="32500" lnSpcReduction="20000"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7400" dirty="0" smtClean="0"/>
              <a:t>Wrap </a:t>
            </a:r>
            <a:r>
              <a:rPr lang="en-US" altLang="zh-CN" sz="7400" dirty="0"/>
              <a:t>the burn in cling film or a clean plastic bag.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7400" dirty="0"/>
              <a:t>Wipe the burn with antiseptic wipes.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7400" dirty="0"/>
              <a:t>Cool the burn under cold running water.</a:t>
            </a:r>
            <a:endParaRPr lang="zh-CN" altLang="en-US" sz="7400" dirty="0"/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" name="Picture 3" descr="checkmark mar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04" y="3291242"/>
            <a:ext cx="585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591" y="2407122"/>
            <a:ext cx="2323168" cy="1619250"/>
          </a:xfrm>
          <a:prstGeom prst="rect">
            <a:avLst/>
          </a:prstGeom>
        </p:spPr>
      </p:pic>
      <p:pic>
        <p:nvPicPr>
          <p:cNvPr id="4" name="0004.优酷网-安全视频联播：Everyday First Aid- Bur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290" end="42545.6666"/>
                </p14:media>
              </p:ext>
            </p:extLst>
          </p:nvPr>
        </p:nvPicPr>
        <p:blipFill rotWithShape="1">
          <a:blip r:embed="rId7"/>
          <a:srcRect t="13973" r="3224"/>
          <a:stretch/>
        </p:blipFill>
        <p:spPr>
          <a:xfrm>
            <a:off x="3043838" y="4490113"/>
            <a:ext cx="3739099" cy="1916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051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51515" showWhenStopped="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/>
              <a:t>Listen</a:t>
            </a:r>
            <a:r>
              <a:rPr lang="zh-CN" altLang="en-US" sz="5400" b="1" dirty="0" smtClean="0"/>
              <a:t>！</a:t>
            </a:r>
            <a:r>
              <a:rPr lang="en-US" altLang="zh-CN" sz="5400" b="1" dirty="0" smtClean="0"/>
              <a:t>What are they?</a:t>
            </a:r>
            <a:endParaRPr lang="zh-CN" altLang="en-US" sz="5400" b="1" dirty="0"/>
          </a:p>
        </p:txBody>
      </p:sp>
      <p:pic>
        <p:nvPicPr>
          <p:cNvPr id="6" name="救护车的声音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>
                  <p14:trim end="33605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707" y="2103390"/>
            <a:ext cx="1305708" cy="1090186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7" name="警车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8856.6875"/>
                  <p14:fade in="250" out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707" y="3626489"/>
            <a:ext cx="1205589" cy="12055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6" b="13970"/>
          <a:stretch/>
        </p:blipFill>
        <p:spPr>
          <a:xfrm>
            <a:off x="3129762" y="3643087"/>
            <a:ext cx="3093618" cy="18015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22" y="3643087"/>
            <a:ext cx="2808880" cy="18015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96" y="1542125"/>
            <a:ext cx="2571750" cy="1781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15376" y="5444592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fire engine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655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2424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39394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D049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765176"/>
            <a:ext cx="27289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232401" y="620714"/>
            <a:ext cx="4576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Important Numbers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232400" y="1700213"/>
            <a:ext cx="1296988" cy="375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120</a:t>
            </a:r>
          </a:p>
          <a:p>
            <a:endParaRPr lang="en-US" altLang="zh-CN" sz="4800" b="1" u="sng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r>
              <a:rPr lang="en-US" altLang="zh-CN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119</a:t>
            </a:r>
          </a:p>
          <a:p>
            <a:endParaRPr lang="en-US" altLang="zh-CN" sz="4800" b="1" u="sng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r>
              <a:rPr lang="en-US" altLang="zh-CN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110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527801" y="1773239"/>
            <a:ext cx="39608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Emergency medical service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456364" y="3284539"/>
            <a:ext cx="4041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Fire department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527801" y="4724401"/>
            <a:ext cx="30718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Police department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24157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  <p:bldP spid="38916" grpId="0" autoUpdateAnimBg="0"/>
      <p:bldP spid="38917" grpId="0" autoUpdateAnimBg="0"/>
      <p:bldP spid="38918" grpId="0" autoUpdateAnimBg="0"/>
      <p:bldP spid="3891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Assignment: role-play</a:t>
            </a:r>
            <a:endParaRPr lang="zh-CN" altLang="en-US" sz="4000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77334" y="2160590"/>
            <a:ext cx="8180063" cy="1415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 smtClean="0"/>
              <a:t>Act out one, </a:t>
            </a:r>
            <a:r>
              <a:rPr lang="en-US" altLang="zh-CN" sz="3200" dirty="0"/>
              <a:t>act out the situation we talk </a:t>
            </a:r>
            <a:r>
              <a:rPr lang="en-US" altLang="zh-CN" sz="3200" dirty="0" smtClean="0"/>
              <a:t>today for </a:t>
            </a:r>
            <a:r>
              <a:rPr lang="en-US" altLang="zh-CN" sz="3200" dirty="0"/>
              <a:t>next class.</a:t>
            </a:r>
            <a:endParaRPr lang="zh-CN" altLang="en-US" sz="32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b="11078"/>
          <a:stretch/>
        </p:blipFill>
        <p:spPr>
          <a:xfrm>
            <a:off x="5158854" y="3002887"/>
            <a:ext cx="3139441" cy="270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9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301418" y="1035841"/>
            <a:ext cx="8596668" cy="1826581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altLang="zh-CN" sz="4400" dirty="0" smtClean="0"/>
              <a:t>Thank you!</a:t>
            </a:r>
            <a:endParaRPr lang="zh-CN" altLang="en-US" sz="44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82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815" y="0"/>
            <a:ext cx="4358186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dirty="0" smtClean="0">
                <a:effectLst>
                  <a:reflection blurRad="6350" stA="55000" endA="300" endPos="45500" dir="5400000" sy="-100000" algn="bl" rotWithShape="0"/>
                </a:effectLst>
              </a:rPr>
              <a:t>What is first aid?</a:t>
            </a:r>
            <a:endParaRPr lang="zh-CN" altLang="en-US" sz="54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1196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200" u="sng" dirty="0" smtClean="0"/>
              <a:t>          </a:t>
            </a:r>
            <a:r>
              <a:rPr lang="en-US" altLang="zh-CN" sz="3200" dirty="0" smtClean="0"/>
              <a:t> medical </a:t>
            </a:r>
            <a:r>
              <a:rPr lang="en-US" altLang="zh-CN" sz="3200" dirty="0"/>
              <a:t>treatment that is given to somebody </a:t>
            </a:r>
            <a:r>
              <a:rPr lang="en-US" altLang="zh-CN" sz="3200" u="sng" dirty="0" smtClean="0">
                <a:solidFill>
                  <a:schemeClr val="tx1"/>
                </a:solidFill>
              </a:rPr>
              <a:t>          </a:t>
            </a:r>
            <a:r>
              <a:rPr lang="en-US" altLang="zh-CN" sz="3200" dirty="0" smtClean="0">
                <a:solidFill>
                  <a:schemeClr val="tx1"/>
                </a:solidFill>
              </a:rPr>
              <a:t> </a:t>
            </a:r>
            <a:r>
              <a:rPr lang="en-US" altLang="zh-CN" sz="3200" dirty="0"/>
              <a:t>a doctor comes or before the person can be taken to a hospital. </a:t>
            </a:r>
            <a:endParaRPr lang="zh-CN" altLang="en-US" sz="3200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77334" y="205336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Simple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8653" y="2687630"/>
            <a:ext cx="1394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before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6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Help Emergency background fad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0"/>
            <a:ext cx="115505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0164" y="2078702"/>
            <a:ext cx="3867370" cy="1742671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8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Minutes could </a:t>
            </a:r>
            <a:endParaRPr lang="en-US" altLang="zh-CN" sz="2800" b="1" dirty="0" smtClean="0">
              <a:solidFill>
                <a:srgbClr val="8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rgbClr val="8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make </a:t>
            </a:r>
            <a:r>
              <a:rPr lang="en-US" altLang="zh-CN" sz="2800" b="1" dirty="0">
                <a:solidFill>
                  <a:srgbClr val="8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a </a:t>
            </a:r>
            <a:r>
              <a:rPr lang="en-US" altLang="zh-CN" sz="2800" b="1" dirty="0" smtClean="0">
                <a:solidFill>
                  <a:srgbClr val="8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difference</a:t>
            </a:r>
            <a:endParaRPr lang="en-US" altLang="zh-CN" sz="2800" b="1" dirty="0">
              <a:solidFill>
                <a:srgbClr val="8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Picture 27" descr="man choke gag pizza lo 76748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22" y="1728787"/>
            <a:ext cx="3079750" cy="34004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70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pic_158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5" t="36076" r="35318" b="46779"/>
          <a:stretch>
            <a:fillRect/>
          </a:stretch>
        </p:blipFill>
        <p:spPr bwMode="auto">
          <a:xfrm>
            <a:off x="544940" y="3251994"/>
            <a:ext cx="27686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pic_158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2" t="35320" r="5251" b="46883"/>
          <a:stretch>
            <a:fillRect/>
          </a:stretch>
        </p:blipFill>
        <p:spPr bwMode="auto">
          <a:xfrm>
            <a:off x="3790950" y="440532"/>
            <a:ext cx="29527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ic_158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52257" r="63887" b="29158"/>
          <a:stretch>
            <a:fillRect/>
          </a:stretch>
        </p:blipFill>
        <p:spPr bwMode="auto">
          <a:xfrm>
            <a:off x="3880762" y="3593760"/>
            <a:ext cx="263207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pic_1588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54967" r="34591" b="29556"/>
          <a:stretch/>
        </p:blipFill>
        <p:spPr bwMode="auto">
          <a:xfrm>
            <a:off x="6979443" y="648683"/>
            <a:ext cx="2402005" cy="23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pic_158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3" t="53136" r="4642" b="29575"/>
          <a:stretch>
            <a:fillRect/>
          </a:stretch>
        </p:blipFill>
        <p:spPr bwMode="auto">
          <a:xfrm>
            <a:off x="6743700" y="3435350"/>
            <a:ext cx="251936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pic_1588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37326" r="64709" b="46928"/>
          <a:stretch>
            <a:fillRect/>
          </a:stretch>
        </p:blipFill>
        <p:spPr>
          <a:xfrm>
            <a:off x="637015" y="668661"/>
            <a:ext cx="2584450" cy="24145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566988" y="3068638"/>
            <a:ext cx="1223962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zh-CN" altLang="en-US">
              <a:latin typeface="Tahoma" panose="020B0604030504040204" pitchFamily="34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095712" y="2874023"/>
            <a:ext cx="4907669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What </a:t>
            </a:r>
            <a:r>
              <a:rPr lang="en-US" altLang="zh-CN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should we do?</a:t>
            </a:r>
            <a:endParaRPr lang="en-US" altLang="zh-CN" sz="40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F6186-9E01-420F-A9B0-995723C9F465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372466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588" y="547593"/>
            <a:ext cx="8875594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Q1. </a:t>
            </a:r>
            <a:r>
              <a:rPr lang="en-US" altLang="zh-CN" dirty="0"/>
              <a:t>What should you do to help someone who is </a:t>
            </a:r>
            <a:r>
              <a:rPr lang="en-US" altLang="zh-CN" dirty="0" smtClean="0"/>
              <a:t>bitten by a snake ?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8286" y="2331748"/>
            <a:ext cx="5384800" cy="2283213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l"/>
            </a:pPr>
            <a:r>
              <a:rPr lang="en-US" altLang="zh-CN" sz="2400" dirty="0" smtClean="0">
                <a:solidFill>
                  <a:srgbClr val="FF0000"/>
                </a:solidFill>
              </a:rPr>
              <a:t>get </a:t>
            </a:r>
            <a:r>
              <a:rPr lang="en-US" altLang="zh-CN" sz="2400" dirty="0">
                <a:solidFill>
                  <a:srgbClr val="FF0000"/>
                </a:solidFill>
              </a:rPr>
              <a:t>a doctor </a:t>
            </a:r>
            <a:r>
              <a:rPr lang="en-US" altLang="zh-CN" sz="2400" dirty="0"/>
              <a:t>or </a:t>
            </a:r>
            <a:r>
              <a:rPr lang="en-US" altLang="zh-CN" sz="2400" dirty="0">
                <a:solidFill>
                  <a:srgbClr val="FF0000"/>
                </a:solidFill>
              </a:rPr>
              <a:t>go to </a:t>
            </a:r>
            <a:r>
              <a:rPr lang="en-US" altLang="zh-CN" sz="2400" dirty="0" smtClean="0">
                <a:solidFill>
                  <a:srgbClr val="FF0000"/>
                </a:solidFill>
              </a:rPr>
              <a:t>hospital</a:t>
            </a:r>
          </a:p>
          <a:p>
            <a:pPr lvl="0">
              <a:buFont typeface="Wingdings" panose="05000000000000000000" pitchFamily="2" charset="2"/>
              <a:buChar char="l"/>
            </a:pPr>
            <a:r>
              <a:rPr lang="en-US" altLang="zh-CN" sz="2400" dirty="0" smtClean="0">
                <a:solidFill>
                  <a:srgbClr val="FF0000"/>
                </a:solidFill>
              </a:rPr>
              <a:t>Speed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is very important</a:t>
            </a:r>
            <a:r>
              <a:rPr lang="en-US" altLang="zh-CN" sz="2400" dirty="0" smtClean="0"/>
              <a:t>.</a:t>
            </a:r>
          </a:p>
          <a:p>
            <a:pPr lvl="0"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tell </a:t>
            </a:r>
            <a:r>
              <a:rPr lang="en-US" altLang="zh-CN" sz="2400" dirty="0"/>
              <a:t>the doctor </a:t>
            </a:r>
            <a:r>
              <a:rPr lang="en-US" altLang="zh-CN" sz="2400" dirty="0" smtClean="0">
                <a:solidFill>
                  <a:srgbClr val="FF0000"/>
                </a:solidFill>
              </a:rPr>
              <a:t>what </a:t>
            </a:r>
            <a:r>
              <a:rPr lang="en-US" altLang="zh-CN" sz="2400" dirty="0">
                <a:solidFill>
                  <a:srgbClr val="FF0000"/>
                </a:solidFill>
              </a:rPr>
              <a:t>kind of snake</a:t>
            </a:r>
            <a:r>
              <a:rPr lang="en-US" altLang="zh-CN" sz="2400" dirty="0"/>
              <a:t> it was, or </a:t>
            </a:r>
            <a:r>
              <a:rPr lang="en-US" altLang="zh-CN" sz="2400" dirty="0">
                <a:solidFill>
                  <a:srgbClr val="FF0000"/>
                </a:solidFill>
              </a:rPr>
              <a:t>describe the situation</a:t>
            </a:r>
            <a:r>
              <a:rPr lang="en-US" altLang="zh-CN" sz="2400" dirty="0" smtClean="0"/>
              <a:t>.</a:t>
            </a:r>
            <a:endParaRPr lang="zh-CN" altLang="zh-CN" sz="24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992573"/>
            <a:ext cx="2809922" cy="2961564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F6186-9E01-420F-A9B0-995723C9F465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391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bandage hand with gloves2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0957" y="867723"/>
            <a:ext cx="11146810" cy="955343"/>
          </a:xfrm>
          <a:solidFill>
            <a:schemeClr val="lt1">
              <a:alpha val="6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zh-CN" sz="3100" b="1" dirty="0" smtClean="0"/>
              <a:t>Q2.</a:t>
            </a:r>
            <a:r>
              <a:rPr lang="en-US" altLang="zh-CN" sz="3100" dirty="0" smtClean="0"/>
              <a:t> </a:t>
            </a:r>
            <a:r>
              <a:rPr lang="en-US" altLang="zh-CN" sz="3100" dirty="0"/>
              <a:t>If someone is bleeding from a wound, what can you do to help</a:t>
            </a:r>
            <a:r>
              <a:rPr lang="en-US" altLang="zh-CN" sz="3100" dirty="0" smtClean="0"/>
              <a:t>?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657209" y="2963991"/>
            <a:ext cx="5095672" cy="2229181"/>
          </a:xfr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tx1"/>
                </a:solidFill>
              </a:rPr>
              <a:t>Let the blood drain </a:t>
            </a:r>
            <a:r>
              <a:rPr lang="en-US" altLang="zh-CN" sz="2800" dirty="0" smtClean="0">
                <a:solidFill>
                  <a:schemeClr val="tx1"/>
                </a:solidFill>
              </a:rPr>
              <a:t>out.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dirty="0" smtClean="0">
                <a:solidFill>
                  <a:schemeClr val="tx1"/>
                </a:solidFill>
              </a:rPr>
              <a:t>Put </a:t>
            </a:r>
            <a:r>
              <a:rPr lang="en-US" altLang="zh-CN" sz="2800" dirty="0">
                <a:solidFill>
                  <a:schemeClr val="tx1"/>
                </a:solidFill>
              </a:rPr>
              <a:t>pressure on the </a:t>
            </a:r>
            <a:r>
              <a:rPr lang="en-US" altLang="zh-CN" sz="2800" dirty="0" smtClean="0">
                <a:solidFill>
                  <a:schemeClr val="tx1"/>
                </a:solidFill>
              </a:rPr>
              <a:t>injury.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dirty="0" smtClean="0">
                <a:solidFill>
                  <a:schemeClr val="tx1"/>
                </a:solidFill>
              </a:rPr>
              <a:t>Tie </a:t>
            </a:r>
            <a:r>
              <a:rPr lang="en-US" altLang="zh-CN" sz="2800" dirty="0">
                <a:solidFill>
                  <a:schemeClr val="tx1"/>
                </a:solidFill>
              </a:rPr>
              <a:t>a tourniquet above the injury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3" descr="checkmark mar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9" y="3685357"/>
            <a:ext cx="585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268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32" y="538314"/>
            <a:ext cx="3765183" cy="19752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0211" y="3638601"/>
            <a:ext cx="77912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</a:t>
            </a:r>
            <a:r>
              <a:rPr lang="en-US" altLang="en-US" sz="2400" dirty="0" smtClean="0"/>
              <a:t>ied </a:t>
            </a:r>
            <a:r>
              <a:rPr lang="en-US" altLang="en-US" sz="2400" dirty="0"/>
              <a:t>with medical bandage. </a:t>
            </a:r>
            <a:endParaRPr lang="zh-CN" alt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avoid </a:t>
            </a:r>
            <a:r>
              <a:rPr lang="en-US" altLang="en-US" sz="2400" dirty="0"/>
              <a:t>walking with the injured ankle. </a:t>
            </a:r>
            <a:endParaRPr lang="zh-CN" alt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use </a:t>
            </a:r>
            <a:r>
              <a:rPr lang="en-US" altLang="en-US" sz="2400" dirty="0"/>
              <a:t>ice bag for removing pain and </a:t>
            </a:r>
            <a:r>
              <a:rPr lang="en-US" altLang="en-US" sz="2400" dirty="0" smtClean="0"/>
              <a:t>bleeding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won’t </a:t>
            </a:r>
            <a:r>
              <a:rPr lang="en-US" altLang="en-US" sz="2400" dirty="0"/>
              <a:t>influence our own body healing. </a:t>
            </a:r>
            <a:endParaRPr lang="zh-CN" altLang="en-US" sz="2400" dirty="0"/>
          </a:p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39936" y="2513589"/>
            <a:ext cx="81340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accent1"/>
                </a:solidFill>
              </a:rPr>
              <a:t>Q3. </a:t>
            </a:r>
            <a:r>
              <a:rPr lang="en-US" altLang="zh-CN" sz="2800" b="1" dirty="0" smtClean="0">
                <a:solidFill>
                  <a:schemeClr val="accent1"/>
                </a:solidFill>
              </a:rPr>
              <a:t>What would </a:t>
            </a:r>
            <a:r>
              <a:rPr lang="en-US" altLang="zh-CN" sz="2800" b="1" dirty="0">
                <a:solidFill>
                  <a:schemeClr val="accent1"/>
                </a:solidFill>
              </a:rPr>
              <a:t>be the </a:t>
            </a:r>
            <a:r>
              <a:rPr lang="en-US" altLang="zh-CN" sz="2800" b="1" dirty="0" smtClean="0">
                <a:solidFill>
                  <a:schemeClr val="accent1"/>
                </a:solidFill>
              </a:rPr>
              <a:t>correct way to </a:t>
            </a:r>
            <a:r>
              <a:rPr lang="en-US" altLang="zh-CN" sz="2800" b="1" dirty="0">
                <a:solidFill>
                  <a:schemeClr val="accent1"/>
                </a:solidFill>
              </a:rPr>
              <a:t>apply to a sprained ankle to reduce aching?</a:t>
            </a:r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7868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5" y="609601"/>
            <a:ext cx="8596668" cy="1096369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altLang="zh-CN" sz="3100" b="1" i="0" kern="1200" cap="none" dirty="0" smtClean="0">
                <a:solidFill>
                  <a:schemeClr val="accent1"/>
                </a:solidFill>
                <a:effectLst/>
              </a:rPr>
              <a:t>Q4. What should you do to help</a:t>
            </a:r>
            <a:r>
              <a:rPr lang="en-US" altLang="zh-CN" sz="3100" b="1" dirty="0"/>
              <a:t> </a:t>
            </a:r>
            <a:r>
              <a:rPr lang="en-US" altLang="zh-CN" sz="3100" b="1" dirty="0" smtClean="0"/>
              <a:t>someone </a:t>
            </a:r>
            <a:r>
              <a:rPr lang="en-US" altLang="zh-CN" sz="3100" b="1" dirty="0"/>
              <a:t>who is choking?</a:t>
            </a:r>
            <a:r>
              <a:rPr lang="en-US" altLang="zh-CN" b="1" dirty="0"/>
              <a:t/>
            </a:r>
            <a:br>
              <a:rPr lang="en-US" altLang="zh-CN" b="1" dirty="0"/>
            </a:b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68201" y="1945563"/>
            <a:ext cx="4522462" cy="3063165"/>
          </a:xfrm>
        </p:spPr>
        <p:txBody>
          <a:bodyPr>
            <a:noAutofit/>
          </a:bodyPr>
          <a:lstStyle/>
          <a:p>
            <a:pPr marL="285750" indent="-285750" fontAlgn="base"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Encourage </a:t>
            </a:r>
            <a:r>
              <a:rPr lang="en-US" altLang="zh-CN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them to breathe through their nose.</a:t>
            </a:r>
          </a:p>
          <a:p>
            <a:pPr marL="285750" indent="-285750" fontAlgn="base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Help them drink some water to dislodge the object.</a:t>
            </a:r>
          </a:p>
          <a:p>
            <a:pPr marL="285750" indent="-285750" fontAlgn="base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Hit them firmly on their back between the shoulder blades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6" name="Picture 3" descr="checkmark mar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68" y="3905687"/>
            <a:ext cx="585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66" y="1945562"/>
            <a:ext cx="3175166" cy="3063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217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813813" y="362613"/>
            <a:ext cx="8596668" cy="1570962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Q5. What </a:t>
            </a:r>
            <a:r>
              <a:rPr lang="en-US" altLang="zh-CN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should you do if you think someone has broken a leg?</a:t>
            </a:r>
            <a:endParaRPr lang="zh-CN" altLang="en-US" sz="2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3" y="2235028"/>
            <a:ext cx="2138401" cy="250198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03F1-D276-4D01-9356-CF5735C85DBA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54889" y="2147190"/>
            <a:ext cx="47357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/>
              <a:t>Ask them to lean on their leg to check if it is </a:t>
            </a:r>
            <a:r>
              <a:rPr lang="en-US" altLang="zh-CN" sz="2400" dirty="0" smtClean="0"/>
              <a:t>painful.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 smtClean="0"/>
              <a:t>Help </a:t>
            </a:r>
            <a:r>
              <a:rPr lang="en-US" altLang="zh-CN" sz="2400" dirty="0"/>
              <a:t>them support their leg using a cushion or some </a:t>
            </a:r>
            <a:r>
              <a:rPr lang="en-US" altLang="zh-CN" sz="2400" dirty="0" smtClean="0"/>
              <a:t>clothing.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 smtClean="0"/>
              <a:t>Leave </a:t>
            </a:r>
            <a:r>
              <a:rPr lang="en-US" altLang="zh-CN" sz="2400" dirty="0"/>
              <a:t>it for a while to see if the pain gets better. </a:t>
            </a:r>
            <a:endParaRPr lang="zh-CN" altLang="en-US" sz="2400" dirty="0"/>
          </a:p>
        </p:txBody>
      </p:sp>
      <p:pic>
        <p:nvPicPr>
          <p:cNvPr id="9" name="Picture 3" descr="checkmark mar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64" y="2868456"/>
            <a:ext cx="585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538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7|1.3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|11.7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2|3.3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7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6|10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3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3.1|0.6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6|4.7"/>
</p:tagLst>
</file>

<file path=ppt/theme/theme1.xml><?xml version="1.0" encoding="utf-8"?>
<a:theme xmlns:a="http://schemas.openxmlformats.org/drawingml/2006/main" name="平面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446</TotalTime>
  <Words>437</Words>
  <Application>Microsoft Office PowerPoint</Application>
  <PresentationFormat>宽屏</PresentationFormat>
  <Paragraphs>73</Paragraphs>
  <Slides>16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方正姚体</vt:lpstr>
      <vt:lpstr>黑体</vt:lpstr>
      <vt:lpstr>华文新魏</vt:lpstr>
      <vt:lpstr>宋体</vt:lpstr>
      <vt:lpstr>Arial</vt:lpstr>
      <vt:lpstr>Calibri</vt:lpstr>
      <vt:lpstr>Tahoma</vt:lpstr>
      <vt:lpstr>Times New Roman</vt:lpstr>
      <vt:lpstr>Trebuchet MS</vt:lpstr>
      <vt:lpstr>Wingdings</vt:lpstr>
      <vt:lpstr>Wingdings 3</vt:lpstr>
      <vt:lpstr>平面</vt:lpstr>
      <vt:lpstr>First Aid</vt:lpstr>
      <vt:lpstr>What is first aid?</vt:lpstr>
      <vt:lpstr>PowerPoint 演示文稿</vt:lpstr>
      <vt:lpstr>PowerPoint 演示文稿</vt:lpstr>
      <vt:lpstr>Q1. What should you do to help someone who is bitten by a snake ?</vt:lpstr>
      <vt:lpstr>Q2. If someone is bleeding from a wound, what can you do to help? </vt:lpstr>
      <vt:lpstr>PowerPoint 演示文稿</vt:lpstr>
      <vt:lpstr>Q4. What should you do to help someone who is choking? </vt:lpstr>
      <vt:lpstr>PowerPoint 演示文稿</vt:lpstr>
      <vt:lpstr>Q6. If you get a nosebleed, gently let your       head back to stop the bleeding.     </vt:lpstr>
      <vt:lpstr>Q7. Which item below would be the best thing to apply to a head injury to reduce swelling?</vt:lpstr>
      <vt:lpstr>Q 8. What is the most important thing to do to help someone who has a burn? </vt:lpstr>
      <vt:lpstr>Listen！What are they?</vt:lpstr>
      <vt:lpstr>PowerPoint 演示文稿</vt:lpstr>
      <vt:lpstr>Assignment: role-play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Aid</dc:title>
  <dc:creator>罗文敏</dc:creator>
  <cp:lastModifiedBy>dell-pc</cp:lastModifiedBy>
  <cp:revision>54</cp:revision>
  <dcterms:created xsi:type="dcterms:W3CDTF">2015-02-21T14:47:09Z</dcterms:created>
  <dcterms:modified xsi:type="dcterms:W3CDTF">2015-02-24T04:16:10Z</dcterms:modified>
  <cp:category>作业</cp:category>
</cp:coreProperties>
</file>