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257" r:id="rId4"/>
    <p:sldId id="266" r:id="rId5"/>
    <p:sldId id="263" r:id="rId6"/>
    <p:sldId id="258" r:id="rId7"/>
    <p:sldId id="262" r:id="rId8"/>
    <p:sldId id="259" r:id="rId9"/>
    <p:sldId id="260" r:id="rId10"/>
    <p:sldId id="261"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4620" autoAdjust="0"/>
  </p:normalViewPr>
  <p:slideViewPr>
    <p:cSldViewPr>
      <p:cViewPr varScale="1">
        <p:scale>
          <a:sx n="86" d="100"/>
          <a:sy n="86" d="100"/>
        </p:scale>
        <p:origin x="-90"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5-02-23T07:49:25.5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7119 11770,'0'0,"25"0,-25 0,25 0,-25 0,25 0,0 0,24 0,-24 0,0 0,0 0,24 0,-24 0,0 0,-25 0,25-19,-1 1,-24 18,25 0,0-19,0 19,-25 0,25-18,-25-1,24 19,-24 0,0-19,25 19,0-18,-25-1,25 19,0-18,-1 18,-24-38,25 20,0-1,-25 1,0 18,25-19,-25 0,0-18,25 37,-25-19,24 1,-24-1,0 1,0-1,0 0,25 1,-25-1,0 19,0-18,25-1,-25 0,0 1,0 18,0-19,0 1,25-1,-25 0,0 1,0-1,0 1,0 18,25-19,-25 0,24 1,-24-19,0 18,0 19,0-37,25 18,0 1,-25-20,0 20,25-19,-25 18,25 0,-25-18,0 0,24 18,1-36,0 36,-25-19,0 20,0-19,25 18,0-18,-25 0,0 18,25-18,-25 19,24-20,1 1,-25 19,0-1,0-19,0 20,25 18,-25-37,0 37,0-19,0 0,25 1,-25 0,0-1,0 19,0-19,0 19,0-19,0 19,0-18,0 0,0 18,0-19,0 19,0-19,0 19,0-19,0 1,0 18,0-18,0 18,0 0,-25 0,25-19,-25 19,25-19,0 19,-25 0,1 0,24-19,-25 19,0 0,0 0,-25 0,50 0,-24 0,-1 0,0 0,0 0,0 0,1 0,-26 0,25 0,0 0,1 0,-1 0,0 0,-25 0,26 0,-26 19,25-19,0 0,-24 0,24 0,-25 19,1-19,-26 19,51-19,-1 0,-25 18,25-18,1 0,-26 0,25 0,0 0,-24 0,24 0,0 0,-25 0,26 0,24 0,-50 0,50 0,-25 0,-24 0,24 0,0 0,0 0,0 0,-24 0,-1 0,25-18,-24-1,24 19,-25-19,-24 0,49 19,0 0,-24-18,24 0,0 18,25 0,-25-19,25 0,-49 19,49-19,-50 1,50 18,-25-18,-24 18,24-19,-25 0,25 0,1 19,-1-18,0 18,0-18,25-1,-49 19,49-19,-50 19,25-37,0 19,-24 18,49-19,-25 0,0 19,25-19,-25 19,25 0,0-18,-24 18,24-18,-25-1,25 19,0-19,-25 19,25-19,0 19,-25-18,25 0,0 18,0-19,0 19,0-19,0 0,-25 19,25-18,0 18,0-18,0 18,-24-19,24 0,0 19,0-19,0 1,0 0,0-20,0 38,0-19,0-18,0 19,0-1,0 19,0-19,0 1,0-1,0 19,0-18,0 18,0-19,0 0,0 19,0-18,0 18,0-19,24 19,-24-18,25-1,-25 19,0-19,25 19,-25-18,0-1,25 19,-25-18,25 18,-25-19,24 19,-24-19,25 1,0-1,-25 19,0-18,0-1,25 19,-25-19,0 1,25-1,-25 19,24-18,-24 18,0-38,0 38,0-18,0 18,0-19,0 1,0 18,25-19,-25 19,0-19,0 1,0-1,0 1,0-1,0-18,0 18,0 0,0 1,0-19,0-1,0 20,0-19,0 18,0 0,0-18,0 37,0-18,0-20,0 20,0-1,0 1,-25-1,25 0,0 19,0-37,0 37,0-18,0 18,0-19,0 0,-24 19,24-18,0 18,0-19,0 1,0 18,0-19,0 19,0-19,0 19,-25-18,25-1,0 19,0-18,0 18,0-19,0 0,0 19,0-18,0-19,0 37,0-19,0 0,0 0,25 1,-25 18,0-37,24 37,1-38,-25 38,25-18,-25 0,0-1,0 19,25-19,0 19,-25-19,0 1,24 18,-24-18,25 18,-25-19,25 19,0-19,-25 0,0 19,25-18,-25 18,0-18,24-1,1 19,-25 0,25-19,-25 19,25-19,-25 19,25-18,-25 0,24 18,-24 0,0-19,25 19,-25-19,25 0,-25 19,25 0,-25-18,0 18,25-18,-25 18,0 0,25 0,-25-19,0 0,24 19,-24-19,25 19,-25 0,0 0,25-18,-25 0,25 18,0-19,-25 19,24-19,-24 19,25-19,-25 1,25 18,0-18,-25 18,0-19,25 19,-25-19,24 0,1 19,0-36,0 36,-25-19,25 19,-25-19,24 0,-24 19,25 0,0 0,-25 0,25 19,24-19,-24 38,25-38,-25 36,24-17,-24 0,0 0,-25-19,25 18,-1-18,1 18,-25 1,25-19,-25 0,25 0,0 19,-25-19,24 0,-24 0,25 0,-25 0,25 0,0 0,-25 0,25 0,-25 0,25 0,-1 0,-24 0,25 0,-25 0,25 0,-25 0,25 0,0 0,-25 0,24 0,-24 0,25 0,0 0,-25 0,25 0,-25 0,25 0,-25 0,24 0,1 0,-25 0,25 0,-25 0,25 0,0 0,-25 0,24 0,-24 0,25 0,-25 0,25 0,0 0,-25 0,25 0,-25 0,24 0,1 0,-25 0,25 0,-25 0,50 0,-50 0,24 0,-24 0,25 0,-25 0,25 0,0 0,0 0,-25 0,24 0,1 0,0 0,-25 0,25 0,0 0,-25 0,24 0,-24 0,50 0,-50-19,25 19,-25 0,25 0,-25-19,25 19,-1 0,1 0,-25 0,25 0,0 0,0-18,-1 18,-24 0,25 0,-25 0,25 0,-25-18,25 18,0 0,-25 0,24 0,-24-19,25 19,0 0,-25 0,25 0,0 0,-1 0,-24 0,25 0,-25 0,25-19,-25 19,25 0,0-19,-1 19,1-18,25 18,-25-18,-1 18,-24-19,25 19,-25 0,25-19,0 19,0 0,-25-19,24 19,-24-18,25 18,0 0,-25 0,25-18,-25 18,0 0,25 0,-25-19,24 19,-24 0,25 0,-25-19,0 19,0-19,25 19,-25-18,25 18,0 0,-25-18,24-1,-24 19,25-19,0 19,-25-19,25 19,-25 0,25-18,-25 0,25 18,-1 0,-24-19,25 19,-25 0,0-19,25 19,0-19,-25 19,0 0,25 0,-25-18,24 18,-24-18,25 18,0 0,-25-19,25 0,-25 19,25 0,-1-19,-24 19,25 0,-25-18,25 0,-25 18,25 0,0 0,-25-19,24 19,-24 0,25 0,-25-19,25 19,-25 0,25 0,-25 0,25 0,-25 0,24 0,1 0,-25 0,25 0,-25 0,0 0,25 0,-25 0,0 19,25-19,-1 19,-24-1,0 0,0-18,0 19,0 0,25 0,-25-19,0 18,0 0,0-18,25 19,-25-19,0 19,25 0,-25-19,0 18,0-18,0 0,0 18,25-18,-25 19,0 0,0-19,0 19,0-19,24 0,-24 18,0 0,25-18,-25 0,0 19,25-19,-25 19,0-19,0 19,25-19,-25 18,0-18,0 18,25-18,-25 0,24 0,-24 19,0 0,0-19,0 0,0 19,25-19,-25 18,0-18,0 0,25 0,-25 18,25 1,-25-19,0 19,25-19,-25 19,25-1,-25-18,0 18,24-18,-24 0,25 19,-25-19,0 0,25 19,-25 0,0-19,25 18,0-18,-25 18,0 1,24-19,-24 19,25-19,-25 19,0-19,25 18,0 0,-25-18,0 0,25 19,-25-19,0 19,24 0,1-19,-25 18,0-18,25 37,-25-37,25 19,-25-19,25 19,-1-19,-24 36,0-36,25 19,-25 0,0-19,25 19,-25-19,25 18,-25-18,0 18,0 1,0-19,0 19,0-19,0 19,0-19,0 18,25 0,-25-18,0 19,0-19,0 19,0 0,0-19,0 18,0-18,0 18,0-18,0 19,0 0,0-19,0 19,0-19,0 18,0 1,0-19,0 18,0-18,0 19,0-19,24 0,-24 19,0-1,0-18,0 19,0-19,25 18,-25 1,0-19,0 19,0-19,25 18,-25-18,0 37,0-37,25 38,0-20,-25 1,24-1,1 1,-25 0,0-19,0 18,25 1,-25-19,0 18,0-18,25 0,-25 19,25 0,-25-19,0 0,0 18,24-18,-24 19,0-19,0 0,25 18,-25 1,0-19,25 19,-25-19,25 18,-25 1,0-19,25 0,-25 18,0-18,24 19,-24-19,25 0,-25 19,0-1,25-18,-25 19,0-19,25 18,-25-18,0 19,25 0,0-19,-25 18,0-18,24 19,-24 0,0-19,25 0,0 18,-25-18,0 19,25-19,-25 18,0 1,25-19,-25 0,0 19,24-19,-24 18,25-18,-25 19,0-19,25 18,-25-18,0 0,0 19,25-19,-25 0,0 0,0 19,25-1,-1-18,-24 19,0-19,0 0,25 18,-25 1,25-19,-25 19,25-19,-25 0,0 0,0 18,25-18,-25 19,0-19,0 18,24-18,-24 19,25-19,0 19,-25-1,25-18,-25 19,25-19,-1 0,-24 18,0-18,25 19,0 0,0-19,-25 18,25-18,-25 0,49 19,-49-1,25-18,-25 0,25 19,0-19,-25 0,24 19,-24-19,25 18,-25-18,25 0,0 19,-25-19,0 0,25 0,-25 18,24-18,-24 0,25 0,-25 0,25 19,-25 0,25-19,-25 0,0 0,25 0,-1 18,-24-18,25 0,-25 19,0-19,0 18,25-18,0 0,-25 19,25-19,-25 19,25-19,-25 0,24 19,1-1,-25-18,25 0,-25 0,25 18,0-18,-25 0,0 0,0 19,24-19,-24 0,0 19,25-19,-25 0,25 19,0-19,-25 0,0 18,25-18,-25 0,24 0,-24 18,25-18,-25 19,25-19,-25 19,25-19,-25 0,0 0,0 19,25-19,-1 18,-24-18,0 0,25 0,-25 18,0-18,0 0,25 0,-25 19,0-19,0 0,25 19,0-19,-25 19,24-19,-24 18,25-18,-25 0,25 0,-25 18,0-18,25 0,-25 19,0-19,25 0,-25 0,0 19,24-19,-24 0,25 0,-25 19,0-19,25 18,-25 0,0-18,0 0,25 19,0-19,-25 0,0 19,0 0,24-19,-24 18,0-18,0 18,25-18,0 38,-25-19,25 17,0-17,-25 0,0 18,24-19,-24 1,0-19,25 19,-25-19,0 19,0-1,0-18,0 18,0-18,0 19,0 0,0 0,0-19,0 18,25 0,-25 1,0-19,0 19,0-19,0 19,0-1,0-18,0 18,0-18,0 19,0 0,0-19,0 19,0-19,0 18,0-18,0 18,0 1,0-19,0 19,0-19,0 19,0-1,0-18,0 18,0-18,0 19,0-19,0 19,0 0,0-19,0 18,0-18,0 18,0 1,0-19,0 19,0-19,0 0,0 19,0-19,25 18,-25 0,25-18,-25 0,0 19,0-19,25 0,-25 19,0 0,0-19,24 0,-24 18,25-18,-25 18,0-18,25 0,-25 19,0-19,0 19,25-19,-25 0,0 0,0 19,25-19,-25 0,24 18,-24 0,0-18,25 19,-25-19,0 19,25-19,-25 0,25 19,-25-1,0-18,25 0,-25 19,0-19,24 0,-24 18,0 1,0-19,25 0,-25 19,0-19,25 0,-25 18,0-18,0 0,0 19,25-1,-25-18,0 19,0-19,0 19,0-1,0-18,0 0,0 19,0-19,0 18,0-18,0 19,0 0,25-19,-25 18,0-18,0 19,0-1,0-18,0 19,0-19,0 19,0-19,0 18,0 1,0-19,0 18,0-18,24 19,-24-19,0 19,0-1,0-18,0 19,0-19,0 18,0 1,0-19,0 19,0-19,0 18,0-18,0 19,0-1,0 1,0-19,0 37,0-37,0 19,0-19,0 18,0 1,0-19,0 19,0-19,0 18,0 1,0-19,0 19,0-19,0 18,0 1,0-1,0-18,-24 38,24-38,0 18,0 19,0-37,0 19,0 0,0-1,0-18,-25 19,25-1,0-18,0 19,0-19,0 19,-25-19,25 18,0 1,0-19,0 18,0-18,0 19,0-19,0 19,0-1,0-18,0 19,0-1,0 1,-25-19,25 19,0-1,0 1,0-19,0 18,0-18,0 19,0 0,0-19,0 18,0-18,-25 0,25 19,0-19,0 18,0 1,0-19,0 19,0-19,0 0,0 18,0 1,0-19,0 18,0-18,0 19,-24-19,24 19,0-1,0-18,0 19,0-19,0 18,0 1,-25-19,25 0,0 19,0-19,0 19,0-19,0 18,0 0,0-18,0 19,-25-19,25 0,0 19,0 0,0-19,0 18,0-18,-25 18,25-18,0 19,-25-19,25 19,0-19,0 19,0-19,0 18,0 0,-24-18,24 19,0-19,0 19,0-19,0 19,0-1,0-18,0 18,0-18,0 19,-25-19</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5-02-23T07:49:31.6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18157 8080,'0'0,"25"0,-25 0,25 0,-25 0,0 0,25 0,-25 0,25-18,-1 18,-24 0,25 0,-25 0,25 0,0 0,-25 0,25 0,-25 0,24 0,-24 0,25 0,0 0,-25 0,25 0,-25 0,25 0,-1 0,-24 0,25 0,-25 0,25 0,-25 0,25 0,0 0,-1 0,1 0,0 0,-25 0,25 0,-25 0,25 0,-1 0,1 18,0-18,25 0,-25 0,-1 19,1-19,-25 19,25-19,0 0,-25 0,25 0,-25 0,24 0,-24 0,25 0,0 0,-25 18,25-18,-25 0,0 0,25 0,-1 19,-24-19,25 18,-25-18,25 0,-25 19,0-19,25 0,-25 0,25 0,-25 19,24-19,-24 18,25-18,0 0,-25 0,25 0,-25 19,25-19,-25 0,24 0,1 0,-25 18,0-18,25 0,-25 0,25 19,0-19,-25 19,24-19,26 0,-50 0,50 0,-26 18,1-18,25 19,-50-19,49 0,-49 0,25 0,-25 18,50-18,-50 19,25-19,-25 0,25 0,-25 0,24 0,1 0,0 19,-25-19,25 0,0 0,-25 0,24 0,-24 0,25 0,0 0,-25 19,25-19,-25 0,25 0,-25 0,24 0,1 0,-25 0,25 0,-25 0,25 0,-25 18,25-18,-25 0,24 0,-24 0,25 0,-25 0,25 0,0 0,-25 0,25 0,-25 0,24 0,1 0,-25 0,25 0,-25 0,25 0,-25 0,25 0,-1 0,-24 0,25 0,-25 0,25 0,0 0,-25 0,25 0,-25 0,24 18,-24-18,25 0,0 0,-25 0,25 0,-25 0,0 19,25-19,-25 0,24 0,-24 0,25 0,-25 0,25 19,-25-19,0 19,25-19,0 0,-25 0,0 0,25 0,-25 18,0-18,24 0,-24 18,25-18,0 0,-25 0,25 19,-25-19,25 19,-1-19,-24 0,25 19,-25-19,25 0,-25 19,0-19,25 18,0-18,-25 0,0 0,24 18,-24-18,0 0,25 0,-25 19,25-19,-25 0,0 0,0 19,25-19,-25 19,0-19,0 0,25 0,-25 18,0-18,0 18,24-18,-24 19,25-19,-25 19,25-19,-25 19,0-19,0 0,25 0,-25 18,25 0,-25-18,0 0,0 19</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5-02-23T08:39:24.0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7119 11770,'0'0,"25"0,-25 0,25 0,-25 0,25 0,0 0,24 0,-24 0,0 0,0 0,24 0,-24 0,0 0,-25 0,25-19,-1 1,-24 18,25 0,0-19,0 19,-25 0,25-18,-25-1,24 19,-24 0,0-19,25 19,0-18,-25-1,25 19,0-18,-1 18,-24-38,25 20,0-1,-25 1,0 18,25-19,-25 0,0-18,25 37,-25-19,24 1,-24-1,0 1,0-1,0 0,25 1,-25-1,0 19,0-18,25-1,-25 0,0 1,0 18,0-19,0 1,25-1,-25 0,0 1,0-1,0 1,0 18,25-19,-25 0,24 1,-24-19,0 18,0 19,0-37,25 18,0 1,-25-20,0 20,25-19,-25 18,25 0,-25-18,0 0,24 18,1-36,0 36,-25-19,0 20,0-19,25 18,0-18,-25 0,0 18,25-18,-25 19,24-20,1 1,-25 19,0-1,0-19,0 20,25 18,-25-37,0 37,0-19,0 0,25 1,-25 0,0-1,0 19,0-19,0 19,0-19,0 19,0-18,0 0,0 18,0-19,0 19,0-19,0 19,0-19,0 1,0 18,0-18,0 18,0 0,-25 0,25-19,-25 19,25-19,0 19,-25 0,1 0,24-19,-25 19,0 0,0 0,-25 0,50 0,-24 0,-1 0,0 0,0 0,0 0,1 0,-26 0,25 0,0 0,1 0,-1 0,0 0,-25 0,26 0,-26 19,25-19,0 0,-24 0,24 0,-25 19,1-19,-26 19,51-19,-1 0,-25 18,25-18,1 0,-26 0,25 0,0 0,-24 0,24 0,0 0,-25 0,26 0,24 0,-50 0,50 0,-25 0,-24 0,24 0,0 0,0 0,0 0,-24 0,-1 0,25-18,-24-1,24 19,-25-19,-24 0,49 19,0 0,-24-18,24 0,0 18,25 0,-25-19,25 0,-49 19,49-19,-50 1,50 18,-25-18,-24 18,24-19,-25 0,25 0,1 19,-1-18,0 18,0-18,25-1,-49 19,49-19,-50 19,25-37,0 19,-24 18,49-19,-25 0,0 19,25-19,-25 19,25 0,0-18,-24 18,24-18,-25-1,25 19,0-19,-25 19,25-19,0 19,-25-18,25 0,0 18,0-19,0 19,0-19,0 0,-25 19,25-18,0 18,0-18,0 18,-24-19,24 0,0 19,0-19,0 1,0 0,0-20,0 38,0-19,0-18,0 19,0-1,0 19,0-19,0 1,0-1,0 19,0-18,0 18,0-19,0 0,0 19,0-18,0 18,0-19,24 19,-24-18,25-1,-25 19,0-19,25 19,-25-18,0-1,25 19,-25-18,25 18,-25-19,24 19,-24-19,25 1,0-1,-25 19,0-18,0-1,25 19,-25-19,0 1,25-1,-25 19,24-18,-24 18,0-38,0 38,0-18,0 18,0-19,0 1,0 18,25-19,-25 19,0-19,0 1,0-1,0 1,0-1,0-18,0 18,0 0,0 1,0-19,0-1,0 20,0-19,0 18,0 0,0-18,0 37,0-18,0-20,0 20,0-1,0 1,-25-1,25 0,0 19,0-37,0 37,0-18,0 18,0-19,0 0,-24 19,24-18,0 18,0-19,0 1,0 18,0-19,0 19,0-19,0 19,-25-18,25-1,0 19,0-18,0 18,0-19,0 0,0 19,0-18,0-19,0 37,0-19,0 0,0 0,25 1,-25 18,0-37,24 37,1-38,-25 38,25-18,-25 0,0-1,0 19,25-19,0 19,-25-19,0 1,24 18,-24-18,25 18,-25-19,25 19,0-19,-25 0,0 19,25-18,-25 18,0-18,24-1,1 19,-25 0,25-19,-25 19,25-19,-25 19,25-18,-25 0,24 18,-24 0,0-19,25 19,-25-19,25 0,-25 19,25 0,-25-18,0 18,25-18,-25 18,0 0,25 0,-25-19,0 0,24 19,-24-19,25 19,-25 0,0 0,25-18,-25 0,25 18,0-19,-25 19,24-19,-24 19,25-19,-25 1,25 18,0-18,-25 18,0-19,25 19,-25-19,24 0,1 19,0-36,0 36,-25-19,25 19,-25-19,24 0,-24 19,25 0,0 0,-25 0,25 19,24-19,-24 38,25-38,-25 36,24-17,-24 0,0 0,-25-19,25 18,-1-18,1 18,-25 1,25-19,-25 0,25 0,0 19,-25-19,24 0,-24 0,25 0,-25 0,25 0,0 0,-25 0,25 0,-25 0,25 0,-1 0,-24 0,25 0,-25 0,25 0,-25 0,25 0,0 0,-25 0,24 0,-24 0,25 0,0 0,-25 0,25 0,-25 0,25 0,-25 0,24 0,1 0,-25 0,25 0,-25 0,25 0,0 0,-25 0,24 0,-24 0,25 0,-25 0,25 0,0 0,-25 0,25 0,-25 0,24 0,1 0,-25 0,25 0,-25 0,50 0,-50 0,24 0,-24 0,25 0,-25 0,25 0,0 0,0 0,-25 0,24 0,1 0,0 0,-25 0,25 0,0 0,-25 0,24 0,-24 0,50 0,-50-19,25 19,-25 0,25 0,-25-19,25 19,-1 0,1 0,-25 0,25 0,0 0,0-18,-1 18,-24 0,25 0,-25 0,25 0,-25-18,25 18,0 0,-25 0,24 0,-24-19,25 19,0 0,-25 0,25 0,0 0,-1 0,-24 0,25 0,-25 0,25-19,-25 19,25 0,0-19,-1 19,1-18,25 18,-25-18,-1 18,-24-19,25 19,-25 0,25-19,0 19,0 0,-25-19,24 19,-24-18,25 18,0 0,-25 0,25-18,-25 18,0 0,25 0,-25-19,24 19,-24 0,25 0,-25-19,0 19,0-19,25 19,-25-18,25 18,0 0,-25-18,24-1,-24 19,25-19,0 19,-25-19,25 19,-25 0,25-18,-25 0,25 18,-1 0,-24-19,25 19,-25 0,0-19,25 19,0-19,-25 19,0 0,25 0,-25-18,24 18,-24-18,25 18,0 0,-25-19,25 0,-25 19,25 0,-1-19,-24 19,25 0,-25-18,25 0,-25 18,25 0,0 0,-25-19,24 19,-24 0,25 0,-25-19,25 19,-25 0,25 0,-25 0,25 0,-25 0,24 0,1 0,-25 0,25 0,-25 0,0 0,25 0,-25 0,0 19,25-19,-1 19,-24-1,0 0,0-18,0 19,0 0,25 0,-25-19,0 18,0 0,0-18,25 19,-25-19,0 19,25 0,-25-19,0 18,0-18,0 0,0 18,25-18,-25 19,0 0,0-19,0 19,0-19,24 0,-24 18,0 0,25-18,-25 0,0 19,25-19,-25 19,0-19,0 19,25-19,-25 18,0-18,0 18,25-18,-25 0,24 0,-24 19,0 0,0-19,0 0,0 19,25-19,-25 18,0-18,0 0,25 0,-25 18,25 1,-25-19,0 19,25-19,-25 19,25-1,-25-18,0 18,24-18,-24 0,25 19,-25-19,0 0,25 19,-25 0,0-19,25 18,0-18,-25 18,0 1,24-19,-24 19,25-19,-25 19,0-19,25 18,0 0,-25-18,0 0,25 19,-25-19,0 19,24 0,1-19,-25 18,0-18,25 37,-25-37,25 19,-25-19,25 19,-1-19,-24 36,0-36,25 19,-25 0,0-19,25 19,-25-19,25 18,-25-18,0 18,0 1,0-19,0 19,0-19,0 19,0-19,0 18,25 0,-25-18,0 19,0-19,0 19,0 0,0-19,0 18,0-18,0 18,0-18,0 19,0 0,0-19,0 19,0-19,0 18,0 1,0-19,0 18,0-18,0 19,0-19,24 0,-24 19,0-1,0-18,0 19,0-19,25 18,-25 1,0-19,0 19,0-19,25 18,-25-18,0 37,0-37,25 38,0-20,-25 1,24-1,1 1,-25 0,0-19,0 18,25 1,-25-19,0 18,0-18,25 0,-25 19,25 0,-25-19,0 0,0 18,24-18,-24 19,0-19,0 0,25 18,-25 1,0-19,25 19,-25-19,25 18,-25 1,0-19,25 0,-25 18,0-18,24 19,-24-19,25 0,-25 19,0-1,25-18,-25 19,0-19,25 18,-25-18,0 19,25 0,0-19,-25 18,0-18,24 19,-24 0,0-19,25 0,0 18,-25-18,0 19,25-19,-25 18,0 1,25-19,-25 0,0 19,24-19,-24 18,25-18,-25 19,0-19,25 18,-25-18,0 0,0 19,25-19,-25 0,0 0,0 19,25-1,-1-18,-24 19,0-19,0 0,25 18,-25 1,25-19,-25 19,25-19,-25 0,0 0,0 18,25-18,-25 19,0-19,0 18,24-18,-24 19,25-19,0 19,-25-1,25-18,-25 19,25-19,-1 0,-24 18,0-18,25 19,0 0,0-19,-25 18,25-18,-25 0,49 19,-49-1,25-18,-25 0,25 19,0-19,-25 0,24 19,-24-19,25 18,-25-18,25 0,0 19,-25-19,0 0,25 0,-25 18,24-18,-24 0,25 0,-25 0,25 19,-25 0,25-19,-25 0,0 0,25 0,-1 18,-24-18,25 0,-25 19,0-19,0 18,25-18,0 0,-25 19,25-19,-25 19,25-19,-25 0,24 19,1-1,-25-18,25 0,-25 0,25 18,0-18,-25 0,0 0,0 19,24-19,-24 0,0 19,25-19,-25 0,25 19,0-19,-25 0,0 18,25-18,-25 0,24 0,-24 18,25-18,-25 19,25-19,-25 19,25-19,-25 0,0 0,0 19,25-19,-1 18,-24-18,0 0,25 0,-25 18,0-18,0 0,25 0,-25 19,0-19,0 0,25 19,0-19,-25 19,24-19,-24 18,25-18,-25 0,25 0,-25 18,0-18,25 0,-25 19,0-19,25 0,-25 0,0 19,24-19,-24 0,25 0,-25 19,0-19,25 18,-25 0,0-18,0 0,25 19,0-19,-25 0,0 19,0 0,24-19,-24 18,0-18,0 18,25-18,0 38,-25-19,25 17,0-17,-25 0,0 18,24-19,-24 1,0-19,25 19,-25-19,0 19,0-1,0-18,0 18,0-18,0 19,0 0,0 0,0-19,0 18,25 0,-25 1,0-19,0 19,0-19,0 19,0-1,0-18,0 18,0-18,0 19,0 0,0-19,0 19,0-19,0 18,0-18,0 18,0 1,0-19,0 19,0-19,0 19,0-1,0-18,0 18,0-18,0 19,0-19,0 19,0 0,0-19,0 18,0-18,0 18,0 1,0-19,0 19,0-19,0 0,0 19,0-19,25 18,-25 0,25-18,-25 0,0 19,0-19,25 0,-25 19,0 0,0-19,24 0,-24 18,25-18,-25 18,0-18,25 0,-25 19,0-19,0 19,25-19,-25 0,0 0,0 19,25-19,-25 0,24 18,-24 0,0-18,25 19,-25-19,0 19,25-19,-25 0,25 19,-25-1,0-18,25 0,-25 19,0-19,24 0,-24 18,0 1,0-19,25 0,-25 19,0-19,25 0,-25 18,0-18,0 0,0 19,25-1,-25-18,0 19,0-19,0 19,0-1,0-18,0 0,0 19,0-19,0 18,0-18,0 19,0 0,25-19,-25 18,0-18,0 19,0-1,0-18,0 19,0-19,0 19,0-19,0 18,0 1,0-19,0 18,0-18,24 19,-24-19,0 19,0-1,0-18,0 19,0-19,0 18,0 1,0-19,0 19,0-19,0 18,0-18,0 19,0-1,0 1,0-19,0 37,0-37,0 19,0-19,0 18,0 1,0-19,0 19,0-19,0 18,0 1,0-19,0 19,0-19,0 18,0 1,0-1,0-18,-24 38,24-38,0 18,0 19,0-37,0 19,0 0,0-1,0-18,-25 19,25-1,0-18,0 19,0-19,0 19,-25-19,25 18,0 1,0-19,0 18,0-18,0 19,0-19,0 19,0-1,0-18,0 19,0-1,0 1,-25-19,25 19,0-1,0 1,0-19,0 18,0-18,0 19,0 0,0-19,0 18,0-18,-25 0,25 19,0-19,0 18,0 1,0-19,0 19,0-19,0 0,0 18,0 1,0-19,0 18,0-18,0 19,-24-19,24 19,0-1,0-18,0 19,0-19,0 18,0 1,-25-19,25 0,0 19,0-19,0 19,0-19,0 18,0 0,0-18,0 19,-25-19,25 0,0 19,0 0,0-19,0 18,0-18,-25 18,25-18,0 19,-25-19,25 19,0-19,0 19,0-19,0 18,0 0,-24-18,24 19,0-19,0 19,0-19,0 19,0-1,0-18,0 18,0-18,0 19,-25-19</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5-02-23T08:39:38.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18157 8080,'0'0,"25"0,-25 0,25 0,-25 0,0 0,25 0,-25 0,25-18,-1 18,-24 0,25 0,-25 0,25 0,0 0,-25 0,25 0,-25 0,24 0,-24 0,25 0,0 0,-25 0,25 0,-25 0,25 0,-1 0,-24 0,25 0,-25 0,25 0,-25 0,25 0,0 0,-1 0,1 0,0 0,-25 0,25 0,-25 0,25 0,-1 0,1 18,0-18,25 0,-25 0,-1 19,1-19,-25 18,25-18,0 0,-25 0,25 0,-25 0,24 0,-24 0,25 0,0 0,-25 19,25-19,-25 0,0 0,25 0,-1 19,-24-19,25 18,-25-18,25 0,-25 19,0-19,25 0,-25 0,25 0,-25 18,24-18,-24 19,25-19,0 0,-25 0,25 0,-25 19,25-19,-25 0,24 0,1 0,-25 18,0-18,25 0,-25 0,25 19,0-19,-25 18,24-18,26 0,-50 0,50 0,-26 19,1-19,25 19,-50-19,49 0,-49 0,25 0,-25 18,50-18,-50 19,25-19,-25 0,25 0,-25 0,24 0,1 0,0 18,-25-18,25 0,0 0,-25 0,24 0,-24 0,25 0,0 0,-25 19,25-19,-25 0,25 0,-25 0,24 0,1 0,-25 0,25 0,-25 0,25 0,-25 19,25-19,-25 0,24 0,-24 0,25 0,-25 0,25 0,0 0,-25 0,25 0,-25 0,24 0,1 0,-25 0,25 0,-25 0,25 0,-25 0,25 0,-1 0,-24 0,25 0,-25 0,25 0,0 0,-25 0,25 0,-25 0,24 18,-24-18,25 0,0 0,-25 0,25 0,-25 0,0 19,25-19,-25 0,24 0,-24 0,25 0,-25 0,25 18,-25-18,0 19,25-19,0 0,-25 0,0 0,25 0,-25 19,0-19,24 0,-24 18,25-18,0 0,-25 0,25 19,-25-19,25 18,-1-18,-24 0,25 19,-25-19,25 0,-25 19,0-19,25 18,0-18,-25 0,0 0,24 19,-24-19,0 0,25 0,-25 18,25-18,-25 0,0 0,0 19,25-19,-25 19,0-19,0 0,25 0,-25 18,0-18,0 19,24-19,-24 18,25-18,-25 19,25-19,-25 19,0-19,0 0,25 0,-25 19,25-1,-25-18,0 0,0 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5629E-5C25-4F4A-927E-48CAA3E8CDB4}" type="datetimeFigureOut">
              <a:rPr lang="zh-CN" altLang="en-US" smtClean="0"/>
              <a:t>2015/2/24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76F35-2B36-4A49-9D81-D095D183503A}" type="slidenum">
              <a:rPr lang="zh-CN" altLang="en-US" smtClean="0"/>
              <a:t>‹#›</a:t>
            </a:fld>
            <a:endParaRPr lang="zh-CN" altLang="en-US"/>
          </a:p>
        </p:txBody>
      </p:sp>
    </p:spTree>
    <p:extLst>
      <p:ext uri="{BB962C8B-B14F-4D97-AF65-F5344CB8AC3E}">
        <p14:creationId xmlns:p14="http://schemas.microsoft.com/office/powerpoint/2010/main" val="291781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E76F35-2B36-4A49-9D81-D095D183503A}" type="slidenum">
              <a:rPr lang="zh-CN" altLang="en-US" smtClean="0"/>
              <a:t>7</a:t>
            </a:fld>
            <a:endParaRPr lang="zh-CN" altLang="en-US"/>
          </a:p>
        </p:txBody>
      </p:sp>
    </p:spTree>
    <p:extLst>
      <p:ext uri="{BB962C8B-B14F-4D97-AF65-F5344CB8AC3E}">
        <p14:creationId xmlns:p14="http://schemas.microsoft.com/office/powerpoint/2010/main" val="1245295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Picture 97" descr="bg1"/>
          <p:cNvPicPr>
            <a:picLocks noChangeAspect="1" noChangeArrowheads="1"/>
          </p:cNvPicPr>
          <p:nvPr/>
        </p:nvPicPr>
        <p:blipFill rotWithShape="1">
          <a:blip r:embed="rId2">
            <a:extLst>
              <a:ext uri="{28A0092B-C50C-407E-A947-70E740481C1C}">
                <a14:useLocalDpi xmlns:a14="http://schemas.microsoft.com/office/drawing/2010/main" val="0"/>
              </a:ext>
            </a:extLst>
          </a:blip>
          <a:srcRect b="10056"/>
          <a:stretch/>
        </p:blipFill>
        <p:spPr bwMode="auto">
          <a:xfrm>
            <a:off x="0" y="502279"/>
            <a:ext cx="9144000" cy="46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
        <p:nvSpPr>
          <p:cNvPr id="3" name="KSO_CT2"/>
          <p:cNvSpPr>
            <a:spLocks noGrp="1"/>
          </p:cNvSpPr>
          <p:nvPr>
            <p:ph type="subTitle" idx="1" hasCustomPrompt="1"/>
          </p:nvPr>
        </p:nvSpPr>
        <p:spPr>
          <a:xfrm>
            <a:off x="1299523" y="2084503"/>
            <a:ext cx="6667178" cy="350408"/>
          </a:xfrm>
          <a:noFill/>
        </p:spPr>
        <p:txBody>
          <a:bodyPr>
            <a:noAutofit/>
          </a:bodyPr>
          <a:lstStyle>
            <a:lvl1pPr marL="0" indent="0" algn="ctr">
              <a:buNone/>
              <a:defRPr sz="1800">
                <a:solidFill>
                  <a:schemeClr val="bg1">
                    <a:lumMod val="50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1299523" y="770716"/>
            <a:ext cx="6667178" cy="1227800"/>
          </a:xfrm>
        </p:spPr>
        <p:txBody>
          <a:bodyPr>
            <a:noAutofit/>
          </a:bodyPr>
          <a:lstStyle>
            <a:lvl1pPr algn="ctr">
              <a:defRPr sz="4200" baseline="0">
                <a:solidFill>
                  <a:schemeClr val="accent1">
                    <a:lumMod val="75000"/>
                  </a:schemeClr>
                </a:solidFill>
                <a:effectLst/>
                <a:latin typeface="Times New Roman" panose="02020603050405020304" pitchFamily="18" charset="0"/>
              </a:defRPr>
            </a:lvl1pPr>
          </a:lstStyle>
          <a:p>
            <a:r>
              <a:rPr lang="zh-CN" altLang="en-US" dirty="0" smtClean="0"/>
              <a:t>单击此处</a:t>
            </a:r>
            <a:r>
              <a:rPr lang="en-US" altLang="zh-CN" dirty="0" smtClean="0"/>
              <a:t/>
            </a:r>
            <a:br>
              <a:rPr lang="en-US" altLang="zh-CN" dirty="0" smtClean="0"/>
            </a:br>
            <a:r>
              <a:rPr lang="zh-CN" altLang="en-US" dirty="0" smtClean="0"/>
              <a:t>添加您的标题文字</a:t>
            </a:r>
            <a:endParaRPr lang="zh-CN" altLang="en-US" dirty="0"/>
          </a:p>
        </p:txBody>
      </p:sp>
    </p:spTree>
    <p:extLst>
      <p:ext uri="{BB962C8B-B14F-4D97-AF65-F5344CB8AC3E}">
        <p14:creationId xmlns:p14="http://schemas.microsoft.com/office/powerpoint/2010/main" val="521998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253114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273846"/>
            <a:ext cx="886883" cy="435887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273846"/>
            <a:ext cx="5949952" cy="4358879"/>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48633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26143168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2055077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901350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831585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277649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86472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584661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53881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9057205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1205672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575227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59168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6" y="1385197"/>
            <a:ext cx="5995988" cy="926306"/>
          </a:xfrm>
        </p:spPr>
        <p:txBody>
          <a:bodyPr anchor="b">
            <a:normAutofit/>
          </a:bodyPr>
          <a:lstStyle>
            <a:lvl1pPr algn="ctr">
              <a:defRPr sz="3600">
                <a:solidFill>
                  <a:schemeClr val="accent1">
                    <a:lumMod val="75000"/>
                  </a:schemeClr>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3038174" y="2354368"/>
            <a:ext cx="3067663" cy="297391"/>
          </a:xfrm>
          <a:prstGeom prst="roundRect">
            <a:avLst>
              <a:gd name="adj" fmla="val 50000"/>
            </a:avLst>
          </a:prstGeom>
          <a:solidFill>
            <a:schemeClr val="accent2">
              <a:lumMod val="75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2833089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933451"/>
            <a:ext cx="3810000" cy="3699272"/>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2" y="933451"/>
            <a:ext cx="3820587" cy="3699272"/>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7539793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901"/>
            <a:ext cx="6984076" cy="5377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032272"/>
            <a:ext cx="3868340"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1650206"/>
            <a:ext cx="3868340" cy="2763441"/>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9" y="1032272"/>
            <a:ext cx="3887391" cy="61793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9" y="1650206"/>
            <a:ext cx="3887391" cy="2763441"/>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17431446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42039583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370610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400052"/>
            <a:ext cx="2949178" cy="120015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797723"/>
            <a:ext cx="4629150" cy="3655219"/>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160020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122148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740572"/>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332FB34F-2CCC-4938-A0D3-4E6D6D1BDF9D}" type="datetimeFigureOut">
              <a:rPr lang="zh-CN" altLang="en-US" smtClean="0"/>
              <a:t>2015/2/24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253548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6" descr="bg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63" y="-19050"/>
            <a:ext cx="9178926"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KSO_BT1"/>
          <p:cNvSpPr>
            <a:spLocks noGrp="1"/>
          </p:cNvSpPr>
          <p:nvPr>
            <p:ph type="title"/>
          </p:nvPr>
        </p:nvSpPr>
        <p:spPr>
          <a:xfrm>
            <a:off x="419103" y="121918"/>
            <a:ext cx="8292045" cy="524696"/>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32FB34F-2CCC-4938-A0D3-4E6D6D1BDF9D}" type="datetimeFigureOut">
              <a:rPr lang="zh-CN" altLang="en-US" smtClean="0"/>
              <a:t>2015/2/24</a:t>
            </a:fld>
            <a:endParaRPr lang="zh-CN" altLang="en-US"/>
          </a:p>
        </p:txBody>
      </p:sp>
      <p:sp>
        <p:nvSpPr>
          <p:cNvPr id="5" name="KSO_FT"/>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FB19FD-2DAC-457F-82BC-79CCAE62464D}" type="slidenum">
              <a:rPr lang="zh-CN" altLang="en-US" smtClean="0"/>
              <a:t>‹#›</a:t>
            </a:fld>
            <a:endParaRPr lang="zh-CN" altLang="en-US"/>
          </a:p>
        </p:txBody>
      </p:sp>
      <p:sp>
        <p:nvSpPr>
          <p:cNvPr id="3" name="KSO_BC1"/>
          <p:cNvSpPr>
            <a:spLocks noGrp="1"/>
          </p:cNvSpPr>
          <p:nvPr>
            <p:ph type="body" idx="1"/>
          </p:nvPr>
        </p:nvSpPr>
        <p:spPr>
          <a:xfrm>
            <a:off x="419104" y="769961"/>
            <a:ext cx="8292045" cy="389490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Tree>
    <p:extLst>
      <p:ext uri="{BB962C8B-B14F-4D97-AF65-F5344CB8AC3E}">
        <p14:creationId xmlns:p14="http://schemas.microsoft.com/office/powerpoint/2010/main" val="2964044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Arial Black" panose="020B0A04020102020204" pitchFamily="34" charset="0"/>
          <a:ea typeface="微软雅黑" panose="020B0503020204020204" pitchFamily="34" charset="-122"/>
          <a:cs typeface="+mj-cs"/>
        </a:defRPr>
      </a:lvl1pPr>
    </p:titleStyle>
    <p:bodyStyle>
      <a:lvl1pPr marL="357188" indent="-357188" algn="just" defTabSz="914400" rtl="0" eaLnBrk="1" latinLnBrk="0" hangingPunct="1">
        <a:lnSpc>
          <a:spcPct val="110000"/>
        </a:lnSpc>
        <a:spcBef>
          <a:spcPts val="1600"/>
        </a:spcBef>
        <a:spcAft>
          <a:spcPts val="0"/>
        </a:spcAft>
        <a:buClr>
          <a:schemeClr val="accent1"/>
        </a:buClr>
        <a:buSzPct val="70000"/>
        <a:buFont typeface="Wingdings 2" panose="05020102010507070707" pitchFamily="18" charset="2"/>
        <a:buChar char=""/>
        <a:defRPr sz="20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357188" indent="-357188"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32FB34F-2CCC-4938-A0D3-4E6D6D1BDF9D}" type="datetimeFigureOut">
              <a:rPr lang="zh-CN" altLang="en-US" smtClean="0"/>
              <a:t>2015/2/24</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FB19FD-2DAC-457F-82BC-79CCAE62464D}" type="slidenum">
              <a:rPr lang="zh-CN" altLang="en-US" smtClean="0"/>
              <a:t>‹#›</a:t>
            </a:fld>
            <a:endParaRPr lang="zh-CN" altLang="en-US"/>
          </a:p>
        </p:txBody>
      </p:sp>
    </p:spTree>
    <p:extLst>
      <p:ext uri="{BB962C8B-B14F-4D97-AF65-F5344CB8AC3E}">
        <p14:creationId xmlns:p14="http://schemas.microsoft.com/office/powerpoint/2010/main" val="1579227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28779;&#23665;&#29190;&#21457;.mp4.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customXml" Target="../ink/ink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3.jpe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3.jpeg"/><Relationship Id="rId4" Type="http://schemas.openxmlformats.org/officeDocument/2006/relationships/audio" Target="../media/audio5.wav"/></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8032" y="1901282"/>
            <a:ext cx="7772400" cy="1102519"/>
          </a:xfrm>
        </p:spPr>
        <p:txBody>
          <a:bodyPr>
            <a:noAutofit/>
          </a:bodyPr>
          <a:lstStyle/>
          <a:p>
            <a:pPr>
              <a:lnSpc>
                <a:spcPts val="6900"/>
              </a:lnSpc>
            </a:pPr>
            <a:r>
              <a:rPr lang="en-US" altLang="zh-CN" sz="5400" b="1" dirty="0" smtClean="0">
                <a:solidFill>
                  <a:schemeClr val="bg1"/>
                </a:solidFill>
              </a:rPr>
              <a:t>Book 6  Unit 5</a:t>
            </a:r>
            <a:br>
              <a:rPr lang="en-US" altLang="zh-CN" sz="5400" b="1" dirty="0" smtClean="0">
                <a:solidFill>
                  <a:schemeClr val="bg1"/>
                </a:solidFill>
              </a:rPr>
            </a:br>
            <a:r>
              <a:rPr lang="en-US" altLang="zh-CN" sz="5400" b="1" dirty="0" smtClean="0">
                <a:solidFill>
                  <a:schemeClr val="bg1"/>
                </a:solidFill>
              </a:rPr>
              <a:t>The Power of Nature</a:t>
            </a:r>
            <a:endParaRPr lang="zh-CN" altLang="en-US" sz="5400" b="1" dirty="0">
              <a:solidFill>
                <a:schemeClr val="bg1"/>
              </a:solidFill>
            </a:endParaRPr>
          </a:p>
        </p:txBody>
      </p:sp>
      <p:sp>
        <p:nvSpPr>
          <p:cNvPr id="3" name="副标题 2"/>
          <p:cNvSpPr>
            <a:spLocks noGrp="1"/>
          </p:cNvSpPr>
          <p:nvPr>
            <p:ph type="subTitle" idx="1"/>
          </p:nvPr>
        </p:nvSpPr>
        <p:spPr>
          <a:xfrm>
            <a:off x="-1108720" y="4299942"/>
            <a:ext cx="6400800" cy="1314450"/>
          </a:xfrm>
        </p:spPr>
        <p:txBody>
          <a:bodyPr>
            <a:normAutofit/>
          </a:bodyPr>
          <a:lstStyle/>
          <a:p>
            <a:r>
              <a:rPr lang="zh-CN" altLang="en-US" sz="2200" b="1" dirty="0">
                <a:solidFill>
                  <a:schemeClr val="bg1"/>
                </a:solidFill>
                <a:latin typeface="黑体" panose="02010609060101010101" pitchFamily="49" charset="-122"/>
                <a:ea typeface="黑体" panose="02010609060101010101" pitchFamily="49" charset="-122"/>
              </a:rPr>
              <a:t>华南</a:t>
            </a:r>
            <a:r>
              <a:rPr lang="zh-CN" altLang="en-US" sz="2200" b="1" dirty="0" smtClean="0">
                <a:solidFill>
                  <a:schemeClr val="bg1"/>
                </a:solidFill>
                <a:latin typeface="黑体" panose="02010609060101010101" pitchFamily="49" charset="-122"/>
                <a:ea typeface="黑体" panose="02010609060101010101" pitchFamily="49" charset="-122"/>
              </a:rPr>
              <a:t>师范大学外国语言文化学院</a:t>
            </a:r>
            <a:endParaRPr lang="en-US" altLang="zh-CN" sz="2200" b="1" dirty="0" smtClean="0">
              <a:solidFill>
                <a:schemeClr val="bg1"/>
              </a:solidFill>
              <a:latin typeface="黑体" panose="02010609060101010101" pitchFamily="49" charset="-122"/>
              <a:ea typeface="黑体" panose="02010609060101010101" pitchFamily="49" charset="-122"/>
            </a:endParaRPr>
          </a:p>
          <a:p>
            <a:r>
              <a:rPr lang="zh-CN" altLang="en-US" sz="2200" b="1" dirty="0">
                <a:solidFill>
                  <a:schemeClr val="bg1"/>
                </a:solidFill>
                <a:latin typeface="黑体" panose="02010609060101010101" pitchFamily="49" charset="-122"/>
                <a:ea typeface="黑体" panose="02010609060101010101" pitchFamily="49" charset="-122"/>
              </a:rPr>
              <a:t>夏嘉琪</a:t>
            </a:r>
          </a:p>
        </p:txBody>
      </p:sp>
    </p:spTree>
    <p:extLst>
      <p:ext uri="{BB962C8B-B14F-4D97-AF65-F5344CB8AC3E}">
        <p14:creationId xmlns:p14="http://schemas.microsoft.com/office/powerpoint/2010/main" val="1342102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3" t="10979" r="3110" b="8411"/>
          <a:stretch/>
        </p:blipFill>
        <p:spPr bwMode="auto">
          <a:xfrm>
            <a:off x="0"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9" y="2787777"/>
            <a:ext cx="425103" cy="318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5229" y="3091367"/>
            <a:ext cx="2742609" cy="892552"/>
          </a:xfrm>
          <a:prstGeom prst="rect">
            <a:avLst/>
          </a:prstGeom>
          <a:noFill/>
        </p:spPr>
        <p:txBody>
          <a:bodyPr wrap="none" rtlCol="0">
            <a:spAutoFit/>
          </a:bodyPr>
          <a:lstStyle/>
          <a:p>
            <a:pPr algn="ctr">
              <a:lnSpc>
                <a:spcPct val="130000"/>
              </a:lnSpc>
            </a:pPr>
            <a:r>
              <a:rPr lang="en-US" altLang="zh-CN" sz="2000" b="1" dirty="0" err="1" smtClean="0">
                <a:solidFill>
                  <a:schemeClr val="tx2">
                    <a:lumMod val="50000"/>
                  </a:schemeClr>
                </a:solidFill>
                <a:latin typeface="Arial Black" panose="020B0A04020102020204" pitchFamily="34" charset="0"/>
              </a:rPr>
              <a:t>Sumtra</a:t>
            </a:r>
            <a:r>
              <a:rPr lang="en-US" altLang="zh-CN" sz="2000" b="1" dirty="0" smtClean="0">
                <a:solidFill>
                  <a:schemeClr val="tx2">
                    <a:lumMod val="50000"/>
                  </a:schemeClr>
                </a:solidFill>
                <a:latin typeface="Arial Black" panose="020B0A04020102020204" pitchFamily="34" charset="0"/>
              </a:rPr>
              <a:t>, </a:t>
            </a:r>
            <a:r>
              <a:rPr lang="en-US" altLang="zh-CN" sz="2000" b="1" dirty="0" err="1" smtClean="0">
                <a:solidFill>
                  <a:schemeClr val="tx2">
                    <a:lumMod val="50000"/>
                  </a:schemeClr>
                </a:solidFill>
                <a:latin typeface="Arial Black" panose="020B0A04020102020204" pitchFamily="34" charset="0"/>
              </a:rPr>
              <a:t>Indenesia</a:t>
            </a:r>
            <a:endParaRPr lang="en-US" altLang="zh-CN" sz="2000" b="1" dirty="0" smtClean="0">
              <a:solidFill>
                <a:schemeClr val="tx2">
                  <a:lumMod val="50000"/>
                </a:schemeClr>
              </a:solidFill>
              <a:latin typeface="Arial Black" panose="020B0A04020102020204" pitchFamily="34" charset="0"/>
            </a:endParaRP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印尼苏门答腊</a:t>
            </a:r>
          </a:p>
        </p:txBody>
      </p:sp>
      <p:grpSp>
        <p:nvGrpSpPr>
          <p:cNvPr id="8" name="组合 7"/>
          <p:cNvGrpSpPr/>
          <p:nvPr/>
        </p:nvGrpSpPr>
        <p:grpSpPr>
          <a:xfrm>
            <a:off x="-25648" y="519523"/>
            <a:ext cx="4813672" cy="4104457"/>
            <a:chOff x="-25648" y="692695"/>
            <a:chExt cx="5317728" cy="5472609"/>
          </a:xfrm>
        </p:grpSpPr>
        <p:sp>
          <p:nvSpPr>
            <p:cNvPr id="9" name="KSO_Shape"/>
            <p:cNvSpPr/>
            <p:nvPr/>
          </p:nvSpPr>
          <p:spPr>
            <a:xfrm>
              <a:off x="0" y="730786"/>
              <a:ext cx="5292080" cy="5434518"/>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1043608" y="4303101"/>
              <a:ext cx="2858610" cy="1670201"/>
            </a:xfrm>
            <a:prstGeom prst="rect">
              <a:avLst/>
            </a:prstGeom>
            <a:noFill/>
          </p:spPr>
          <p:txBody>
            <a:bodyPr wrap="square" rtlCol="0">
              <a:spAutoFit/>
            </a:bodyPr>
            <a:lstStyle/>
            <a:p>
              <a:pPr algn="ctr">
                <a:lnSpc>
                  <a:spcPct val="130000"/>
                </a:lnSpc>
              </a:pPr>
              <a:r>
                <a:rPr lang="en-US" altLang="zh-CN" sz="2000" b="1" dirty="0" smtClean="0">
                  <a:latin typeface="Arial" panose="020B0604020202020204" pitchFamily="34" charset="0"/>
                  <a:ea typeface="微软雅黑" panose="020B0503020204020204" pitchFamily="34" charset="-122"/>
                </a:rPr>
                <a:t>volcanic eruption</a:t>
              </a:r>
            </a:p>
            <a:p>
              <a:pPr algn="ctr">
                <a:lnSpc>
                  <a:spcPct val="130000"/>
                </a:lnSpc>
              </a:pPr>
              <a:r>
                <a:rPr lang="en-US" altLang="zh-CN" sz="2000" b="1" dirty="0" smtClean="0">
                  <a:latin typeface="Arial" panose="020B0604020202020204" pitchFamily="34" charset="0"/>
                  <a:ea typeface="微软雅黑" panose="020B0503020204020204" pitchFamily="34" charset="-122"/>
                </a:rPr>
                <a:t>/</a:t>
              </a:r>
              <a:r>
                <a:rPr lang="en-US" altLang="zh-CN" dirty="0" err="1" smtClean="0"/>
                <a:t>vɔlˈkeɪnik</a:t>
              </a:r>
              <a:r>
                <a:rPr lang="en-US" altLang="zh-CN" sz="2000" b="1" dirty="0" smtClean="0">
                  <a:latin typeface="Arial" panose="020B0604020202020204" pitchFamily="34" charset="0"/>
                  <a:ea typeface="微软雅黑" panose="020B0503020204020204" pitchFamily="34" charset="-122"/>
                </a:rPr>
                <a:t>/</a:t>
              </a:r>
              <a:r>
                <a:rPr lang="en-US" altLang="zh-CN" sz="2000" dirty="0" smtClean="0">
                  <a:latin typeface="Ipa-samd Uclphon1 SILDoulosL" panose="00000400000000000000" pitchFamily="2" charset="2"/>
                  <a:ea typeface="微软雅黑" panose="020B0503020204020204" pitchFamily="34" charset="-122"/>
                </a:rPr>
                <a:t> </a:t>
              </a:r>
              <a:r>
                <a:rPr lang="en-US" altLang="zh-CN" dirty="0" smtClean="0"/>
                <a:t>/</a:t>
              </a:r>
              <a:r>
                <a:rPr lang="en-US" altLang="zh-CN" dirty="0" err="1" smtClean="0"/>
                <a:t>ɪˈ</a:t>
              </a:r>
              <a:r>
                <a:rPr lang="en-US" altLang="zh-CN" dirty="0" err="1"/>
                <a:t>rʌpt</a:t>
              </a:r>
              <a:r>
                <a:rPr lang="en-US" altLang="zh-CN" dirty="0"/>
                <a:t>/</a:t>
              </a:r>
            </a:p>
            <a:p>
              <a:pPr algn="ctr">
                <a:lnSpc>
                  <a:spcPct val="130000"/>
                </a:lnSpc>
              </a:pPr>
              <a:r>
                <a:rPr lang="en-US" altLang="zh-CN" dirty="0" smtClean="0"/>
                <a:t>n</a:t>
              </a:r>
              <a:r>
                <a:rPr lang="en-US" altLang="zh-CN" dirty="0"/>
                <a:t>.  </a:t>
              </a:r>
              <a:r>
                <a:rPr lang="zh-CN" altLang="en-US" dirty="0" smtClean="0"/>
                <a:t>火山爆发</a:t>
              </a:r>
              <a:endParaRPr lang="zh-CN" altLang="en-US" dirty="0"/>
            </a:p>
          </p:txBody>
        </p:sp>
        <p:pic>
          <p:nvPicPr>
            <p:cNvPr id="10242" name="Picture 2" descr="F:\ASUS\Documents\My documents\学习\大二上\ICT\picture\印尼火山.jp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8" y="692695"/>
              <a:ext cx="5317728" cy="34291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9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600" dirty="0" smtClean="0"/>
              <a:t>The Framework of A </a:t>
            </a:r>
            <a:r>
              <a:rPr lang="en-US" altLang="zh-CN" sz="3600" dirty="0"/>
              <a:t>V</a:t>
            </a:r>
            <a:r>
              <a:rPr lang="en-US" altLang="zh-CN" sz="3600" dirty="0" smtClean="0"/>
              <a:t>olcano</a:t>
            </a:r>
            <a:endParaRPr lang="zh-CN" altLang="en-US" sz="3600" dirty="0"/>
          </a:p>
        </p:txBody>
      </p:sp>
      <p:pic>
        <p:nvPicPr>
          <p:cNvPr id="11267" name="Picture 3" descr="F:\ASUS\Documents\My documents\学习\大二上\ICT\picture\火山构造.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65518"/>
            <a:ext cx="6762750" cy="398621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rot="18000000">
            <a:off x="2540771" y="1967426"/>
            <a:ext cx="81000" cy="828000"/>
            <a:chOff x="755576" y="2204944"/>
            <a:chExt cx="108000" cy="828000"/>
          </a:xfrm>
        </p:grpSpPr>
        <p:cxnSp>
          <p:nvCxnSpPr>
            <p:cNvPr id="6" name="直接连接符 5"/>
            <p:cNvCxnSpPr/>
            <p:nvPr/>
          </p:nvCxnSpPr>
          <p:spPr>
            <a:xfrm>
              <a:off x="809576" y="2204944"/>
              <a:ext cx="0" cy="720000"/>
            </a:xfrm>
            <a:prstGeom prst="line">
              <a:avLst/>
            </a:prstGeom>
            <a:ln w="31750"/>
          </p:spPr>
          <p:style>
            <a:lnRef idx="3">
              <a:schemeClr val="dk1"/>
            </a:lnRef>
            <a:fillRef idx="0">
              <a:schemeClr val="dk1"/>
            </a:fillRef>
            <a:effectRef idx="2">
              <a:schemeClr val="dk1"/>
            </a:effectRef>
            <a:fontRef idx="minor">
              <a:schemeClr val="tx1"/>
            </a:fontRef>
          </p:style>
        </p:cxnSp>
        <p:sp>
          <p:nvSpPr>
            <p:cNvPr id="7" name="椭圆 6"/>
            <p:cNvSpPr/>
            <p:nvPr/>
          </p:nvSpPr>
          <p:spPr>
            <a:xfrm>
              <a:off x="755576" y="2924944"/>
              <a:ext cx="108000" cy="108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16800000">
            <a:off x="3538348" y="1361870"/>
            <a:ext cx="81000" cy="828000"/>
            <a:chOff x="755576" y="2204944"/>
            <a:chExt cx="108000" cy="828000"/>
          </a:xfrm>
        </p:grpSpPr>
        <p:cxnSp>
          <p:nvCxnSpPr>
            <p:cNvPr id="13" name="直接连接符 12"/>
            <p:cNvCxnSpPr/>
            <p:nvPr/>
          </p:nvCxnSpPr>
          <p:spPr>
            <a:xfrm>
              <a:off x="809576" y="2204944"/>
              <a:ext cx="0" cy="720000"/>
            </a:xfrm>
            <a:prstGeom prst="line">
              <a:avLst/>
            </a:prstGeom>
            <a:ln w="31750"/>
          </p:spPr>
          <p:style>
            <a:lnRef idx="3">
              <a:schemeClr val="dk1"/>
            </a:lnRef>
            <a:fillRef idx="0">
              <a:schemeClr val="dk1"/>
            </a:fillRef>
            <a:effectRef idx="2">
              <a:schemeClr val="dk1"/>
            </a:effectRef>
            <a:fontRef idx="minor">
              <a:schemeClr val="tx1"/>
            </a:fontRef>
          </p:style>
        </p:cxnSp>
        <p:sp>
          <p:nvSpPr>
            <p:cNvPr id="14" name="椭圆 13"/>
            <p:cNvSpPr/>
            <p:nvPr/>
          </p:nvSpPr>
          <p:spPr>
            <a:xfrm>
              <a:off x="755576" y="2924944"/>
              <a:ext cx="108000" cy="108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3000000">
            <a:off x="4499480" y="1647546"/>
            <a:ext cx="100151" cy="992980"/>
            <a:chOff x="755576" y="2204944"/>
            <a:chExt cx="108000" cy="828000"/>
          </a:xfrm>
        </p:grpSpPr>
        <p:cxnSp>
          <p:nvCxnSpPr>
            <p:cNvPr id="16" name="直接连接符 15"/>
            <p:cNvCxnSpPr/>
            <p:nvPr/>
          </p:nvCxnSpPr>
          <p:spPr>
            <a:xfrm>
              <a:off x="809576" y="2204944"/>
              <a:ext cx="0" cy="720000"/>
            </a:xfrm>
            <a:prstGeom prst="line">
              <a:avLst/>
            </a:prstGeom>
            <a:ln w="31750"/>
          </p:spPr>
          <p:style>
            <a:lnRef idx="3">
              <a:schemeClr val="dk1"/>
            </a:lnRef>
            <a:fillRef idx="0">
              <a:schemeClr val="dk1"/>
            </a:fillRef>
            <a:effectRef idx="2">
              <a:schemeClr val="dk1"/>
            </a:effectRef>
            <a:fontRef idx="minor">
              <a:schemeClr val="tx1"/>
            </a:fontRef>
          </p:style>
        </p:cxnSp>
        <p:sp>
          <p:nvSpPr>
            <p:cNvPr id="17" name="椭圆 16"/>
            <p:cNvSpPr/>
            <p:nvPr/>
          </p:nvSpPr>
          <p:spPr>
            <a:xfrm>
              <a:off x="755576" y="2924944"/>
              <a:ext cx="108000" cy="108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19800000" flipV="1">
            <a:off x="4122769" y="3709548"/>
            <a:ext cx="152600" cy="533142"/>
            <a:chOff x="755576" y="2204944"/>
            <a:chExt cx="108000" cy="828000"/>
          </a:xfrm>
        </p:grpSpPr>
        <p:cxnSp>
          <p:nvCxnSpPr>
            <p:cNvPr id="19" name="直接连接符 18"/>
            <p:cNvCxnSpPr/>
            <p:nvPr/>
          </p:nvCxnSpPr>
          <p:spPr>
            <a:xfrm>
              <a:off x="809576" y="2204944"/>
              <a:ext cx="0" cy="720000"/>
            </a:xfrm>
            <a:prstGeom prst="line">
              <a:avLst/>
            </a:prstGeom>
            <a:ln w="31750"/>
          </p:spPr>
          <p:style>
            <a:lnRef idx="3">
              <a:schemeClr val="dk1"/>
            </a:lnRef>
            <a:fillRef idx="0">
              <a:schemeClr val="dk1"/>
            </a:fillRef>
            <a:effectRef idx="2">
              <a:schemeClr val="dk1"/>
            </a:effectRef>
            <a:fontRef idx="minor">
              <a:schemeClr val="tx1"/>
            </a:fontRef>
          </p:style>
        </p:cxnSp>
        <p:sp>
          <p:nvSpPr>
            <p:cNvPr id="20" name="椭圆 19"/>
            <p:cNvSpPr/>
            <p:nvPr/>
          </p:nvSpPr>
          <p:spPr>
            <a:xfrm>
              <a:off x="755576" y="2924944"/>
              <a:ext cx="108000" cy="108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3171137" y="4095473"/>
            <a:ext cx="2250937" cy="852541"/>
          </a:xfrm>
          <a:prstGeom prst="rect">
            <a:avLst/>
          </a:prstGeom>
          <a:noFill/>
        </p:spPr>
        <p:txBody>
          <a:bodyPr wrap="none" rtlCol="0">
            <a:spAutoFit/>
          </a:bodyPr>
          <a:lstStyle/>
          <a:p>
            <a:pPr>
              <a:lnSpc>
                <a:spcPct val="130000"/>
              </a:lnSpc>
            </a:pPr>
            <a:r>
              <a:rPr lang="en-US" altLang="zh-CN" sz="2000" b="1" dirty="0" smtClean="0">
                <a:solidFill>
                  <a:schemeClr val="tx2">
                    <a:lumMod val="50000"/>
                  </a:schemeClr>
                </a:solidFill>
                <a:latin typeface="Arial" panose="020B0604020202020204" pitchFamily="34" charset="0"/>
                <a:ea typeface="微软雅黑" panose="020B0503020204020204" pitchFamily="34" charset="-122"/>
              </a:rPr>
              <a:t>Magma Chamber</a:t>
            </a:r>
          </a:p>
          <a:p>
            <a:pPr algn="ctr">
              <a:lnSpc>
                <a:spcPct val="130000"/>
              </a:lnSpc>
            </a:pPr>
            <a:r>
              <a:rPr lang="zh-CN" altLang="en-US" b="1" dirty="0">
                <a:solidFill>
                  <a:schemeClr val="tx2">
                    <a:lumMod val="50000"/>
                  </a:schemeClr>
                </a:solidFill>
                <a:latin typeface="Arial" panose="020B0604020202020204" pitchFamily="34" charset="0"/>
                <a:ea typeface="微软雅黑" panose="020B0503020204020204" pitchFamily="34" charset="-122"/>
              </a:rPr>
              <a:t>熔浆</a:t>
            </a:r>
            <a:endParaRPr lang="zh-CN" altLang="en-US" sz="2000" b="1" dirty="0" smtClean="0">
              <a:solidFill>
                <a:schemeClr val="tx2">
                  <a:lumMod val="50000"/>
                </a:schemeClr>
              </a:solidFill>
              <a:latin typeface="Arial" panose="020B0604020202020204" pitchFamily="34" charset="0"/>
              <a:ea typeface="微软雅黑" panose="020B0503020204020204" pitchFamily="34" charset="-122"/>
            </a:endParaRPr>
          </a:p>
        </p:txBody>
      </p:sp>
      <p:sp>
        <p:nvSpPr>
          <p:cNvPr id="22" name="TextBox 21"/>
          <p:cNvSpPr txBox="1"/>
          <p:nvPr/>
        </p:nvSpPr>
        <p:spPr>
          <a:xfrm>
            <a:off x="1547669" y="1707654"/>
            <a:ext cx="784189" cy="972574"/>
          </a:xfrm>
          <a:prstGeom prst="rect">
            <a:avLst/>
          </a:prstGeom>
          <a:noFill/>
        </p:spPr>
        <p:txBody>
          <a:bodyPr wrap="none" rtlCol="0">
            <a:spAutoFit/>
          </a:bodyPr>
          <a:lstStyle/>
          <a:p>
            <a:pPr>
              <a:lnSpc>
                <a:spcPct val="130000"/>
              </a:lnSpc>
            </a:pPr>
            <a:r>
              <a:rPr lang="en-US" altLang="zh-CN" sz="2400" b="1" dirty="0">
                <a:latin typeface="Arial" panose="020B0604020202020204" pitchFamily="34" charset="0"/>
                <a:ea typeface="微软雅黑" panose="020B0503020204020204" pitchFamily="34" charset="-122"/>
              </a:rPr>
              <a:t>lava</a:t>
            </a:r>
            <a:endParaRPr lang="en-US" altLang="zh-CN" sz="2400" b="1" dirty="0" smtClean="0">
              <a:latin typeface="Arial" panose="020B0604020202020204" pitchFamily="34" charset="0"/>
              <a:ea typeface="微软雅黑" panose="020B0503020204020204" pitchFamily="34" charset="-122"/>
            </a:endParaRPr>
          </a:p>
          <a:p>
            <a:pPr algn="ctr">
              <a:lnSpc>
                <a:spcPct val="130000"/>
              </a:lnSpc>
            </a:pPr>
            <a:r>
              <a:rPr lang="zh-CN" altLang="en-US" sz="2000" b="1" dirty="0">
                <a:latin typeface="Arial" panose="020B0604020202020204" pitchFamily="34" charset="0"/>
                <a:ea typeface="微软雅黑" panose="020B0503020204020204" pitchFamily="34" charset="-122"/>
              </a:rPr>
              <a:t>熔岩</a:t>
            </a:r>
            <a:endParaRPr lang="zh-CN" altLang="en-US" sz="2400" b="1" dirty="0" smtClean="0">
              <a:latin typeface="Arial" panose="020B0604020202020204" pitchFamily="34" charset="0"/>
              <a:ea typeface="微软雅黑" panose="020B0503020204020204" pitchFamily="34" charset="-122"/>
            </a:endParaRPr>
          </a:p>
        </p:txBody>
      </p:sp>
      <p:sp>
        <p:nvSpPr>
          <p:cNvPr id="25" name="TextBox 24"/>
          <p:cNvSpPr txBox="1"/>
          <p:nvPr/>
        </p:nvSpPr>
        <p:spPr>
          <a:xfrm>
            <a:off x="2275648" y="1302259"/>
            <a:ext cx="1042273" cy="972574"/>
          </a:xfrm>
          <a:prstGeom prst="rect">
            <a:avLst/>
          </a:prstGeom>
          <a:noFill/>
        </p:spPr>
        <p:txBody>
          <a:bodyPr wrap="none" rtlCol="0">
            <a:spAutoFit/>
          </a:bodyPr>
          <a:lstStyle/>
          <a:p>
            <a:pPr>
              <a:lnSpc>
                <a:spcPct val="130000"/>
              </a:lnSpc>
            </a:pPr>
            <a:r>
              <a:rPr lang="en-US" altLang="zh-CN" sz="2400" b="1" dirty="0" smtClean="0">
                <a:latin typeface="Arial" panose="020B0604020202020204" pitchFamily="34" charset="0"/>
                <a:ea typeface="微软雅黑" panose="020B0503020204020204" pitchFamily="34" charset="-122"/>
              </a:rPr>
              <a:t>crater</a:t>
            </a:r>
            <a:endParaRPr lang="en-US" altLang="zh-CN" sz="2400" b="1" dirty="0">
              <a:latin typeface="Arial" panose="020B0604020202020204" pitchFamily="34" charset="0"/>
              <a:ea typeface="微软雅黑" panose="020B0503020204020204" pitchFamily="34" charset="-122"/>
            </a:endParaRPr>
          </a:p>
          <a:p>
            <a:pPr algn="ctr">
              <a:lnSpc>
                <a:spcPct val="130000"/>
              </a:lnSpc>
            </a:pPr>
            <a:r>
              <a:rPr lang="zh-CN" altLang="en-US" sz="2000" b="1" dirty="0">
                <a:latin typeface="Arial" panose="020B0604020202020204" pitchFamily="34" charset="0"/>
                <a:ea typeface="微软雅黑" panose="020B0503020204020204" pitchFamily="34" charset="-122"/>
              </a:rPr>
              <a:t>火山口</a:t>
            </a:r>
            <a:endParaRPr lang="en-US" altLang="zh-CN" sz="2000" b="1" dirty="0">
              <a:latin typeface="Arial" panose="020B0604020202020204" pitchFamily="34" charset="0"/>
              <a:ea typeface="微软雅黑" panose="020B0503020204020204" pitchFamily="34" charset="-122"/>
            </a:endParaRPr>
          </a:p>
        </p:txBody>
      </p:sp>
      <p:sp>
        <p:nvSpPr>
          <p:cNvPr id="26" name="TextBox 25"/>
          <p:cNvSpPr txBox="1"/>
          <p:nvPr/>
        </p:nvSpPr>
        <p:spPr>
          <a:xfrm>
            <a:off x="4932040" y="1329612"/>
            <a:ext cx="1603324" cy="972574"/>
          </a:xfrm>
          <a:prstGeom prst="rect">
            <a:avLst/>
          </a:prstGeom>
          <a:noFill/>
        </p:spPr>
        <p:txBody>
          <a:bodyPr wrap="none" rtlCol="0">
            <a:spAutoFit/>
          </a:bodyPr>
          <a:lstStyle/>
          <a:p>
            <a:pPr>
              <a:lnSpc>
                <a:spcPct val="130000"/>
              </a:lnSpc>
            </a:pPr>
            <a:r>
              <a:rPr lang="en-US" altLang="zh-CN" sz="2400" b="1" dirty="0" smtClean="0">
                <a:latin typeface="Arial" panose="020B0604020202020204" pitchFamily="34" charset="0"/>
                <a:ea typeface="微软雅黑" panose="020B0503020204020204" pitchFamily="34" charset="-122"/>
              </a:rPr>
              <a:t>Main vent</a:t>
            </a:r>
            <a:endParaRPr lang="en-US" altLang="zh-CN" sz="2400" b="1" dirty="0">
              <a:latin typeface="Arial" panose="020B0604020202020204" pitchFamily="34" charset="0"/>
              <a:ea typeface="微软雅黑" panose="020B0503020204020204" pitchFamily="34" charset="-122"/>
            </a:endParaRPr>
          </a:p>
          <a:p>
            <a:pPr algn="ctr">
              <a:lnSpc>
                <a:spcPct val="130000"/>
              </a:lnSpc>
            </a:pPr>
            <a:r>
              <a:rPr lang="zh-CN" altLang="en-US" sz="2000" b="1" dirty="0" smtClean="0">
                <a:latin typeface="Arial" panose="020B0604020202020204" pitchFamily="34" charset="0"/>
                <a:ea typeface="微软雅黑" panose="020B0503020204020204" pitchFamily="34" charset="-122"/>
              </a:rPr>
              <a:t>火山通道</a:t>
            </a:r>
            <a:endParaRPr lang="en-US" altLang="zh-CN" sz="2000" b="1" dirty="0">
              <a:latin typeface="Arial" panose="020B0604020202020204" pitchFamily="34" charset="0"/>
              <a:ea typeface="微软雅黑" panose="020B0503020204020204" pitchFamily="34" charset="-122"/>
            </a:endParaRPr>
          </a:p>
        </p:txBody>
      </p:sp>
      <p:grpSp>
        <p:nvGrpSpPr>
          <p:cNvPr id="28" name="组合 27"/>
          <p:cNvGrpSpPr/>
          <p:nvPr/>
        </p:nvGrpSpPr>
        <p:grpSpPr>
          <a:xfrm rot="4200000">
            <a:off x="5040657" y="575487"/>
            <a:ext cx="100151" cy="992980"/>
            <a:chOff x="755576" y="2204944"/>
            <a:chExt cx="108000" cy="828000"/>
          </a:xfrm>
        </p:grpSpPr>
        <p:cxnSp>
          <p:nvCxnSpPr>
            <p:cNvPr id="29" name="直接连接符 28"/>
            <p:cNvCxnSpPr/>
            <p:nvPr/>
          </p:nvCxnSpPr>
          <p:spPr>
            <a:xfrm>
              <a:off x="809576" y="2204944"/>
              <a:ext cx="0" cy="720000"/>
            </a:xfrm>
            <a:prstGeom prst="line">
              <a:avLst/>
            </a:prstGeom>
            <a:ln w="31750"/>
          </p:spPr>
          <p:style>
            <a:lnRef idx="3">
              <a:schemeClr val="dk1"/>
            </a:lnRef>
            <a:fillRef idx="0">
              <a:schemeClr val="dk1"/>
            </a:fillRef>
            <a:effectRef idx="2">
              <a:schemeClr val="dk1"/>
            </a:effectRef>
            <a:fontRef idx="minor">
              <a:schemeClr val="tx1"/>
            </a:fontRef>
          </p:style>
        </p:cxnSp>
        <p:sp>
          <p:nvSpPr>
            <p:cNvPr id="30" name="椭圆 29"/>
            <p:cNvSpPr/>
            <p:nvPr/>
          </p:nvSpPr>
          <p:spPr>
            <a:xfrm>
              <a:off x="755576" y="2924944"/>
              <a:ext cx="108000" cy="108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5436096" y="627534"/>
            <a:ext cx="1670650" cy="972574"/>
          </a:xfrm>
          <a:prstGeom prst="rect">
            <a:avLst/>
          </a:prstGeom>
          <a:noFill/>
        </p:spPr>
        <p:txBody>
          <a:bodyPr wrap="none" rtlCol="0">
            <a:spAutoFit/>
          </a:bodyPr>
          <a:lstStyle/>
          <a:p>
            <a:pPr>
              <a:lnSpc>
                <a:spcPct val="130000"/>
              </a:lnSpc>
            </a:pPr>
            <a:r>
              <a:rPr lang="en-US" altLang="zh-CN" sz="2400" b="1" dirty="0" smtClean="0">
                <a:latin typeface="Arial" panose="020B0604020202020204" pitchFamily="34" charset="0"/>
                <a:ea typeface="微软雅黑" panose="020B0503020204020204" pitchFamily="34" charset="-122"/>
              </a:rPr>
              <a:t>Ash cloud</a:t>
            </a:r>
            <a:endParaRPr lang="en-US" altLang="zh-CN" sz="2400" b="1" dirty="0">
              <a:latin typeface="Arial" panose="020B0604020202020204" pitchFamily="34" charset="0"/>
              <a:ea typeface="微软雅黑" panose="020B0503020204020204" pitchFamily="34" charset="-122"/>
            </a:endParaRPr>
          </a:p>
          <a:p>
            <a:pPr algn="ctr">
              <a:lnSpc>
                <a:spcPct val="130000"/>
              </a:lnSpc>
            </a:pPr>
            <a:r>
              <a:rPr lang="zh-CN" altLang="en-US" sz="2000" b="1" dirty="0" smtClean="0">
                <a:latin typeface="Arial" panose="020B0604020202020204" pitchFamily="34" charset="0"/>
                <a:ea typeface="微软雅黑" panose="020B0503020204020204" pitchFamily="34" charset="-122"/>
              </a:rPr>
              <a:t>火山</a:t>
            </a:r>
            <a:r>
              <a:rPr lang="zh-CN" altLang="en-US" sz="2000" b="1" dirty="0">
                <a:latin typeface="Arial" panose="020B0604020202020204" pitchFamily="34" charset="0"/>
                <a:ea typeface="微软雅黑" panose="020B0503020204020204" pitchFamily="34" charset="-122"/>
              </a:rPr>
              <a:t>灰</a:t>
            </a:r>
            <a:endParaRPr lang="en-US" altLang="zh-CN" sz="2000" b="1"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8768237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p:stCondLst>
                              <p:cond delay="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par>
                          <p:cTn id="44" fill="hold">
                            <p:stCondLst>
                              <p:cond delay="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2" grpId="0"/>
      <p:bldP spid="25" grpId="0"/>
      <p:bldP spid="26"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6504" y="372868"/>
            <a:ext cx="6851885" cy="524696"/>
          </a:xfrm>
        </p:spPr>
        <p:txBody>
          <a:bodyPr>
            <a:normAutofit fontScale="90000"/>
          </a:bodyPr>
          <a:lstStyle/>
          <a:p>
            <a:pPr algn="ctr"/>
            <a:r>
              <a:rPr lang="en-US" altLang="zh-CN" dirty="0" smtClean="0"/>
              <a:t>Where do volcanic eruptions happen frequently? </a:t>
            </a:r>
            <a:endParaRPr lang="zh-CN" altLang="en-US" dirty="0"/>
          </a:p>
        </p:txBody>
      </p:sp>
      <p:pic>
        <p:nvPicPr>
          <p:cNvPr id="12290" name="Picture 2" descr="F:\ASUS\Documents\My documents\学习\大二上\ICT\picture\火山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72383"/>
            <a:ext cx="7560840" cy="360560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txBox="1">
            <a:spLocks/>
          </p:cNvSpPr>
          <p:nvPr/>
        </p:nvSpPr>
        <p:spPr>
          <a:xfrm>
            <a:off x="323528" y="1823407"/>
            <a:ext cx="4824536" cy="1123002"/>
          </a:xfrm>
          <a:prstGeom prst="rect">
            <a:avLst/>
          </a:prstGeom>
          <a:solidFill>
            <a:schemeClr val="accent2">
              <a:lumMod val="20000"/>
              <a:lumOff val="80000"/>
              <a:alpha val="81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Arial Black" panose="020B0A04020102020204" pitchFamily="34" charset="0"/>
                <a:ea typeface="微软雅黑" panose="020B0503020204020204" pitchFamily="34" charset="-122"/>
                <a:cs typeface="+mj-cs"/>
              </a:defRPr>
            </a:lvl1pPr>
          </a:lstStyle>
          <a:p>
            <a:pPr algn="ctr">
              <a:lnSpc>
                <a:spcPts val="4000"/>
              </a:lnSpc>
            </a:pPr>
            <a:r>
              <a:rPr lang="en-US" altLang="zh-CN" sz="2400" b="0" dirty="0" err="1" smtClean="0">
                <a:solidFill>
                  <a:schemeClr val="tx2">
                    <a:lumMod val="50000"/>
                  </a:schemeClr>
                </a:solidFill>
              </a:rPr>
              <a:t>Circum</a:t>
            </a:r>
            <a:r>
              <a:rPr lang="en-US" altLang="zh-CN" sz="2400" b="0" dirty="0" smtClean="0">
                <a:solidFill>
                  <a:schemeClr val="tx2">
                    <a:lumMod val="50000"/>
                  </a:schemeClr>
                </a:solidFill>
              </a:rPr>
              <a:t>-Pacific </a:t>
            </a:r>
            <a:r>
              <a:rPr lang="en-US" altLang="zh-CN" sz="2400" b="0" dirty="0">
                <a:solidFill>
                  <a:schemeClr val="tx2">
                    <a:lumMod val="50000"/>
                  </a:schemeClr>
                </a:solidFill>
              </a:rPr>
              <a:t>seismic </a:t>
            </a:r>
            <a:r>
              <a:rPr lang="en-US" altLang="zh-CN" sz="2400" b="0" dirty="0" smtClean="0">
                <a:solidFill>
                  <a:schemeClr val="tx2">
                    <a:lumMod val="50000"/>
                  </a:schemeClr>
                </a:solidFill>
              </a:rPr>
              <a:t>belt</a:t>
            </a:r>
          </a:p>
          <a:p>
            <a:pPr algn="ctr">
              <a:lnSpc>
                <a:spcPts val="4000"/>
              </a:lnSpc>
            </a:pPr>
            <a:r>
              <a:rPr lang="zh-CN" altLang="en-US" sz="1800" b="0" dirty="0">
                <a:solidFill>
                  <a:schemeClr val="tx2">
                    <a:lumMod val="50000"/>
                  </a:schemeClr>
                </a:solidFill>
              </a:rPr>
              <a:t>（环太平洋火山地震带）</a:t>
            </a:r>
            <a:endParaRPr lang="en-US" altLang="zh-CN" sz="1800" b="0" dirty="0">
              <a:solidFill>
                <a:schemeClr val="tx2">
                  <a:lumMod val="50000"/>
                </a:schemeClr>
              </a:solidFill>
            </a:endParaRPr>
          </a:p>
        </p:txBody>
      </p:sp>
      <p:sp>
        <p:nvSpPr>
          <p:cNvPr id="3" name="矩形 2"/>
          <p:cNvSpPr/>
          <p:nvPr/>
        </p:nvSpPr>
        <p:spPr>
          <a:xfrm>
            <a:off x="4716016" y="1779805"/>
            <a:ext cx="4248472" cy="1713290"/>
          </a:xfrm>
          <a:prstGeom prst="rect">
            <a:avLst/>
          </a:prstGeom>
          <a:solidFill>
            <a:schemeClr val="accent2">
              <a:lumMod val="20000"/>
              <a:lumOff val="80000"/>
              <a:alpha val="80000"/>
            </a:schemeClr>
          </a:solidFill>
        </p:spPr>
        <p:txBody>
          <a:bodyPr wrap="square">
            <a:spAutoFit/>
          </a:bodyPr>
          <a:lstStyle/>
          <a:p>
            <a:pPr algn="ctr"/>
            <a:r>
              <a:rPr lang="en-US" altLang="zh-CN" sz="2400" b="1" dirty="0">
                <a:solidFill>
                  <a:schemeClr val="tx2">
                    <a:lumMod val="50000"/>
                  </a:schemeClr>
                </a:solidFill>
                <a:latin typeface="Arial Black" panose="020B0A04020102020204" pitchFamily="34" charset="0"/>
                <a:ea typeface="微软雅黑" panose="020B0503020204020204" pitchFamily="34" charset="-122"/>
                <a:cs typeface="+mj-cs"/>
              </a:rPr>
              <a:t>Mediterranean - Himalaya Range seismic </a:t>
            </a:r>
            <a:r>
              <a:rPr lang="en-US" altLang="zh-CN" sz="2400" b="1" dirty="0" smtClean="0">
                <a:solidFill>
                  <a:schemeClr val="tx2">
                    <a:lumMod val="50000"/>
                  </a:schemeClr>
                </a:solidFill>
                <a:latin typeface="Arial Black" panose="020B0A04020102020204" pitchFamily="34" charset="0"/>
                <a:ea typeface="微软雅黑" panose="020B0503020204020204" pitchFamily="34" charset="-122"/>
                <a:cs typeface="+mj-cs"/>
              </a:rPr>
              <a:t>belt</a:t>
            </a:r>
          </a:p>
          <a:p>
            <a:pPr algn="ctr">
              <a:lnSpc>
                <a:spcPts val="4000"/>
              </a:lnSpc>
              <a:spcBef>
                <a:spcPct val="0"/>
              </a:spcBef>
            </a:pPr>
            <a:r>
              <a:rPr lang="zh-CN" altLang="en-US" dirty="0">
                <a:solidFill>
                  <a:schemeClr val="tx2">
                    <a:lumMod val="50000"/>
                  </a:schemeClr>
                </a:solidFill>
                <a:latin typeface="Arial Black" panose="020B0A04020102020204" pitchFamily="34" charset="0"/>
                <a:ea typeface="微软雅黑" panose="020B0503020204020204" pitchFamily="34" charset="-122"/>
                <a:cs typeface="+mj-cs"/>
              </a:rPr>
              <a:t>（</a:t>
            </a:r>
            <a:r>
              <a:rPr lang="zh-CN" altLang="en-US" dirty="0" smtClean="0">
                <a:solidFill>
                  <a:schemeClr val="tx2">
                    <a:lumMod val="50000"/>
                  </a:schemeClr>
                </a:solidFill>
                <a:latin typeface="Arial Black" panose="020B0A04020102020204" pitchFamily="34" charset="0"/>
                <a:ea typeface="微软雅黑" panose="020B0503020204020204" pitchFamily="34" charset="-122"/>
                <a:cs typeface="+mj-cs"/>
              </a:rPr>
              <a:t>地中海</a:t>
            </a:r>
            <a:r>
              <a:rPr lang="en-US" altLang="zh-CN" dirty="0" smtClean="0">
                <a:solidFill>
                  <a:schemeClr val="tx2">
                    <a:lumMod val="50000"/>
                  </a:schemeClr>
                </a:solidFill>
                <a:latin typeface="Arial Black" panose="020B0A04020102020204" pitchFamily="34" charset="0"/>
                <a:ea typeface="微软雅黑" panose="020B0503020204020204" pitchFamily="34" charset="-122"/>
                <a:cs typeface="+mj-cs"/>
              </a:rPr>
              <a:t>—</a:t>
            </a:r>
            <a:r>
              <a:rPr lang="zh-CN" altLang="en-US" dirty="0" smtClean="0">
                <a:solidFill>
                  <a:schemeClr val="tx2">
                    <a:lumMod val="50000"/>
                  </a:schemeClr>
                </a:solidFill>
                <a:latin typeface="Arial Black" panose="020B0A04020102020204" pitchFamily="34" charset="0"/>
                <a:ea typeface="微软雅黑" panose="020B0503020204020204" pitchFamily="34" charset="-122"/>
                <a:cs typeface="+mj-cs"/>
              </a:rPr>
              <a:t>喜马拉雅</a:t>
            </a:r>
            <a:r>
              <a:rPr lang="zh-CN" altLang="en-US" dirty="0">
                <a:solidFill>
                  <a:schemeClr val="tx2">
                    <a:lumMod val="50000"/>
                  </a:schemeClr>
                </a:solidFill>
                <a:latin typeface="Arial Black" panose="020B0A04020102020204" pitchFamily="34" charset="0"/>
                <a:ea typeface="微软雅黑" panose="020B0503020204020204" pitchFamily="34" charset="-122"/>
                <a:cs typeface="+mj-cs"/>
              </a:rPr>
              <a:t>火山地震带）</a:t>
            </a:r>
          </a:p>
        </p:txBody>
      </p:sp>
      <mc:AlternateContent xmlns:mc="http://schemas.openxmlformats.org/markup-compatibility/2006" xmlns:p14="http://schemas.microsoft.com/office/powerpoint/2010/main">
        <mc:Choice Requires="p14">
          <p:contentPart p14:bwMode="auto" r:id="rId3">
            <p14:nvContentPartPr>
              <p14:cNvPr id="5" name="墨迹 4"/>
              <p14:cNvContentPartPr/>
              <p14:nvPr/>
            </p14:nvContentPartPr>
            <p14:xfrm>
              <a:off x="1955880" y="1622319"/>
              <a:ext cx="3071880" cy="2330910"/>
            </p14:xfrm>
          </p:contentPart>
        </mc:Choice>
        <mc:Fallback xmlns="">
          <p:pic>
            <p:nvPicPr>
              <p:cNvPr id="5" name="墨迹 4"/>
              <p:cNvPicPr/>
              <p:nvPr/>
            </p:nvPicPr>
            <p:blipFill>
              <a:blip r:embed="rId4"/>
              <a:stretch>
                <a:fillRect/>
              </a:stretch>
            </p:blipFill>
            <p:spPr>
              <a:xfrm>
                <a:off x="1939680" y="2099732"/>
                <a:ext cx="3103920" cy="323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墨迹 20"/>
              <p14:cNvContentPartPr/>
              <p14:nvPr/>
            </p14:nvContentPartPr>
            <p14:xfrm>
              <a:off x="6588224" y="2096818"/>
              <a:ext cx="1179360" cy="288090"/>
            </p14:xfrm>
          </p:contentPart>
        </mc:Choice>
        <mc:Fallback xmlns="">
          <p:pic>
            <p:nvPicPr>
              <p:cNvPr id="21" name="墨迹 20"/>
              <p:cNvPicPr/>
              <p:nvPr/>
            </p:nvPicPr>
            <p:blipFill>
              <a:blip r:embed="rId6"/>
              <a:stretch>
                <a:fillRect/>
              </a:stretch>
            </p:blipFill>
            <p:spPr>
              <a:xfrm>
                <a:off x="6572384" y="2732037"/>
                <a:ext cx="121104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墨迹 23"/>
              <p14:cNvContentPartPr/>
              <p14:nvPr/>
            </p14:nvContentPartPr>
            <p14:xfrm>
              <a:off x="1979712" y="1545636"/>
              <a:ext cx="3071880" cy="2330910"/>
            </p14:xfrm>
          </p:contentPart>
        </mc:Choice>
        <mc:Fallback xmlns="">
          <p:pic>
            <p:nvPicPr>
              <p:cNvPr id="24" name="墨迹 23"/>
              <p:cNvPicPr/>
              <p:nvPr/>
            </p:nvPicPr>
            <p:blipFill>
              <a:blip r:embed="rId4"/>
              <a:stretch>
                <a:fillRect/>
              </a:stretch>
            </p:blipFill>
            <p:spPr>
              <a:xfrm>
                <a:off x="1963512" y="1997488"/>
                <a:ext cx="3103920" cy="323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墨迹 24"/>
              <p14:cNvContentPartPr/>
              <p14:nvPr/>
            </p14:nvContentPartPr>
            <p14:xfrm>
              <a:off x="6588224" y="2031690"/>
              <a:ext cx="1179360" cy="288090"/>
            </p14:xfrm>
          </p:contentPart>
        </mc:Choice>
        <mc:Fallback xmlns="">
          <p:pic>
            <p:nvPicPr>
              <p:cNvPr id="25" name="墨迹 24"/>
              <p:cNvPicPr/>
              <p:nvPr/>
            </p:nvPicPr>
            <p:blipFill>
              <a:blip r:embed="rId6"/>
              <a:stretch>
                <a:fillRect/>
              </a:stretch>
            </p:blipFill>
            <p:spPr>
              <a:xfrm>
                <a:off x="6572384" y="2645200"/>
                <a:ext cx="1211040" cy="511560"/>
              </a:xfrm>
              <a:prstGeom prst="rect">
                <a:avLst/>
              </a:prstGeom>
            </p:spPr>
          </p:pic>
        </mc:Fallback>
      </mc:AlternateContent>
    </p:spTree>
    <p:extLst>
      <p:ext uri="{BB962C8B-B14F-4D97-AF65-F5344CB8AC3E}">
        <p14:creationId xmlns:p14="http://schemas.microsoft.com/office/powerpoint/2010/main" val="5465487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5"/>
                                        </p:tgtEl>
                                      </p:cBhvr>
                                    </p:animEffect>
                                    <p:animScale>
                                      <p:cBhvr>
                                        <p:cTn id="32"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9103" y="121918"/>
            <a:ext cx="8292045" cy="577624"/>
          </a:xfrm>
        </p:spPr>
        <p:txBody>
          <a:bodyPr>
            <a:normAutofit/>
          </a:bodyPr>
          <a:lstStyle/>
          <a:p>
            <a:pPr algn="ctr"/>
            <a:r>
              <a:rPr lang="en-US" altLang="zh-CN" dirty="0" smtClean="0"/>
              <a:t>How many types of volcanos?</a:t>
            </a:r>
            <a:endParaRPr lang="zh-CN" altLang="en-US" dirty="0"/>
          </a:p>
        </p:txBody>
      </p:sp>
      <p:grpSp>
        <p:nvGrpSpPr>
          <p:cNvPr id="8" name="组合 7"/>
          <p:cNvGrpSpPr/>
          <p:nvPr/>
        </p:nvGrpSpPr>
        <p:grpSpPr>
          <a:xfrm>
            <a:off x="298710" y="951570"/>
            <a:ext cx="4176464" cy="4191930"/>
            <a:chOff x="143000" y="1268760"/>
            <a:chExt cx="4356992" cy="5589240"/>
          </a:xfrm>
        </p:grpSpPr>
        <p:sp>
          <p:nvSpPr>
            <p:cNvPr id="9" name="KSO_Shape"/>
            <p:cNvSpPr/>
            <p:nvPr/>
          </p:nvSpPr>
          <p:spPr>
            <a:xfrm>
              <a:off x="143000" y="1268760"/>
              <a:ext cx="4356992" cy="5589240"/>
            </a:xfrm>
            <a:prstGeom prst="snip2DiagRect">
              <a:avLst>
                <a:gd name="adj1" fmla="val 0"/>
                <a:gd name="adj2" fmla="val 232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 name="TextBox 3"/>
            <p:cNvSpPr txBox="1"/>
            <p:nvPr/>
          </p:nvSpPr>
          <p:spPr>
            <a:xfrm>
              <a:off x="251520" y="4876533"/>
              <a:ext cx="4248472" cy="1336776"/>
            </a:xfrm>
            <a:prstGeom prst="rect">
              <a:avLst/>
            </a:prstGeom>
            <a:noFill/>
          </p:spPr>
          <p:txBody>
            <a:bodyPr wrap="square" rtlCol="0">
              <a:spAutoFit/>
            </a:bodyPr>
            <a:lstStyle/>
            <a:p>
              <a:pPr algn="ctr">
                <a:lnSpc>
                  <a:spcPct val="130000"/>
                </a:lnSpc>
              </a:pPr>
              <a:r>
                <a:rPr lang="en-US" altLang="zh-CN" sz="2400" b="1" dirty="0" smtClean="0">
                  <a:solidFill>
                    <a:schemeClr val="bg1"/>
                  </a:solidFill>
                  <a:latin typeface="Arial" panose="020B0604020202020204" pitchFamily="34" charset="0"/>
                  <a:ea typeface="微软雅黑" panose="020B0503020204020204" pitchFamily="34" charset="-122"/>
                </a:rPr>
                <a:t>Active volcano(one that may erupt at any time)</a:t>
              </a:r>
              <a:endParaRPr lang="zh-CN" altLang="en-US" sz="2400" b="1" dirty="0" smtClean="0">
                <a:solidFill>
                  <a:schemeClr val="bg1"/>
                </a:solidFill>
                <a:latin typeface="Arial" panose="020B0604020202020204" pitchFamily="34" charset="0"/>
                <a:ea typeface="微软雅黑" panose="020B0503020204020204" pitchFamily="34" charset="-122"/>
              </a:endParaRPr>
            </a:p>
          </p:txBody>
        </p:sp>
        <p:pic>
          <p:nvPicPr>
            <p:cNvPr id="13316" name="Picture 4" descr="F:\ASUS\Documents\My documents\学习\大二上\ICT\picture\活火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2964"/>
              <a:ext cx="4032448" cy="2585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2634622" y="951570"/>
            <a:ext cx="4037855" cy="4191930"/>
            <a:chOff x="2771800" y="1268760"/>
            <a:chExt cx="4357544" cy="5589240"/>
          </a:xfrm>
        </p:grpSpPr>
        <p:sp>
          <p:nvSpPr>
            <p:cNvPr id="11" name="KSO_Shape"/>
            <p:cNvSpPr/>
            <p:nvPr/>
          </p:nvSpPr>
          <p:spPr>
            <a:xfrm>
              <a:off x="2771800" y="1268760"/>
              <a:ext cx="4356992" cy="5589240"/>
            </a:xfrm>
            <a:prstGeom prst="snip2DiagRect">
              <a:avLst>
                <a:gd name="adj1" fmla="val 0"/>
                <a:gd name="adj2" fmla="val 2322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pic>
          <p:nvPicPr>
            <p:cNvPr id="13315" name="Picture 3" descr="F:\ASUS\Documents\My documents\学习\大二上\ICT\picture\维苏威火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978" y="1642964"/>
              <a:ext cx="4163573" cy="27361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80872" y="4797152"/>
              <a:ext cx="4248472" cy="1336776"/>
            </a:xfrm>
            <a:prstGeom prst="rect">
              <a:avLst/>
            </a:prstGeom>
            <a:noFill/>
          </p:spPr>
          <p:txBody>
            <a:bodyPr wrap="square" rtlCol="0">
              <a:spAutoFit/>
            </a:bodyPr>
            <a:lstStyle/>
            <a:p>
              <a:pPr algn="ctr">
                <a:lnSpc>
                  <a:spcPct val="130000"/>
                </a:lnSpc>
              </a:pPr>
              <a:r>
                <a:rPr lang="en-US" altLang="zh-CN" sz="2400" b="1" dirty="0" smtClean="0">
                  <a:solidFill>
                    <a:schemeClr val="bg1"/>
                  </a:solidFill>
                  <a:latin typeface="Arial" panose="020B0604020202020204" pitchFamily="34" charset="0"/>
                  <a:ea typeface="微软雅黑" panose="020B0503020204020204" pitchFamily="34" charset="-122"/>
                </a:rPr>
                <a:t>Dormant volcano(one that had erupted before)</a:t>
              </a:r>
              <a:endParaRPr lang="zh-CN" altLang="en-US" sz="2400" b="1" dirty="0" smtClean="0">
                <a:solidFill>
                  <a:schemeClr val="bg1"/>
                </a:solidFill>
                <a:latin typeface="Arial" panose="020B0604020202020204" pitchFamily="34" charset="0"/>
                <a:ea typeface="微软雅黑" panose="020B0503020204020204" pitchFamily="34" charset="-122"/>
              </a:endParaRPr>
            </a:p>
          </p:txBody>
        </p:sp>
      </p:grpSp>
      <p:grpSp>
        <p:nvGrpSpPr>
          <p:cNvPr id="13" name="组合 12"/>
          <p:cNvGrpSpPr/>
          <p:nvPr/>
        </p:nvGrpSpPr>
        <p:grpSpPr>
          <a:xfrm>
            <a:off x="4838238" y="951570"/>
            <a:ext cx="3910226" cy="4191930"/>
            <a:chOff x="4863055" y="1268760"/>
            <a:chExt cx="4356992" cy="5589240"/>
          </a:xfrm>
        </p:grpSpPr>
        <p:sp>
          <p:nvSpPr>
            <p:cNvPr id="15" name="KSO_Shape"/>
            <p:cNvSpPr/>
            <p:nvPr/>
          </p:nvSpPr>
          <p:spPr>
            <a:xfrm>
              <a:off x="4863055" y="1268760"/>
              <a:ext cx="4356992" cy="5589240"/>
            </a:xfrm>
            <a:prstGeom prst="snip2DiagRect">
              <a:avLst>
                <a:gd name="adj1" fmla="val 0"/>
                <a:gd name="adj2" fmla="val 2322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7" name="TextBox 6"/>
            <p:cNvSpPr txBox="1"/>
            <p:nvPr/>
          </p:nvSpPr>
          <p:spPr>
            <a:xfrm>
              <a:off x="4950296" y="4943131"/>
              <a:ext cx="4248472" cy="1336776"/>
            </a:xfrm>
            <a:prstGeom prst="rect">
              <a:avLst/>
            </a:prstGeom>
            <a:noFill/>
          </p:spPr>
          <p:txBody>
            <a:bodyPr wrap="square" rtlCol="0">
              <a:spAutoFit/>
            </a:bodyPr>
            <a:lstStyle/>
            <a:p>
              <a:pPr algn="ctr">
                <a:lnSpc>
                  <a:spcPct val="130000"/>
                </a:lnSpc>
              </a:pPr>
              <a:r>
                <a:rPr lang="en-US" altLang="zh-CN" sz="2400" b="1" dirty="0" smtClean="0">
                  <a:solidFill>
                    <a:schemeClr val="bg1"/>
                  </a:solidFill>
                  <a:latin typeface="Arial" panose="020B0604020202020204" pitchFamily="34" charset="0"/>
                  <a:ea typeface="微软雅黑" panose="020B0503020204020204" pitchFamily="34" charset="-122"/>
                </a:rPr>
                <a:t>Extinct volcano(one that no longer erupts)</a:t>
              </a:r>
              <a:endParaRPr lang="zh-CN" altLang="en-US" sz="2400" b="1" dirty="0" smtClean="0">
                <a:solidFill>
                  <a:schemeClr val="bg1"/>
                </a:solidFill>
                <a:latin typeface="Arial" panose="020B0604020202020204" pitchFamily="34" charset="0"/>
                <a:ea typeface="微软雅黑" panose="020B0503020204020204" pitchFamily="34" charset="-122"/>
              </a:endParaRPr>
            </a:p>
          </p:txBody>
        </p:sp>
        <p:pic>
          <p:nvPicPr>
            <p:cNvPr id="13317" name="Picture 5" descr="F:\ASUS\Documents\My documents\学习\大二上\ICT\picture\死火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906" y="1642965"/>
              <a:ext cx="4033252" cy="27361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65487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9103" y="121918"/>
            <a:ext cx="8292045" cy="721640"/>
          </a:xfrm>
        </p:spPr>
        <p:txBody>
          <a:bodyPr>
            <a:normAutofit/>
          </a:bodyPr>
          <a:lstStyle/>
          <a:p>
            <a:r>
              <a:rPr lang="en-US" altLang="zh-CN" dirty="0" smtClean="0"/>
              <a:t>One kind of job…</a:t>
            </a:r>
            <a:endParaRPr lang="zh-CN" altLang="en-US" dirty="0"/>
          </a:p>
        </p:txBody>
      </p:sp>
      <p:pic>
        <p:nvPicPr>
          <p:cNvPr id="14338" name="Picture 2" descr="F:\ASUS\Documents\My documents\学习\大二上\ICT\picture\火山防护服.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75606"/>
            <a:ext cx="413790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KSO_Shape"/>
          <p:cNvSpPr/>
          <p:nvPr/>
        </p:nvSpPr>
        <p:spPr>
          <a:xfrm>
            <a:off x="5470488" y="1437624"/>
            <a:ext cx="3277975" cy="2322258"/>
          </a:xfrm>
          <a:prstGeom prst="round2DiagRect">
            <a:avLst>
              <a:gd name="adj1" fmla="val 29238"/>
              <a:gd name="adj2" fmla="val 0"/>
            </a:avLst>
          </a:prstGeom>
          <a:gradFill flip="none" rotWithShape="1">
            <a:gsLst>
              <a:gs pos="0">
                <a:srgbClr val="FF0000">
                  <a:shade val="30000"/>
                  <a:satMod val="115000"/>
                  <a:alpha val="57000"/>
                </a:srgbClr>
              </a:gs>
              <a:gs pos="19000">
                <a:srgbClr val="FF0000">
                  <a:shade val="67500"/>
                  <a:satMod val="115000"/>
                  <a:alpha val="76000"/>
                </a:srgbClr>
              </a:gs>
              <a:gs pos="100000">
                <a:srgbClr val="FF0000">
                  <a:shade val="100000"/>
                  <a:satMod val="115000"/>
                </a:srgbClr>
              </a:gs>
            </a:gsLst>
            <a:lin ang="54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5724128" y="951570"/>
            <a:ext cx="1080120" cy="372410"/>
          </a:xfrm>
          <a:prstGeom prst="rect">
            <a:avLst/>
          </a:prstGeom>
          <a:noFill/>
        </p:spPr>
        <p:txBody>
          <a:bodyPr wrap="square" rtlCol="0">
            <a:spAutoFit/>
          </a:bodyPr>
          <a:lstStyle/>
          <a:p>
            <a:pPr>
              <a:lnSpc>
                <a:spcPct val="130000"/>
              </a:lnSpc>
            </a:pPr>
            <a:endParaRPr lang="zh-CN" altLang="en-US" sz="1400" dirty="0" smtClean="0">
              <a:latin typeface="Arial" panose="020B0604020202020204" pitchFamily="34" charset="0"/>
              <a:ea typeface="微软雅黑" panose="020B0503020204020204" pitchFamily="34" charset="-122"/>
            </a:endParaRPr>
          </a:p>
        </p:txBody>
      </p:sp>
      <p:sp>
        <p:nvSpPr>
          <p:cNvPr id="7" name="TextBox 6"/>
          <p:cNvSpPr txBox="1"/>
          <p:nvPr/>
        </p:nvSpPr>
        <p:spPr>
          <a:xfrm>
            <a:off x="5724128" y="1779662"/>
            <a:ext cx="2880320" cy="1612749"/>
          </a:xfrm>
          <a:prstGeom prst="rect">
            <a:avLst/>
          </a:prstGeom>
          <a:noFill/>
        </p:spPr>
        <p:txBody>
          <a:bodyPr wrap="square" rtlCol="0">
            <a:spAutoFit/>
          </a:bodyPr>
          <a:lstStyle/>
          <a:p>
            <a:pPr>
              <a:lnSpc>
                <a:spcPct val="130000"/>
              </a:lnSpc>
            </a:pPr>
            <a:r>
              <a:rPr lang="en-US" altLang="zh-CN" sz="2800" b="1" dirty="0" smtClean="0">
                <a:solidFill>
                  <a:schemeClr val="bg1"/>
                </a:solidFill>
                <a:ea typeface="微软雅黑" panose="020B0503020204020204" pitchFamily="34" charset="-122"/>
              </a:rPr>
              <a:t>Name: </a:t>
            </a:r>
            <a:r>
              <a:rPr lang="zh-CN" altLang="en-US" sz="2800" b="1" dirty="0" smtClean="0">
                <a:solidFill>
                  <a:schemeClr val="bg1"/>
                </a:solidFill>
                <a:ea typeface="微软雅黑" panose="020B0503020204020204" pitchFamily="34" charset="-122"/>
              </a:rPr>
              <a:t> </a:t>
            </a:r>
            <a:r>
              <a:rPr lang="en-US" altLang="zh-CN" sz="2800" b="1" dirty="0" smtClean="0">
                <a:solidFill>
                  <a:schemeClr val="bg1"/>
                </a:solidFill>
                <a:ea typeface="微软雅黑" panose="020B0503020204020204" pitchFamily="34" charset="-122"/>
              </a:rPr>
              <a:t>John</a:t>
            </a:r>
          </a:p>
          <a:p>
            <a:pPr algn="r">
              <a:lnSpc>
                <a:spcPct val="130000"/>
              </a:lnSpc>
            </a:pPr>
            <a:r>
              <a:rPr lang="en-US" altLang="zh-CN" sz="2800" b="1" dirty="0" smtClean="0">
                <a:solidFill>
                  <a:schemeClr val="bg1"/>
                </a:solidFill>
                <a:ea typeface="微软雅黑" panose="020B0503020204020204" pitchFamily="34" charset="-122"/>
              </a:rPr>
              <a:t>Job:</a:t>
            </a:r>
            <a:r>
              <a:rPr lang="zh-CN" altLang="en-US" sz="2800" b="1" dirty="0">
                <a:solidFill>
                  <a:schemeClr val="bg1"/>
                </a:solidFill>
                <a:ea typeface="微软雅黑" panose="020B0503020204020204" pitchFamily="34" charset="-122"/>
              </a:rPr>
              <a:t> </a:t>
            </a:r>
            <a:r>
              <a:rPr lang="en-US" altLang="zh-CN" sz="2800" b="1" dirty="0" smtClean="0">
                <a:solidFill>
                  <a:schemeClr val="bg1"/>
                </a:solidFill>
                <a:ea typeface="微软雅黑" panose="020B0503020204020204" pitchFamily="34" charset="-122"/>
              </a:rPr>
              <a:t>volcanologist  </a:t>
            </a:r>
            <a:r>
              <a:rPr lang="en-US" altLang="zh-CN" sz="2000" dirty="0" smtClean="0">
                <a:solidFill>
                  <a:schemeClr val="bg1"/>
                </a:solidFill>
                <a:ea typeface="微软雅黑" panose="020B0503020204020204" pitchFamily="34" charset="-122"/>
              </a:rPr>
              <a:t>/</a:t>
            </a:r>
            <a:r>
              <a:rPr lang="en-US" altLang="zh-CN"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altLang="zh-CN" sz="2000" dirty="0" err="1" smtClean="0">
                <a:solidFill>
                  <a:schemeClr val="bg1"/>
                </a:solidFill>
              </a:rPr>
              <a:t>vɒlkən</a:t>
            </a:r>
            <a:r>
              <a:rPr lang="en-US" altLang="zh-CN"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altLang="zh-CN" sz="2000" dirty="0" err="1" smtClean="0">
                <a:solidFill>
                  <a:schemeClr val="bg1"/>
                </a:solidFill>
              </a:rPr>
              <a:t>ɒlədʒɪst</a:t>
            </a:r>
            <a:r>
              <a:rPr lang="en-US" altLang="zh-CN" sz="2000" dirty="0" smtClean="0">
                <a:solidFill>
                  <a:schemeClr val="bg1"/>
                </a:solidFill>
              </a:rPr>
              <a:t>/</a:t>
            </a:r>
            <a:endParaRPr lang="en-US" altLang="zh-CN" sz="2000" dirty="0" smtClean="0">
              <a:solidFill>
                <a:schemeClr val="bg1"/>
              </a:solidFill>
              <a:ea typeface="微软雅黑" panose="020B0503020204020204" pitchFamily="34" charset="-122"/>
            </a:endParaRPr>
          </a:p>
        </p:txBody>
      </p:sp>
    </p:spTree>
    <p:extLst>
      <p:ext uri="{BB962C8B-B14F-4D97-AF65-F5344CB8AC3E}">
        <p14:creationId xmlns:p14="http://schemas.microsoft.com/office/powerpoint/2010/main" val="5465487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9103" y="121918"/>
            <a:ext cx="8292045" cy="649632"/>
          </a:xfrm>
        </p:spPr>
        <p:txBody>
          <a:bodyPr>
            <a:normAutofit/>
          </a:bodyPr>
          <a:lstStyle/>
          <a:p>
            <a:pPr algn="ctr"/>
            <a:r>
              <a:rPr lang="en-US" altLang="zh-CN" dirty="0" smtClean="0"/>
              <a:t>An interview with John</a:t>
            </a:r>
            <a:endParaRPr lang="zh-CN" altLang="en-US" dirty="0"/>
          </a:p>
        </p:txBody>
      </p:sp>
      <p:pic>
        <p:nvPicPr>
          <p:cNvPr id="15362" name="Picture 2" descr="F:\ASUS\Documents\My documents\学习\大二上\ICT\picture\记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83618"/>
            <a:ext cx="2880320"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363" name="Picture 3" descr="F:\ASUS\Documents\My documents\学习\大二上\ICT\picture\火山防护服.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83621"/>
            <a:ext cx="3888432" cy="237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1396195" y="3759882"/>
            <a:ext cx="2736304" cy="809261"/>
          </a:xfrm>
          <a:prstGeom prst="rect">
            <a:avLst/>
          </a:prstGeom>
          <a:noFill/>
        </p:spPr>
        <p:txBody>
          <a:bodyPr wrap="square" rtlCol="0">
            <a:spAutoFit/>
          </a:bodyPr>
          <a:lstStyle/>
          <a:p>
            <a:pPr algn="ctr">
              <a:lnSpc>
                <a:spcPct val="130000"/>
              </a:lnSpc>
            </a:pPr>
            <a:r>
              <a:rPr lang="en-US" altLang="zh-CN" sz="4000" b="1" dirty="0" smtClean="0">
                <a:solidFill>
                  <a:schemeClr val="tx2">
                    <a:lumMod val="50000"/>
                  </a:schemeClr>
                </a:solidFill>
                <a:latin typeface="Arial" panose="020B0604020202020204" pitchFamily="34" charset="0"/>
                <a:ea typeface="微软雅黑" panose="020B0503020204020204" pitchFamily="34" charset="-122"/>
              </a:rPr>
              <a:t>John</a:t>
            </a:r>
            <a:endParaRPr lang="zh-CN" altLang="en-US" sz="4000" b="1" dirty="0" smtClean="0">
              <a:solidFill>
                <a:schemeClr val="tx2">
                  <a:lumMod val="50000"/>
                </a:schemeClr>
              </a:solidFill>
              <a:latin typeface="Arial" panose="020B0604020202020204" pitchFamily="34" charset="0"/>
              <a:ea typeface="微软雅黑" panose="020B0503020204020204" pitchFamily="34" charset="-122"/>
            </a:endParaRPr>
          </a:p>
        </p:txBody>
      </p:sp>
      <p:sp>
        <p:nvSpPr>
          <p:cNvPr id="6" name="TextBox 5"/>
          <p:cNvSpPr txBox="1"/>
          <p:nvPr/>
        </p:nvSpPr>
        <p:spPr>
          <a:xfrm>
            <a:off x="5616116" y="3759882"/>
            <a:ext cx="2736304" cy="809261"/>
          </a:xfrm>
          <a:prstGeom prst="rect">
            <a:avLst/>
          </a:prstGeom>
          <a:noFill/>
        </p:spPr>
        <p:txBody>
          <a:bodyPr wrap="square" rtlCol="0">
            <a:spAutoFit/>
          </a:bodyPr>
          <a:lstStyle/>
          <a:p>
            <a:pPr algn="ctr">
              <a:lnSpc>
                <a:spcPct val="130000"/>
              </a:lnSpc>
            </a:pPr>
            <a:r>
              <a:rPr lang="en-US" altLang="zh-CN" sz="4000" b="1" dirty="0" smtClean="0">
                <a:solidFill>
                  <a:schemeClr val="tx2">
                    <a:lumMod val="50000"/>
                  </a:schemeClr>
                </a:solidFill>
                <a:latin typeface="Arial" panose="020B0604020202020204" pitchFamily="34" charset="0"/>
                <a:ea typeface="微软雅黑" panose="020B0503020204020204" pitchFamily="34" charset="-122"/>
              </a:rPr>
              <a:t>You</a:t>
            </a:r>
            <a:endParaRPr lang="zh-CN" altLang="en-US" sz="4000" b="1" dirty="0" smtClean="0">
              <a:solidFill>
                <a:schemeClr val="tx2">
                  <a:lumMod val="50000"/>
                </a:schemeClr>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5465487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373" y="162000"/>
            <a:ext cx="8280000" cy="526500"/>
          </a:xfrm>
        </p:spPr>
        <p:txBody>
          <a:bodyPr>
            <a:normAutofit fontScale="90000"/>
          </a:bodyPr>
          <a:lstStyle/>
          <a:p>
            <a:pPr algn="ctr"/>
            <a:r>
              <a:rPr lang="en-US" altLang="zh-CN" dirty="0"/>
              <a:t>An interview with John</a:t>
            </a:r>
            <a:endParaRPr lang="zh-CN" altLang="en-US" dirty="0"/>
          </a:p>
        </p:txBody>
      </p:sp>
      <p:pic>
        <p:nvPicPr>
          <p:cNvPr id="3" name="Picture 3" descr="F:\ASUS\Documents\My documents\学习\大二上\ICT\picture\火山防护服.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2085697"/>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F:\ASUS\Documents\My documents\学习\大二上\ICT\picture\记者.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167595"/>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KSO_Shape"/>
          <p:cNvSpPr/>
          <p:nvPr/>
        </p:nvSpPr>
        <p:spPr>
          <a:xfrm>
            <a:off x="1835696" y="1167595"/>
            <a:ext cx="5400600" cy="501656"/>
          </a:xfrm>
          <a:prstGeom prst="wedgeRoundRectCallout">
            <a:avLst>
              <a:gd name="adj1" fmla="val -57992"/>
              <a:gd name="adj2" fmla="val 1001"/>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zh-CN" altLang="en-US" sz="2000" b="1" dirty="0" smtClean="0">
                <a:solidFill>
                  <a:srgbClr val="FFFFFF"/>
                </a:solidFill>
              </a:rPr>
              <a:t>你是如何成为火山学家的？</a:t>
            </a:r>
            <a:endParaRPr lang="en-US" altLang="zh-CN" sz="2000" b="1" dirty="0" smtClean="0">
              <a:solidFill>
                <a:srgbClr val="FFFFFF"/>
              </a:solidFill>
            </a:endParaRPr>
          </a:p>
        </p:txBody>
      </p:sp>
      <p:sp>
        <p:nvSpPr>
          <p:cNvPr id="7" name="KSO_Shape"/>
          <p:cNvSpPr/>
          <p:nvPr/>
        </p:nvSpPr>
        <p:spPr>
          <a:xfrm>
            <a:off x="1988096" y="1815669"/>
            <a:ext cx="5400600" cy="864095"/>
          </a:xfrm>
          <a:prstGeom prst="wedgeRoundRectCallout">
            <a:avLst>
              <a:gd name="adj1" fmla="val 54616"/>
              <a:gd name="adj2" fmla="val 16191"/>
              <a:gd name="adj3" fmla="val 1666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en-US" altLang="zh-CN" sz="1600" b="1" dirty="0" smtClean="0">
                <a:solidFill>
                  <a:schemeClr val="tx2">
                    <a:lumMod val="50000"/>
                  </a:schemeClr>
                </a:solidFill>
              </a:rPr>
              <a:t>I was born in Hawaii, one of the places where volcanos are most active in the world. Being very interested in volcanos, I majored in volcanology and  became a volcanologist 20 years ago.</a:t>
            </a:r>
            <a:endParaRPr lang="zh-CN" altLang="en-US" sz="1600" b="1" dirty="0">
              <a:solidFill>
                <a:schemeClr val="tx2">
                  <a:lumMod val="50000"/>
                </a:schemeClr>
              </a:solidFill>
            </a:endParaRPr>
          </a:p>
        </p:txBody>
      </p:sp>
      <p:pic>
        <p:nvPicPr>
          <p:cNvPr id="8" name="Picture 3" descr="F:\ASUS\Documents\My documents\学习\大二上\ICT\picture\火山防护服.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364" y="3794551"/>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F:\ASUS\Documents\My documents\学习\大二上\ICT\picture\记者.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564" y="2876449"/>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KSO_Shape"/>
          <p:cNvSpPr/>
          <p:nvPr/>
        </p:nvSpPr>
        <p:spPr>
          <a:xfrm>
            <a:off x="1871700" y="2876449"/>
            <a:ext cx="5400600" cy="501656"/>
          </a:xfrm>
          <a:prstGeom prst="wedgeRoundRectCallout">
            <a:avLst>
              <a:gd name="adj1" fmla="val -57992"/>
              <a:gd name="adj2" fmla="val 1001"/>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zh-CN" altLang="en-US" sz="2000" b="1" dirty="0">
                <a:solidFill>
                  <a:srgbClr val="FFFFFF"/>
                </a:solidFill>
              </a:rPr>
              <a:t>火山学家的工作是什么？</a:t>
            </a:r>
          </a:p>
        </p:txBody>
      </p:sp>
      <p:sp>
        <p:nvSpPr>
          <p:cNvPr id="40" name="KSO_Shape"/>
          <p:cNvSpPr/>
          <p:nvPr/>
        </p:nvSpPr>
        <p:spPr>
          <a:xfrm>
            <a:off x="7528044" y="1350466"/>
            <a:ext cx="1528564" cy="357188"/>
          </a:xfrm>
          <a:custGeom>
            <a:avLst/>
            <a:gdLst>
              <a:gd name="connsiteX0" fmla="*/ 33069 w 432472"/>
              <a:gd name="connsiteY0" fmla="*/ 0 h 216024"/>
              <a:gd name="connsiteX1" fmla="*/ 399403 w 432472"/>
              <a:gd name="connsiteY1" fmla="*/ 0 h 216024"/>
              <a:gd name="connsiteX2" fmla="*/ 415479 w 432472"/>
              <a:gd name="connsiteY2" fmla="*/ 23844 h 216024"/>
              <a:gd name="connsiteX3" fmla="*/ 432472 w 432472"/>
              <a:gd name="connsiteY3" fmla="*/ 108013 h 216024"/>
              <a:gd name="connsiteX4" fmla="*/ 415479 w 432472"/>
              <a:gd name="connsiteY4" fmla="*/ 192182 h 216024"/>
              <a:gd name="connsiteX5" fmla="*/ 399405 w 432472"/>
              <a:gd name="connsiteY5" fmla="*/ 216024 h 216024"/>
              <a:gd name="connsiteX6" fmla="*/ 33068 w 432472"/>
              <a:gd name="connsiteY6" fmla="*/ 216024 h 216024"/>
              <a:gd name="connsiteX7" fmla="*/ 16993 w 432472"/>
              <a:gd name="connsiteY7" fmla="*/ 192182 h 216024"/>
              <a:gd name="connsiteX8" fmla="*/ 0 w 432472"/>
              <a:gd name="connsiteY8" fmla="*/ 108013 h 216024"/>
              <a:gd name="connsiteX9" fmla="*/ 16993 w 432472"/>
              <a:gd name="connsiteY9" fmla="*/ 23844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72" h="216024">
                <a:moveTo>
                  <a:pt x="33069" y="0"/>
                </a:moveTo>
                <a:lnTo>
                  <a:pt x="399403" y="0"/>
                </a:lnTo>
                <a:lnTo>
                  <a:pt x="415479" y="23844"/>
                </a:lnTo>
                <a:cubicBezTo>
                  <a:pt x="426421" y="49714"/>
                  <a:pt x="432472" y="78157"/>
                  <a:pt x="432472" y="108013"/>
                </a:cubicBezTo>
                <a:cubicBezTo>
                  <a:pt x="432472" y="137869"/>
                  <a:pt x="426421" y="166312"/>
                  <a:pt x="415479" y="192182"/>
                </a:cubicBezTo>
                <a:lnTo>
                  <a:pt x="399405" y="216024"/>
                </a:lnTo>
                <a:lnTo>
                  <a:pt x="33068" y="216024"/>
                </a:lnTo>
                <a:lnTo>
                  <a:pt x="16993" y="192182"/>
                </a:lnTo>
                <a:cubicBezTo>
                  <a:pt x="6051" y="166312"/>
                  <a:pt x="0" y="137869"/>
                  <a:pt x="0" y="108013"/>
                </a:cubicBezTo>
                <a:cubicBezTo>
                  <a:pt x="0" y="78157"/>
                  <a:pt x="6051" y="49714"/>
                  <a:pt x="16993" y="2384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b="1" dirty="0" smtClean="0">
                <a:solidFill>
                  <a:srgbClr val="FFFFFF"/>
                </a:solidFill>
              </a:rPr>
              <a:t>Time’s up!</a:t>
            </a:r>
            <a:endParaRPr lang="zh-CN" altLang="en-US" b="1" dirty="0">
              <a:solidFill>
                <a:srgbClr val="FFFFFF"/>
              </a:solidFill>
            </a:endParaRPr>
          </a:p>
        </p:txBody>
      </p:sp>
      <p:sp>
        <p:nvSpPr>
          <p:cNvPr id="103" name="TextBox 102"/>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0:01</a:t>
            </a:r>
            <a:endParaRPr lang="zh-CN" altLang="en-US" sz="2800" dirty="0" smtClean="0">
              <a:latin typeface="Arial" panose="020B0604020202020204" pitchFamily="34" charset="0"/>
              <a:ea typeface="微软雅黑" panose="020B0503020204020204" pitchFamily="34" charset="-122"/>
            </a:endParaRPr>
          </a:p>
        </p:txBody>
      </p:sp>
      <p:sp>
        <p:nvSpPr>
          <p:cNvPr id="108" name="TextBox 107"/>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0:02</a:t>
            </a:r>
            <a:endParaRPr lang="zh-CN" altLang="en-US" sz="2800" dirty="0" smtClean="0">
              <a:latin typeface="Arial" panose="020B0604020202020204" pitchFamily="34" charset="0"/>
              <a:ea typeface="微软雅黑" panose="020B0503020204020204" pitchFamily="34" charset="-122"/>
            </a:endParaRPr>
          </a:p>
        </p:txBody>
      </p:sp>
      <p:sp>
        <p:nvSpPr>
          <p:cNvPr id="109" name="TextBox 108"/>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0:03</a:t>
            </a:r>
            <a:endParaRPr lang="zh-CN" altLang="en-US" sz="2800" dirty="0" smtClean="0">
              <a:latin typeface="Arial" panose="020B0604020202020204" pitchFamily="34" charset="0"/>
              <a:ea typeface="微软雅黑" panose="020B0503020204020204" pitchFamily="34" charset="-122"/>
            </a:endParaRPr>
          </a:p>
        </p:txBody>
      </p:sp>
      <p:sp>
        <p:nvSpPr>
          <p:cNvPr id="110" name="TextBox 109"/>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0:04</a:t>
            </a:r>
            <a:endParaRPr lang="zh-CN" altLang="en-US" sz="2800" dirty="0" smtClean="0">
              <a:latin typeface="Arial" panose="020B0604020202020204" pitchFamily="34" charset="0"/>
              <a:ea typeface="微软雅黑" panose="020B0503020204020204" pitchFamily="34" charset="-122"/>
            </a:endParaRPr>
          </a:p>
        </p:txBody>
      </p:sp>
      <p:sp>
        <p:nvSpPr>
          <p:cNvPr id="112" name="TextBox 111"/>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0:05</a:t>
            </a:r>
            <a:endParaRPr lang="zh-CN" altLang="en-US" sz="2800" dirty="0" smtClean="0">
              <a:latin typeface="Arial" panose="020B0604020202020204" pitchFamily="34" charset="0"/>
              <a:ea typeface="微软雅黑" panose="020B0503020204020204" pitchFamily="34" charset="-122"/>
            </a:endParaRPr>
          </a:p>
        </p:txBody>
      </p:sp>
      <p:sp>
        <p:nvSpPr>
          <p:cNvPr id="119" name="KSO_Shape"/>
          <p:cNvSpPr/>
          <p:nvPr/>
        </p:nvSpPr>
        <p:spPr>
          <a:xfrm>
            <a:off x="7524328" y="1350466"/>
            <a:ext cx="1528564" cy="357188"/>
          </a:xfrm>
          <a:custGeom>
            <a:avLst/>
            <a:gdLst>
              <a:gd name="connsiteX0" fmla="*/ 33069 w 432472"/>
              <a:gd name="connsiteY0" fmla="*/ 0 h 216024"/>
              <a:gd name="connsiteX1" fmla="*/ 399403 w 432472"/>
              <a:gd name="connsiteY1" fmla="*/ 0 h 216024"/>
              <a:gd name="connsiteX2" fmla="*/ 415479 w 432472"/>
              <a:gd name="connsiteY2" fmla="*/ 23844 h 216024"/>
              <a:gd name="connsiteX3" fmla="*/ 432472 w 432472"/>
              <a:gd name="connsiteY3" fmla="*/ 108013 h 216024"/>
              <a:gd name="connsiteX4" fmla="*/ 415479 w 432472"/>
              <a:gd name="connsiteY4" fmla="*/ 192182 h 216024"/>
              <a:gd name="connsiteX5" fmla="*/ 399405 w 432472"/>
              <a:gd name="connsiteY5" fmla="*/ 216024 h 216024"/>
              <a:gd name="connsiteX6" fmla="*/ 33068 w 432472"/>
              <a:gd name="connsiteY6" fmla="*/ 216024 h 216024"/>
              <a:gd name="connsiteX7" fmla="*/ 16993 w 432472"/>
              <a:gd name="connsiteY7" fmla="*/ 192182 h 216024"/>
              <a:gd name="connsiteX8" fmla="*/ 0 w 432472"/>
              <a:gd name="connsiteY8" fmla="*/ 108013 h 216024"/>
              <a:gd name="connsiteX9" fmla="*/ 16993 w 432472"/>
              <a:gd name="connsiteY9" fmla="*/ 23844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72" h="216024">
                <a:moveTo>
                  <a:pt x="33069" y="0"/>
                </a:moveTo>
                <a:lnTo>
                  <a:pt x="399403" y="0"/>
                </a:lnTo>
                <a:lnTo>
                  <a:pt x="415479" y="23844"/>
                </a:lnTo>
                <a:cubicBezTo>
                  <a:pt x="426421" y="49714"/>
                  <a:pt x="432472" y="78157"/>
                  <a:pt x="432472" y="108013"/>
                </a:cubicBezTo>
                <a:cubicBezTo>
                  <a:pt x="432472" y="137869"/>
                  <a:pt x="426421" y="166312"/>
                  <a:pt x="415479" y="192182"/>
                </a:cubicBezTo>
                <a:lnTo>
                  <a:pt x="399405" y="216024"/>
                </a:lnTo>
                <a:lnTo>
                  <a:pt x="33068" y="216024"/>
                </a:lnTo>
                <a:lnTo>
                  <a:pt x="16993" y="192182"/>
                </a:lnTo>
                <a:cubicBezTo>
                  <a:pt x="6051" y="166312"/>
                  <a:pt x="0" y="137869"/>
                  <a:pt x="0" y="108013"/>
                </a:cubicBezTo>
                <a:cubicBezTo>
                  <a:pt x="0" y="78157"/>
                  <a:pt x="6051" y="49714"/>
                  <a:pt x="16993" y="2384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b="1" dirty="0" smtClean="0">
                <a:solidFill>
                  <a:srgbClr val="FFFFFF"/>
                </a:solidFill>
              </a:rPr>
              <a:t>Time’s up!</a:t>
            </a:r>
            <a:endParaRPr lang="zh-CN" altLang="en-US" b="1" dirty="0">
              <a:solidFill>
                <a:srgbClr val="FFFFFF"/>
              </a:solidFill>
            </a:endParaRPr>
          </a:p>
        </p:txBody>
      </p:sp>
      <p:sp>
        <p:nvSpPr>
          <p:cNvPr id="120" name="TextBox 119"/>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0:01</a:t>
            </a:r>
            <a:endParaRPr lang="zh-CN" altLang="en-US" sz="2800" dirty="0" smtClean="0">
              <a:latin typeface="Arial" panose="020B0604020202020204" pitchFamily="34" charset="0"/>
              <a:ea typeface="微软雅黑" panose="020B0503020204020204" pitchFamily="34" charset="-122"/>
            </a:endParaRPr>
          </a:p>
        </p:txBody>
      </p:sp>
      <p:sp>
        <p:nvSpPr>
          <p:cNvPr id="121" name="TextBox 120"/>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0:02</a:t>
            </a:r>
            <a:endParaRPr lang="zh-CN" altLang="en-US" sz="2800" dirty="0" smtClean="0">
              <a:latin typeface="Arial" panose="020B0604020202020204" pitchFamily="34" charset="0"/>
              <a:ea typeface="微软雅黑" panose="020B0503020204020204" pitchFamily="34" charset="-122"/>
            </a:endParaRPr>
          </a:p>
        </p:txBody>
      </p:sp>
      <p:sp>
        <p:nvSpPr>
          <p:cNvPr id="122" name="TextBox 121"/>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0:03</a:t>
            </a:r>
            <a:endParaRPr lang="zh-CN" altLang="en-US" sz="2800" dirty="0" smtClean="0">
              <a:latin typeface="Arial" panose="020B0604020202020204" pitchFamily="34" charset="0"/>
              <a:ea typeface="微软雅黑" panose="020B0503020204020204" pitchFamily="34" charset="-122"/>
            </a:endParaRPr>
          </a:p>
        </p:txBody>
      </p:sp>
      <p:sp>
        <p:nvSpPr>
          <p:cNvPr id="123" name="TextBox 122"/>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0:04</a:t>
            </a:r>
            <a:endParaRPr lang="zh-CN" altLang="en-US" sz="2800" dirty="0" smtClean="0">
              <a:latin typeface="Arial" panose="020B0604020202020204" pitchFamily="34" charset="0"/>
              <a:ea typeface="微软雅黑" panose="020B0503020204020204" pitchFamily="34" charset="-122"/>
            </a:endParaRPr>
          </a:p>
        </p:txBody>
      </p:sp>
      <p:sp>
        <p:nvSpPr>
          <p:cNvPr id="124" name="TextBox 123"/>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0:05</a:t>
            </a:r>
            <a:endParaRPr lang="zh-CN" altLang="en-US" sz="2800" dirty="0" smtClean="0">
              <a:latin typeface="Arial" panose="020B0604020202020204" pitchFamily="34" charset="0"/>
              <a:ea typeface="微软雅黑" panose="020B0503020204020204" pitchFamily="34" charset="-122"/>
            </a:endParaRPr>
          </a:p>
        </p:txBody>
      </p:sp>
      <p:sp>
        <p:nvSpPr>
          <p:cNvPr id="131" name="KSO_Shape"/>
          <p:cNvSpPr/>
          <p:nvPr/>
        </p:nvSpPr>
        <p:spPr>
          <a:xfrm>
            <a:off x="2051720" y="3578526"/>
            <a:ext cx="5400600" cy="775422"/>
          </a:xfrm>
          <a:prstGeom prst="wedgeRoundRectCallout">
            <a:avLst>
              <a:gd name="adj1" fmla="val 54616"/>
              <a:gd name="adj2" fmla="val 16191"/>
              <a:gd name="adj3" fmla="val 1666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en-US" altLang="zh-CN" sz="1600" b="1" dirty="0" smtClean="0">
                <a:solidFill>
                  <a:schemeClr val="tx2">
                    <a:lumMod val="50000"/>
                  </a:schemeClr>
                </a:solidFill>
              </a:rPr>
              <a:t>Volcanologists are responsible for recording the conditions of volcanos and assess if they are active. In addition, studying about the rocks along with them is helpful.</a:t>
            </a:r>
            <a:endParaRPr lang="zh-CN" altLang="en-US" sz="1600" b="1" dirty="0">
              <a:solidFill>
                <a:schemeClr val="tx2">
                  <a:lumMod val="50000"/>
                </a:schemeClr>
              </a:solidFill>
            </a:endParaRPr>
          </a:p>
        </p:txBody>
      </p:sp>
    </p:spTree>
    <p:extLst>
      <p:ext uri="{BB962C8B-B14F-4D97-AF65-F5344CB8AC3E}">
        <p14:creationId xmlns:p14="http://schemas.microsoft.com/office/powerpoint/2010/main" val="5465487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0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108"/>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10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110"/>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112"/>
                                        </p:tgtEl>
                                        <p:attrNameLst>
                                          <p:attrName>style.visibility</p:attrName>
                                        </p:attrNameLst>
                                      </p:cBhvr>
                                      <p:to>
                                        <p:strVal val="visible"/>
                                      </p:to>
                                    </p:set>
                                  </p:childTnLst>
                                </p:cTn>
                              </p:par>
                            </p:childTnLst>
                          </p:cTn>
                        </p:par>
                        <p:par>
                          <p:cTn id="19" fill="hold">
                            <p:stCondLst>
                              <p:cond delay="5000"/>
                            </p:stCondLst>
                            <p:childTnLst>
                              <p:par>
                                <p:cTn id="20" presetID="10" presetClass="entr" presetSubtype="0" fill="hold" grpId="0" nodeType="afterEffect">
                                  <p:stCondLst>
                                    <p:cond delay="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v1.wav"/>
                                        </p:tgtEl>
                                      </p:cMediaNode>
                                    </p:audio>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2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12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122"/>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123"/>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124"/>
                                        </p:tgtEl>
                                        <p:attrNameLst>
                                          <p:attrName>style.visibility</p:attrName>
                                        </p:attrNameLst>
                                      </p:cBhvr>
                                      <p:to>
                                        <p:strVal val="visible"/>
                                      </p:to>
                                    </p:set>
                                  </p:childTnLst>
                                </p:cTn>
                              </p:par>
                            </p:childTnLst>
                          </p:cTn>
                        </p:par>
                        <p:par>
                          <p:cTn id="44" fill="hold">
                            <p:stCondLst>
                              <p:cond delay="5000"/>
                            </p:stCondLst>
                            <p:childTnLst>
                              <p:par>
                                <p:cTn id="45" presetID="10" presetClass="entr" presetSubtype="0" fill="hold" grpId="0" nodeType="afterEffect">
                                  <p:stCondLst>
                                    <p:cond delay="50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500"/>
                                        <p:tgtEl>
                                          <p:spTgt spid="119"/>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subTnLst>
                                    <p:audio>
                                      <p:cMediaNode>
                                        <p:cTn display="0" masterRel="sameClick">
                                          <p:stCondLst>
                                            <p:cond evt="begin" delay="0">
                                              <p:tn val="50"/>
                                            </p:cond>
                                          </p:stCondLst>
                                          <p:endCondLst>
                                            <p:cond evt="onStopAudio" delay="0">
                                              <p:tgtEl>
                                                <p:sldTgt/>
                                              </p:tgtEl>
                                            </p:cond>
                                          </p:endCondLst>
                                        </p:cTn>
                                        <p:tgtEl>
                                          <p:sndTgt r:embed="rId4" name="v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0" grpId="0" animBg="1"/>
      <p:bldP spid="103" grpId="0" animBg="1"/>
      <p:bldP spid="108" grpId="0" animBg="1"/>
      <p:bldP spid="109" grpId="0" animBg="1"/>
      <p:bldP spid="110" grpId="0" animBg="1"/>
      <p:bldP spid="112" grpId="0" animBg="1"/>
      <p:bldP spid="119" grpId="0" animBg="1"/>
      <p:bldP spid="120" grpId="0" animBg="1"/>
      <p:bldP spid="121" grpId="0" animBg="1"/>
      <p:bldP spid="122" grpId="0" animBg="1"/>
      <p:bldP spid="123" grpId="0" animBg="1"/>
      <p:bldP spid="124" grpId="0" animBg="1"/>
      <p:bldP spid="1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3604" y="162001"/>
            <a:ext cx="8292045" cy="524696"/>
          </a:xfrm>
        </p:spPr>
        <p:txBody>
          <a:bodyPr>
            <a:normAutofit fontScale="90000"/>
          </a:bodyPr>
          <a:lstStyle/>
          <a:p>
            <a:pPr algn="ctr"/>
            <a:r>
              <a:rPr lang="en-US" altLang="zh-CN" dirty="0"/>
              <a:t>An interview with John</a:t>
            </a:r>
            <a:endParaRPr lang="zh-CN" altLang="en-US" dirty="0"/>
          </a:p>
        </p:txBody>
      </p:sp>
      <p:pic>
        <p:nvPicPr>
          <p:cNvPr id="3" name="Picture 3" descr="F:\ASUS\Documents\My documents\学习\大二上\ICT\picture\火山防护服.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2085697"/>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F:\ASUS\Documents\My documents\学习\大二上\ICT\picture\记者.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167595"/>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KSO_Shape"/>
          <p:cNvSpPr/>
          <p:nvPr/>
        </p:nvSpPr>
        <p:spPr>
          <a:xfrm>
            <a:off x="1835696" y="1167595"/>
            <a:ext cx="5400600" cy="501656"/>
          </a:xfrm>
          <a:prstGeom prst="wedgeRoundRectCallout">
            <a:avLst>
              <a:gd name="adj1" fmla="val -57992"/>
              <a:gd name="adj2" fmla="val 1001"/>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zh-CN" altLang="en-US" sz="2000" b="1" dirty="0" smtClean="0">
                <a:solidFill>
                  <a:srgbClr val="FFFFFF"/>
                </a:solidFill>
              </a:rPr>
              <a:t>你如何保护自身安全？</a:t>
            </a:r>
            <a:endParaRPr lang="zh-CN" altLang="en-US" sz="2000" b="1" dirty="0">
              <a:solidFill>
                <a:srgbClr val="FFFFFF"/>
              </a:solidFill>
            </a:endParaRPr>
          </a:p>
        </p:txBody>
      </p:sp>
      <p:pic>
        <p:nvPicPr>
          <p:cNvPr id="7" name="Picture 3" descr="F:\ASUS\Documents\My documents\学习\大二上\ICT\picture\火山防护服.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364" y="3794551"/>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2" descr="F:\ASUS\Documents\My documents\学习\大二上\ICT\picture\记者.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564" y="2876449"/>
            <a:ext cx="684076" cy="5016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KSO_Shape"/>
          <p:cNvSpPr/>
          <p:nvPr/>
        </p:nvSpPr>
        <p:spPr>
          <a:xfrm>
            <a:off x="1871700" y="2876449"/>
            <a:ext cx="5400600" cy="501656"/>
          </a:xfrm>
          <a:prstGeom prst="wedgeRoundRectCallout">
            <a:avLst>
              <a:gd name="adj1" fmla="val -57992"/>
              <a:gd name="adj2" fmla="val 1001"/>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zh-CN" altLang="en-US" sz="2000" b="1" dirty="0">
                <a:solidFill>
                  <a:srgbClr val="FFFFFF"/>
                </a:solidFill>
              </a:rPr>
              <a:t>这份工作有趣在哪里？</a:t>
            </a:r>
          </a:p>
        </p:txBody>
      </p:sp>
      <p:sp>
        <p:nvSpPr>
          <p:cNvPr id="29" name="KSO_Shape"/>
          <p:cNvSpPr/>
          <p:nvPr/>
        </p:nvSpPr>
        <p:spPr>
          <a:xfrm>
            <a:off x="7528044" y="1350466"/>
            <a:ext cx="1528564" cy="357188"/>
          </a:xfrm>
          <a:custGeom>
            <a:avLst/>
            <a:gdLst>
              <a:gd name="connsiteX0" fmla="*/ 33069 w 432472"/>
              <a:gd name="connsiteY0" fmla="*/ 0 h 216024"/>
              <a:gd name="connsiteX1" fmla="*/ 399403 w 432472"/>
              <a:gd name="connsiteY1" fmla="*/ 0 h 216024"/>
              <a:gd name="connsiteX2" fmla="*/ 415479 w 432472"/>
              <a:gd name="connsiteY2" fmla="*/ 23844 h 216024"/>
              <a:gd name="connsiteX3" fmla="*/ 432472 w 432472"/>
              <a:gd name="connsiteY3" fmla="*/ 108013 h 216024"/>
              <a:gd name="connsiteX4" fmla="*/ 415479 w 432472"/>
              <a:gd name="connsiteY4" fmla="*/ 192182 h 216024"/>
              <a:gd name="connsiteX5" fmla="*/ 399405 w 432472"/>
              <a:gd name="connsiteY5" fmla="*/ 216024 h 216024"/>
              <a:gd name="connsiteX6" fmla="*/ 33068 w 432472"/>
              <a:gd name="connsiteY6" fmla="*/ 216024 h 216024"/>
              <a:gd name="connsiteX7" fmla="*/ 16993 w 432472"/>
              <a:gd name="connsiteY7" fmla="*/ 192182 h 216024"/>
              <a:gd name="connsiteX8" fmla="*/ 0 w 432472"/>
              <a:gd name="connsiteY8" fmla="*/ 108013 h 216024"/>
              <a:gd name="connsiteX9" fmla="*/ 16993 w 432472"/>
              <a:gd name="connsiteY9" fmla="*/ 23844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72" h="216024">
                <a:moveTo>
                  <a:pt x="33069" y="0"/>
                </a:moveTo>
                <a:lnTo>
                  <a:pt x="399403" y="0"/>
                </a:lnTo>
                <a:lnTo>
                  <a:pt x="415479" y="23844"/>
                </a:lnTo>
                <a:cubicBezTo>
                  <a:pt x="426421" y="49714"/>
                  <a:pt x="432472" y="78157"/>
                  <a:pt x="432472" y="108013"/>
                </a:cubicBezTo>
                <a:cubicBezTo>
                  <a:pt x="432472" y="137869"/>
                  <a:pt x="426421" y="166312"/>
                  <a:pt x="415479" y="192182"/>
                </a:cubicBezTo>
                <a:lnTo>
                  <a:pt x="399405" y="216024"/>
                </a:lnTo>
                <a:lnTo>
                  <a:pt x="33068" y="216024"/>
                </a:lnTo>
                <a:lnTo>
                  <a:pt x="16993" y="192182"/>
                </a:lnTo>
                <a:cubicBezTo>
                  <a:pt x="6051" y="166312"/>
                  <a:pt x="0" y="137869"/>
                  <a:pt x="0" y="108013"/>
                </a:cubicBezTo>
                <a:cubicBezTo>
                  <a:pt x="0" y="78157"/>
                  <a:pt x="6051" y="49714"/>
                  <a:pt x="16993" y="2384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b="1" dirty="0" smtClean="0">
                <a:solidFill>
                  <a:srgbClr val="FFFFFF"/>
                </a:solidFill>
              </a:rPr>
              <a:t>Time’s up!</a:t>
            </a:r>
            <a:endParaRPr lang="zh-CN" altLang="en-US" b="1" dirty="0">
              <a:solidFill>
                <a:srgbClr val="FFFFFF"/>
              </a:solidFill>
            </a:endParaRPr>
          </a:p>
        </p:txBody>
      </p:sp>
      <p:sp>
        <p:nvSpPr>
          <p:cNvPr id="30" name="TextBox 29"/>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0:01</a:t>
            </a:r>
            <a:endParaRPr lang="zh-CN" altLang="en-US" sz="2800" dirty="0" smtClean="0">
              <a:latin typeface="Arial" panose="020B0604020202020204" pitchFamily="34" charset="0"/>
              <a:ea typeface="微软雅黑" panose="020B0503020204020204" pitchFamily="34" charset="-122"/>
            </a:endParaRPr>
          </a:p>
        </p:txBody>
      </p:sp>
      <p:sp>
        <p:nvSpPr>
          <p:cNvPr id="31" name="TextBox 30"/>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0:02</a:t>
            </a:r>
            <a:endParaRPr lang="zh-CN" altLang="en-US" sz="2800" dirty="0" smtClean="0">
              <a:latin typeface="Arial" panose="020B0604020202020204" pitchFamily="34" charset="0"/>
              <a:ea typeface="微软雅黑" panose="020B0503020204020204" pitchFamily="34" charset="-122"/>
            </a:endParaRPr>
          </a:p>
        </p:txBody>
      </p:sp>
      <p:sp>
        <p:nvSpPr>
          <p:cNvPr id="32" name="TextBox 31"/>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0:03</a:t>
            </a:r>
            <a:endParaRPr lang="zh-CN" altLang="en-US" sz="2800" dirty="0" smtClean="0">
              <a:latin typeface="Arial" panose="020B0604020202020204" pitchFamily="34" charset="0"/>
              <a:ea typeface="微软雅黑" panose="020B0503020204020204" pitchFamily="34" charset="-122"/>
            </a:endParaRPr>
          </a:p>
        </p:txBody>
      </p:sp>
      <p:sp>
        <p:nvSpPr>
          <p:cNvPr id="33" name="TextBox 32"/>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0:04</a:t>
            </a:r>
            <a:endParaRPr lang="zh-CN" altLang="en-US" sz="2800" dirty="0" smtClean="0">
              <a:latin typeface="Arial" panose="020B0604020202020204" pitchFamily="34" charset="0"/>
              <a:ea typeface="微软雅黑" panose="020B0503020204020204" pitchFamily="34" charset="-122"/>
            </a:endParaRPr>
          </a:p>
        </p:txBody>
      </p:sp>
      <p:sp>
        <p:nvSpPr>
          <p:cNvPr id="34" name="TextBox 33"/>
          <p:cNvSpPr txBox="1"/>
          <p:nvPr/>
        </p:nvSpPr>
        <p:spPr>
          <a:xfrm>
            <a:off x="7761783" y="542382"/>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0:05</a:t>
            </a:r>
            <a:endParaRPr lang="zh-CN" altLang="en-US" sz="2800" dirty="0" smtClean="0">
              <a:latin typeface="Arial" panose="020B0604020202020204" pitchFamily="34" charset="0"/>
              <a:ea typeface="微软雅黑" panose="020B0503020204020204" pitchFamily="34" charset="-122"/>
            </a:endParaRPr>
          </a:p>
        </p:txBody>
      </p:sp>
      <p:sp>
        <p:nvSpPr>
          <p:cNvPr id="35" name="KSO_Shape"/>
          <p:cNvSpPr/>
          <p:nvPr/>
        </p:nvSpPr>
        <p:spPr>
          <a:xfrm>
            <a:off x="7524328" y="1350466"/>
            <a:ext cx="1528564" cy="357188"/>
          </a:xfrm>
          <a:custGeom>
            <a:avLst/>
            <a:gdLst>
              <a:gd name="connsiteX0" fmla="*/ 33069 w 432472"/>
              <a:gd name="connsiteY0" fmla="*/ 0 h 216024"/>
              <a:gd name="connsiteX1" fmla="*/ 399403 w 432472"/>
              <a:gd name="connsiteY1" fmla="*/ 0 h 216024"/>
              <a:gd name="connsiteX2" fmla="*/ 415479 w 432472"/>
              <a:gd name="connsiteY2" fmla="*/ 23844 h 216024"/>
              <a:gd name="connsiteX3" fmla="*/ 432472 w 432472"/>
              <a:gd name="connsiteY3" fmla="*/ 108013 h 216024"/>
              <a:gd name="connsiteX4" fmla="*/ 415479 w 432472"/>
              <a:gd name="connsiteY4" fmla="*/ 192182 h 216024"/>
              <a:gd name="connsiteX5" fmla="*/ 399405 w 432472"/>
              <a:gd name="connsiteY5" fmla="*/ 216024 h 216024"/>
              <a:gd name="connsiteX6" fmla="*/ 33068 w 432472"/>
              <a:gd name="connsiteY6" fmla="*/ 216024 h 216024"/>
              <a:gd name="connsiteX7" fmla="*/ 16993 w 432472"/>
              <a:gd name="connsiteY7" fmla="*/ 192182 h 216024"/>
              <a:gd name="connsiteX8" fmla="*/ 0 w 432472"/>
              <a:gd name="connsiteY8" fmla="*/ 108013 h 216024"/>
              <a:gd name="connsiteX9" fmla="*/ 16993 w 432472"/>
              <a:gd name="connsiteY9" fmla="*/ 23844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72" h="216024">
                <a:moveTo>
                  <a:pt x="33069" y="0"/>
                </a:moveTo>
                <a:lnTo>
                  <a:pt x="399403" y="0"/>
                </a:lnTo>
                <a:lnTo>
                  <a:pt x="415479" y="23844"/>
                </a:lnTo>
                <a:cubicBezTo>
                  <a:pt x="426421" y="49714"/>
                  <a:pt x="432472" y="78157"/>
                  <a:pt x="432472" y="108013"/>
                </a:cubicBezTo>
                <a:cubicBezTo>
                  <a:pt x="432472" y="137869"/>
                  <a:pt x="426421" y="166312"/>
                  <a:pt x="415479" y="192182"/>
                </a:cubicBezTo>
                <a:lnTo>
                  <a:pt x="399405" y="216024"/>
                </a:lnTo>
                <a:lnTo>
                  <a:pt x="33068" y="216024"/>
                </a:lnTo>
                <a:lnTo>
                  <a:pt x="16993" y="192182"/>
                </a:lnTo>
                <a:cubicBezTo>
                  <a:pt x="6051" y="166312"/>
                  <a:pt x="0" y="137869"/>
                  <a:pt x="0" y="108013"/>
                </a:cubicBezTo>
                <a:cubicBezTo>
                  <a:pt x="0" y="78157"/>
                  <a:pt x="6051" y="49714"/>
                  <a:pt x="16993" y="2384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b="1" dirty="0" smtClean="0">
                <a:solidFill>
                  <a:srgbClr val="FFFFFF"/>
                </a:solidFill>
              </a:rPr>
              <a:t>Time’s up!</a:t>
            </a:r>
            <a:endParaRPr lang="zh-CN" altLang="en-US" b="1" dirty="0">
              <a:solidFill>
                <a:srgbClr val="FFFFFF"/>
              </a:solidFill>
            </a:endParaRPr>
          </a:p>
        </p:txBody>
      </p:sp>
      <p:sp>
        <p:nvSpPr>
          <p:cNvPr id="36" name="TextBox 35"/>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0:01</a:t>
            </a:r>
            <a:endParaRPr lang="zh-CN" altLang="en-US" sz="2800" dirty="0" smtClean="0">
              <a:latin typeface="Arial" panose="020B0604020202020204" pitchFamily="34" charset="0"/>
              <a:ea typeface="微软雅黑" panose="020B0503020204020204" pitchFamily="34" charset="-122"/>
            </a:endParaRPr>
          </a:p>
        </p:txBody>
      </p:sp>
      <p:sp>
        <p:nvSpPr>
          <p:cNvPr id="37" name="TextBox 36"/>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0:02</a:t>
            </a:r>
            <a:endParaRPr lang="zh-CN" altLang="en-US" sz="2800" dirty="0" smtClean="0">
              <a:latin typeface="Arial" panose="020B0604020202020204" pitchFamily="34" charset="0"/>
              <a:ea typeface="微软雅黑" panose="020B0503020204020204" pitchFamily="34" charset="-122"/>
            </a:endParaRPr>
          </a:p>
        </p:txBody>
      </p:sp>
      <p:sp>
        <p:nvSpPr>
          <p:cNvPr id="38" name="TextBox 37"/>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0:03</a:t>
            </a:r>
            <a:endParaRPr lang="zh-CN" altLang="en-US" sz="2800" dirty="0" smtClean="0">
              <a:latin typeface="Arial" panose="020B0604020202020204" pitchFamily="34" charset="0"/>
              <a:ea typeface="微软雅黑" panose="020B0503020204020204" pitchFamily="34" charset="-122"/>
            </a:endParaRPr>
          </a:p>
        </p:txBody>
      </p:sp>
      <p:sp>
        <p:nvSpPr>
          <p:cNvPr id="39" name="TextBox 38"/>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0:04</a:t>
            </a:r>
            <a:endParaRPr lang="zh-CN" altLang="en-US" sz="2800" dirty="0" smtClean="0">
              <a:latin typeface="Arial" panose="020B0604020202020204" pitchFamily="34" charset="0"/>
              <a:ea typeface="微软雅黑" panose="020B0503020204020204" pitchFamily="34" charset="-122"/>
            </a:endParaRPr>
          </a:p>
        </p:txBody>
      </p:sp>
      <p:sp>
        <p:nvSpPr>
          <p:cNvPr id="40" name="TextBox 39"/>
          <p:cNvSpPr txBox="1"/>
          <p:nvPr/>
        </p:nvSpPr>
        <p:spPr>
          <a:xfrm>
            <a:off x="7758067" y="561585"/>
            <a:ext cx="1061086" cy="6524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txBody>
          <a:bodyPr wrap="square" rtlCol="0">
            <a:spAutoFit/>
          </a:bodyPr>
          <a:lstStyle/>
          <a:p>
            <a:pPr algn="ctr">
              <a:lnSpc>
                <a:spcPct val="130000"/>
              </a:lnSpc>
            </a:pPr>
            <a:r>
              <a:rPr lang="en-US" altLang="zh-CN" sz="2800" dirty="0" smtClean="0">
                <a:latin typeface="Arial" panose="020B0604020202020204" pitchFamily="34" charset="0"/>
                <a:ea typeface="微软雅黑" panose="020B0503020204020204" pitchFamily="34" charset="-122"/>
              </a:rPr>
              <a:t>0:05</a:t>
            </a:r>
            <a:endParaRPr lang="zh-CN" altLang="en-US" sz="2800" dirty="0" smtClean="0">
              <a:latin typeface="Arial" panose="020B0604020202020204" pitchFamily="34" charset="0"/>
              <a:ea typeface="微软雅黑" panose="020B0503020204020204" pitchFamily="34" charset="-122"/>
            </a:endParaRPr>
          </a:p>
        </p:txBody>
      </p:sp>
      <p:sp>
        <p:nvSpPr>
          <p:cNvPr id="41" name="KSO_Shape"/>
          <p:cNvSpPr/>
          <p:nvPr/>
        </p:nvSpPr>
        <p:spPr>
          <a:xfrm>
            <a:off x="1907704" y="1815669"/>
            <a:ext cx="5400600" cy="918101"/>
          </a:xfrm>
          <a:prstGeom prst="wedgeRoundRectCallout">
            <a:avLst>
              <a:gd name="adj1" fmla="val 54616"/>
              <a:gd name="adj2" fmla="val 16191"/>
              <a:gd name="adj3" fmla="val 1666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en-US" altLang="zh-CN" sz="1600" b="1" dirty="0" smtClean="0">
                <a:solidFill>
                  <a:schemeClr val="tx2">
                    <a:lumMod val="50000"/>
                  </a:schemeClr>
                </a:solidFill>
              </a:rPr>
              <a:t>We will pick the right time and right place ahead of the our move. What’s more, everyone should put on the protective suit so as to prevent heat as much as possible.</a:t>
            </a:r>
            <a:endParaRPr lang="zh-CN" altLang="en-US" sz="1600" b="1" dirty="0">
              <a:solidFill>
                <a:schemeClr val="tx2">
                  <a:lumMod val="50000"/>
                </a:schemeClr>
              </a:solidFill>
            </a:endParaRPr>
          </a:p>
        </p:txBody>
      </p:sp>
      <p:sp>
        <p:nvSpPr>
          <p:cNvPr id="42" name="KSO_Shape"/>
          <p:cNvSpPr/>
          <p:nvPr/>
        </p:nvSpPr>
        <p:spPr>
          <a:xfrm>
            <a:off x="1907704" y="3524520"/>
            <a:ext cx="5400600" cy="775422"/>
          </a:xfrm>
          <a:prstGeom prst="wedgeRoundRectCallout">
            <a:avLst>
              <a:gd name="adj1" fmla="val 54616"/>
              <a:gd name="adj2" fmla="val 16191"/>
              <a:gd name="adj3" fmla="val 1666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en-US" altLang="zh-CN" sz="1600" b="1" dirty="0" smtClean="0">
                <a:solidFill>
                  <a:schemeClr val="tx2">
                    <a:lumMod val="50000"/>
                  </a:schemeClr>
                </a:solidFill>
              </a:rPr>
              <a:t>Seeing the inside of a volcano is extremely exciting. Every time you have to be quick and decisive because you can’t stay there for a long time.</a:t>
            </a:r>
            <a:endParaRPr lang="zh-CN" altLang="en-US" sz="1600" b="1" dirty="0">
              <a:solidFill>
                <a:schemeClr val="tx2">
                  <a:lumMod val="50000"/>
                </a:schemeClr>
              </a:solidFill>
            </a:endParaRPr>
          </a:p>
        </p:txBody>
      </p:sp>
    </p:spTree>
    <p:extLst>
      <p:ext uri="{BB962C8B-B14F-4D97-AF65-F5344CB8AC3E}">
        <p14:creationId xmlns:p14="http://schemas.microsoft.com/office/powerpoint/2010/main" val="81964504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3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3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3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33"/>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34"/>
                                        </p:tgtEl>
                                        <p:attrNameLst>
                                          <p:attrName>style.visibility</p:attrName>
                                        </p:attrNameLst>
                                      </p:cBhvr>
                                      <p:to>
                                        <p:strVal val="visible"/>
                                      </p:to>
                                    </p:set>
                                  </p:childTnLst>
                                </p:cTn>
                              </p:par>
                            </p:childTnLst>
                          </p:cTn>
                        </p:par>
                        <p:par>
                          <p:cTn id="19" fill="hold">
                            <p:stCondLst>
                              <p:cond delay="5000"/>
                            </p:stCondLst>
                            <p:childTnLst>
                              <p:par>
                                <p:cTn id="20" presetID="10" presetClass="entr" presetSubtype="0" fill="hold" grpId="0" nodeType="afterEffect">
                                  <p:stCondLst>
                                    <p:cond delay="5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subTnLst>
                                    <p:audio>
                                      <p:cMediaNode>
                                        <p:cTn display="0" masterRel="sameClick">
                                          <p:stCondLst>
                                            <p:cond evt="begin" delay="0">
                                              <p:tn val="25"/>
                                            </p:cond>
                                          </p:stCondLst>
                                          <p:endCondLst>
                                            <p:cond evt="onStopAudio" delay="0">
                                              <p:tgtEl>
                                                <p:sldTgt/>
                                              </p:tgtEl>
                                            </p:cond>
                                          </p:endCondLst>
                                        </p:cTn>
                                        <p:tgtEl>
                                          <p:sndTgt r:embed="rId3" name="v3.wav"/>
                                        </p:tgtEl>
                                      </p:cMediaNode>
                                    </p:audio>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36"/>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37"/>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999"/>
                                          </p:stCondLst>
                                        </p:cTn>
                                        <p:tgtEl>
                                          <p:spTgt spid="38"/>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999"/>
                                          </p:stCondLst>
                                        </p:cTn>
                                        <p:tgtEl>
                                          <p:spTgt spid="39"/>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999"/>
                                          </p:stCondLst>
                                        </p:cTn>
                                        <p:tgtEl>
                                          <p:spTgt spid="40"/>
                                        </p:tgtEl>
                                        <p:attrNameLst>
                                          <p:attrName>style.visibility</p:attrName>
                                        </p:attrNameLst>
                                      </p:cBhvr>
                                      <p:to>
                                        <p:strVal val="visible"/>
                                      </p:to>
                                    </p:set>
                                  </p:childTnLst>
                                </p:cTn>
                              </p:par>
                            </p:childTnLst>
                          </p:cTn>
                        </p:par>
                        <p:par>
                          <p:cTn id="44" fill="hold">
                            <p:stCondLst>
                              <p:cond delay="5000"/>
                            </p:stCondLst>
                            <p:childTnLst>
                              <p:par>
                                <p:cTn id="45" presetID="10" presetClass="entr" presetSubtype="0" fill="hold" grpId="0" nodeType="afterEffect">
                                  <p:stCondLst>
                                    <p:cond delay="5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subTnLst>
                                    <p:audio>
                                      <p:cMediaNode>
                                        <p:cTn display="0" masterRel="sameClick">
                                          <p:stCondLst>
                                            <p:cond evt="begin" delay="0">
                                              <p:tn val="50"/>
                                            </p:cond>
                                          </p:stCondLst>
                                          <p:endCondLst>
                                            <p:cond evt="onStopAudio" delay="0">
                                              <p:tgtEl>
                                                <p:sldTgt/>
                                              </p:tgtEl>
                                            </p:cond>
                                          </p:endCondLst>
                                        </p:cTn>
                                        <p:tgtEl>
                                          <p:sndTgt r:embed="rId4" name="v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smtClean="0"/>
              <a:t>A self-evaluation about yourself</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521868191"/>
              </p:ext>
            </p:extLst>
          </p:nvPr>
        </p:nvGraphicFramePr>
        <p:xfrm>
          <a:off x="971600" y="951570"/>
          <a:ext cx="7128792" cy="2416872"/>
        </p:xfrm>
        <a:graphic>
          <a:graphicData uri="http://schemas.openxmlformats.org/drawingml/2006/table">
            <a:tbl>
              <a:tblPr firstRow="1" bandRow="1">
                <a:tableStyleId>{5C22544A-7EE6-4342-B048-85BDC9FD1C3A}</a:tableStyleId>
              </a:tblPr>
              <a:tblGrid>
                <a:gridCol w="5688632"/>
                <a:gridCol w="720080"/>
                <a:gridCol w="720080"/>
              </a:tblGrid>
              <a:tr h="405192">
                <a:tc>
                  <a:txBody>
                    <a:bodyPr/>
                    <a:lstStyle/>
                    <a:p>
                      <a:pPr algn="ctr"/>
                      <a:r>
                        <a:rPr lang="en-US" altLang="zh-CN" sz="1500" dirty="0" err="1" smtClean="0"/>
                        <a:t>Questionaire</a:t>
                      </a:r>
                      <a:endParaRPr lang="zh-CN" altLang="en-US" sz="1500" dirty="0"/>
                    </a:p>
                  </a:txBody>
                  <a:tcPr marT="34290" marB="34290"/>
                </a:tc>
                <a:tc>
                  <a:txBody>
                    <a:bodyPr/>
                    <a:lstStyle/>
                    <a:p>
                      <a:pPr algn="ctr"/>
                      <a:r>
                        <a:rPr lang="en-US" altLang="zh-CN" sz="1500" dirty="0" smtClean="0"/>
                        <a:t>Yes</a:t>
                      </a:r>
                      <a:endParaRPr lang="zh-CN" altLang="en-US" sz="1500" dirty="0"/>
                    </a:p>
                  </a:txBody>
                  <a:tcPr marT="34290" marB="34290"/>
                </a:tc>
                <a:tc>
                  <a:txBody>
                    <a:bodyPr/>
                    <a:lstStyle/>
                    <a:p>
                      <a:pPr algn="ctr"/>
                      <a:r>
                        <a:rPr lang="en-US" altLang="zh-CN" sz="1500" dirty="0" smtClean="0"/>
                        <a:t>No</a:t>
                      </a:r>
                      <a:endParaRPr lang="zh-CN" altLang="en-US" sz="1500" dirty="0"/>
                    </a:p>
                  </a:txBody>
                  <a:tcPr marT="34290" marB="34290"/>
                </a:tc>
              </a:tr>
              <a:tr h="297180">
                <a:tc>
                  <a:txBody>
                    <a:bodyPr/>
                    <a:lstStyle/>
                    <a:p>
                      <a:pPr algn="l"/>
                      <a:r>
                        <a:rPr lang="en-US" altLang="zh-CN" sz="1500" dirty="0" smtClean="0"/>
                        <a:t>1. Do you like</a:t>
                      </a:r>
                      <a:r>
                        <a:rPr lang="en-US" altLang="zh-CN" sz="1500" baseline="0" dirty="0" smtClean="0"/>
                        <a:t> working outside as well as inside?</a:t>
                      </a:r>
                      <a:endParaRPr lang="zh-CN" altLang="en-US" sz="1500" dirty="0"/>
                    </a:p>
                  </a:txBody>
                  <a:tcPr marT="34290" marB="34290"/>
                </a:tc>
                <a:tc>
                  <a:txBody>
                    <a:bodyPr/>
                    <a:lstStyle/>
                    <a:p>
                      <a:pPr algn="ctr"/>
                      <a:endParaRPr lang="zh-CN" altLang="en-US" sz="1500"/>
                    </a:p>
                  </a:txBody>
                  <a:tcPr marT="34290" marB="34290"/>
                </a:tc>
                <a:tc>
                  <a:txBody>
                    <a:bodyPr/>
                    <a:lstStyle/>
                    <a:p>
                      <a:pPr algn="ctr"/>
                      <a:endParaRPr lang="zh-CN" altLang="en-US" sz="1500" dirty="0"/>
                    </a:p>
                  </a:txBody>
                  <a:tcPr marT="34290" marB="34290"/>
                </a:tc>
              </a:tr>
              <a:tr h="297180">
                <a:tc>
                  <a:txBody>
                    <a:bodyPr/>
                    <a:lstStyle/>
                    <a:p>
                      <a:pPr algn="l"/>
                      <a:r>
                        <a:rPr lang="en-US" altLang="zh-CN" sz="1500" dirty="0" smtClean="0"/>
                        <a:t>2. Do you enjoy</a:t>
                      </a:r>
                      <a:r>
                        <a:rPr lang="en-US" altLang="zh-CN" sz="1500" baseline="0" dirty="0" smtClean="0"/>
                        <a:t> travelling unusual places?</a:t>
                      </a:r>
                      <a:endParaRPr lang="zh-CN" altLang="en-US" sz="1500" dirty="0"/>
                    </a:p>
                  </a:txBody>
                  <a:tcPr marT="34290" marB="34290"/>
                </a:tc>
                <a:tc>
                  <a:txBody>
                    <a:bodyPr/>
                    <a:lstStyle/>
                    <a:p>
                      <a:pPr algn="ctr"/>
                      <a:endParaRPr lang="zh-CN" altLang="en-US" sz="1500"/>
                    </a:p>
                  </a:txBody>
                  <a:tcPr marT="34290" marB="34290"/>
                </a:tc>
                <a:tc>
                  <a:txBody>
                    <a:bodyPr/>
                    <a:lstStyle/>
                    <a:p>
                      <a:pPr algn="ctr"/>
                      <a:endParaRPr lang="zh-CN" altLang="en-US" sz="1500" dirty="0"/>
                    </a:p>
                  </a:txBody>
                  <a:tcPr marT="34290" marB="34290"/>
                </a:tc>
              </a:tr>
              <a:tr h="297180">
                <a:tc>
                  <a:txBody>
                    <a:bodyPr/>
                    <a:lstStyle/>
                    <a:p>
                      <a:pPr algn="l"/>
                      <a:r>
                        <a:rPr lang="en-US" altLang="zh-CN" sz="1500" dirty="0" smtClean="0"/>
                        <a:t>3.</a:t>
                      </a:r>
                      <a:r>
                        <a:rPr lang="en-US" altLang="zh-CN" sz="1500" baseline="0" dirty="0" smtClean="0"/>
                        <a:t> Do you enjoy taking risks?</a:t>
                      </a:r>
                    </a:p>
                  </a:txBody>
                  <a:tcPr marT="34290" marB="34290"/>
                </a:tc>
                <a:tc>
                  <a:txBody>
                    <a:bodyPr/>
                    <a:lstStyle/>
                    <a:p>
                      <a:pPr algn="ctr"/>
                      <a:endParaRPr lang="zh-CN" altLang="en-US" sz="1500"/>
                    </a:p>
                  </a:txBody>
                  <a:tcPr marT="34290" marB="34290"/>
                </a:tc>
                <a:tc>
                  <a:txBody>
                    <a:bodyPr/>
                    <a:lstStyle/>
                    <a:p>
                      <a:pPr algn="ctr"/>
                      <a:endParaRPr lang="zh-CN" altLang="en-US" sz="1500"/>
                    </a:p>
                  </a:txBody>
                  <a:tcPr marT="34290" marB="34290"/>
                </a:tc>
              </a:tr>
              <a:tr h="297180">
                <a:tc>
                  <a:txBody>
                    <a:bodyPr/>
                    <a:lstStyle/>
                    <a:p>
                      <a:pPr algn="l"/>
                      <a:r>
                        <a:rPr lang="en-US" altLang="zh-CN" sz="1500" dirty="0" smtClean="0"/>
                        <a:t>4. Do</a:t>
                      </a:r>
                      <a:r>
                        <a:rPr lang="en-US" altLang="zh-CN" sz="1500" baseline="0" dirty="0" smtClean="0"/>
                        <a:t> you dislike doing the same thing every day?</a:t>
                      </a:r>
                      <a:endParaRPr lang="zh-CN" altLang="en-US" sz="1500" dirty="0"/>
                    </a:p>
                  </a:txBody>
                  <a:tcPr marT="34290" marB="34290"/>
                </a:tc>
                <a:tc>
                  <a:txBody>
                    <a:bodyPr/>
                    <a:lstStyle/>
                    <a:p>
                      <a:pPr algn="ctr"/>
                      <a:endParaRPr lang="zh-CN" altLang="en-US" sz="1500"/>
                    </a:p>
                  </a:txBody>
                  <a:tcPr marT="34290" marB="34290"/>
                </a:tc>
                <a:tc>
                  <a:txBody>
                    <a:bodyPr/>
                    <a:lstStyle/>
                    <a:p>
                      <a:pPr algn="ctr"/>
                      <a:endParaRPr lang="zh-CN" altLang="en-US" sz="1500"/>
                    </a:p>
                  </a:txBody>
                  <a:tcPr marT="34290" marB="34290"/>
                </a:tc>
              </a:tr>
              <a:tr h="297180">
                <a:tc>
                  <a:txBody>
                    <a:bodyPr/>
                    <a:lstStyle/>
                    <a:p>
                      <a:pPr algn="l"/>
                      <a:r>
                        <a:rPr lang="en-US" altLang="zh-CN" sz="1500" dirty="0" smtClean="0"/>
                        <a:t>5. Do you like</a:t>
                      </a:r>
                      <a:r>
                        <a:rPr lang="en-US" altLang="zh-CN" sz="1500" baseline="0" dirty="0" smtClean="0"/>
                        <a:t> adventure in your life?</a:t>
                      </a:r>
                      <a:endParaRPr lang="zh-CN" altLang="en-US" sz="1500" dirty="0"/>
                    </a:p>
                  </a:txBody>
                  <a:tcPr marT="34290" marB="34290"/>
                </a:tc>
                <a:tc>
                  <a:txBody>
                    <a:bodyPr/>
                    <a:lstStyle/>
                    <a:p>
                      <a:pPr algn="ctr"/>
                      <a:endParaRPr lang="zh-CN" altLang="en-US" sz="1500" dirty="0"/>
                    </a:p>
                  </a:txBody>
                  <a:tcPr marT="34290" marB="34290"/>
                </a:tc>
                <a:tc>
                  <a:txBody>
                    <a:bodyPr/>
                    <a:lstStyle/>
                    <a:p>
                      <a:pPr algn="ctr"/>
                      <a:endParaRPr lang="zh-CN" altLang="en-US" sz="1500" dirty="0"/>
                    </a:p>
                  </a:txBody>
                  <a:tcPr marT="34290" marB="34290"/>
                </a:tc>
              </a:tr>
              <a:tr h="525780">
                <a:tc>
                  <a:txBody>
                    <a:bodyPr/>
                    <a:lstStyle/>
                    <a:p>
                      <a:pPr algn="l"/>
                      <a:r>
                        <a:rPr lang="en-US" altLang="zh-CN" sz="1500" dirty="0" smtClean="0"/>
                        <a:t>6. Are you</a:t>
                      </a:r>
                      <a:r>
                        <a:rPr lang="en-US" altLang="zh-CN" sz="1500" baseline="0" dirty="0" smtClean="0"/>
                        <a:t> interested in </a:t>
                      </a:r>
                      <a:r>
                        <a:rPr lang="en-US" altLang="zh-CN" sz="1500" dirty="0" smtClean="0"/>
                        <a:t>studying</a:t>
                      </a:r>
                      <a:r>
                        <a:rPr lang="en-US" altLang="zh-CN" sz="1500" baseline="0" dirty="0" smtClean="0"/>
                        <a:t> rocks and other things that make up the surface of the earth?</a:t>
                      </a:r>
                      <a:endParaRPr lang="zh-CN" altLang="en-US" sz="1500" dirty="0"/>
                    </a:p>
                  </a:txBody>
                  <a:tcPr marT="34290" marB="34290"/>
                </a:tc>
                <a:tc>
                  <a:txBody>
                    <a:bodyPr/>
                    <a:lstStyle/>
                    <a:p>
                      <a:pPr algn="ctr"/>
                      <a:endParaRPr lang="zh-CN" altLang="en-US" sz="1500" dirty="0"/>
                    </a:p>
                  </a:txBody>
                  <a:tcPr marT="34290" marB="34290"/>
                </a:tc>
                <a:tc>
                  <a:txBody>
                    <a:bodyPr/>
                    <a:lstStyle/>
                    <a:p>
                      <a:pPr algn="ctr"/>
                      <a:endParaRPr lang="zh-CN" altLang="en-US" sz="1500" dirty="0"/>
                    </a:p>
                  </a:txBody>
                  <a:tcPr marT="34290" marB="34290"/>
                </a:tc>
              </a:tr>
            </a:tbl>
          </a:graphicData>
        </a:graphic>
      </p:graphicFrame>
      <p:pic>
        <p:nvPicPr>
          <p:cNvPr id="4" name="Picture 3" descr="F:\ASUS\Documents\My documents\学习\大二上\ICT\picture\火山防护服.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489855"/>
            <a:ext cx="1008112" cy="739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KSO_Shape"/>
          <p:cNvSpPr/>
          <p:nvPr/>
        </p:nvSpPr>
        <p:spPr>
          <a:xfrm>
            <a:off x="2699792" y="3489855"/>
            <a:ext cx="5400600" cy="1231337"/>
          </a:xfrm>
          <a:prstGeom prst="wedgeRoundRectCallout">
            <a:avLst>
              <a:gd name="adj1" fmla="val -59336"/>
              <a:gd name="adj2" fmla="val -10492"/>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r>
              <a:rPr lang="en-US" altLang="zh-CN" sz="2000" dirty="0" smtClean="0">
                <a:solidFill>
                  <a:schemeClr val="tx2">
                    <a:lumMod val="50000"/>
                  </a:schemeClr>
                </a:solidFill>
              </a:rPr>
              <a:t>If you answer  “yes” for all these questions, then volcanology can be a good career for you.</a:t>
            </a:r>
          </a:p>
          <a:p>
            <a:pPr eaLnBrk="1" fontAlgn="auto" hangingPunct="1">
              <a:spcBef>
                <a:spcPts val="0"/>
              </a:spcBef>
              <a:spcAft>
                <a:spcPts val="0"/>
              </a:spcAft>
              <a:defRPr/>
            </a:pPr>
            <a:r>
              <a:rPr lang="en-US" altLang="zh-CN" sz="2000" dirty="0" smtClean="0">
                <a:solidFill>
                  <a:schemeClr val="tx2">
                    <a:lumMod val="50000"/>
                  </a:schemeClr>
                </a:solidFill>
              </a:rPr>
              <a:t>For more information, you can read my passage below!</a:t>
            </a:r>
            <a:endParaRPr lang="zh-CN" altLang="en-US" sz="2000" dirty="0">
              <a:solidFill>
                <a:schemeClr val="tx2">
                  <a:lumMod val="50000"/>
                </a:schemeClr>
              </a:solidFill>
            </a:endParaRPr>
          </a:p>
        </p:txBody>
      </p:sp>
    </p:spTree>
    <p:extLst>
      <p:ext uri="{BB962C8B-B14F-4D97-AF65-F5344CB8AC3E}">
        <p14:creationId xmlns:p14="http://schemas.microsoft.com/office/powerpoint/2010/main" val="81964504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SUS\Documents\My documents\学习\大二上\oral English\informative speech\picture\563de843_0e15_44f2_9069_2d35f417cc4a_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352550"/>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25983" y="2309404"/>
            <a:ext cx="8292045" cy="524696"/>
          </a:xfrm>
        </p:spPr>
        <p:txBody>
          <a:bodyPr>
            <a:noAutofit/>
          </a:bodyPr>
          <a:lstStyle/>
          <a:p>
            <a:pPr algn="ctr">
              <a:lnSpc>
                <a:spcPts val="5500"/>
              </a:lnSpc>
            </a:pPr>
            <a:r>
              <a:rPr lang="en-US" altLang="zh-CN" sz="3600" dirty="0" smtClean="0">
                <a:solidFill>
                  <a:schemeClr val="tx1"/>
                </a:solidFill>
                <a:latin typeface="Adobe 黑体 Std R" pitchFamily="34" charset="-122"/>
                <a:ea typeface="Adobe 黑体 Std R" pitchFamily="34" charset="-122"/>
              </a:rPr>
              <a:t>What is the power of nature?</a:t>
            </a:r>
            <a:endParaRPr lang="zh-CN" altLang="en-US" sz="3600" dirty="0">
              <a:solidFill>
                <a:schemeClr val="tx1"/>
              </a:solidFill>
              <a:latin typeface="Adobe 黑体 Std R" pitchFamily="34" charset="-122"/>
              <a:ea typeface="Adobe 黑体 Std R" pitchFamily="34" charset="-122"/>
            </a:endParaRPr>
          </a:p>
        </p:txBody>
      </p:sp>
    </p:spTree>
    <p:extLst>
      <p:ext uri="{BB962C8B-B14F-4D97-AF65-F5344CB8AC3E}">
        <p14:creationId xmlns:p14="http://schemas.microsoft.com/office/powerpoint/2010/main" val="13772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3" t="10979" r="3110" b="8411"/>
          <a:stretch/>
        </p:blipFill>
        <p:spPr bwMode="auto">
          <a:xfrm>
            <a:off x="0"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21" y="1977687"/>
            <a:ext cx="425103" cy="318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1520" y="2301720"/>
            <a:ext cx="2884508" cy="892552"/>
          </a:xfrm>
          <a:prstGeom prst="rect">
            <a:avLst/>
          </a:prstGeom>
          <a:noFill/>
        </p:spPr>
        <p:txBody>
          <a:bodyPr wrap="none" rtlCol="0">
            <a:spAutoFit/>
          </a:bodyPr>
          <a:lstStyle/>
          <a:p>
            <a:pPr>
              <a:lnSpc>
                <a:spcPct val="130000"/>
              </a:lnSpc>
            </a:pPr>
            <a:r>
              <a:rPr lang="en-US" altLang="zh-CN" sz="2000" b="1" dirty="0" smtClean="0">
                <a:solidFill>
                  <a:schemeClr val="tx2">
                    <a:lumMod val="50000"/>
                  </a:schemeClr>
                </a:solidFill>
                <a:latin typeface="Arial Black" panose="020B0A04020102020204" pitchFamily="34" charset="0"/>
              </a:rPr>
              <a:t>California, America</a:t>
            </a: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美国加利福尼亚</a:t>
            </a:r>
          </a:p>
        </p:txBody>
      </p:sp>
      <p:grpSp>
        <p:nvGrpSpPr>
          <p:cNvPr id="3" name="组合 2"/>
          <p:cNvGrpSpPr/>
          <p:nvPr/>
        </p:nvGrpSpPr>
        <p:grpSpPr>
          <a:xfrm>
            <a:off x="4572000" y="519523"/>
            <a:ext cx="4572004" cy="4104455"/>
            <a:chOff x="3635896" y="692696"/>
            <a:chExt cx="5508103" cy="5486838"/>
          </a:xfrm>
        </p:grpSpPr>
        <p:grpSp>
          <p:nvGrpSpPr>
            <p:cNvPr id="6" name="组合 5"/>
            <p:cNvGrpSpPr/>
            <p:nvPr/>
          </p:nvGrpSpPr>
          <p:grpSpPr>
            <a:xfrm>
              <a:off x="3635896" y="692696"/>
              <a:ext cx="5508103" cy="5486838"/>
              <a:chOff x="8076164" y="-560982"/>
              <a:chExt cx="5604340" cy="5946870"/>
            </a:xfrm>
          </p:grpSpPr>
          <p:sp>
            <p:nvSpPr>
              <p:cNvPr id="9" name="KSO_Shape"/>
              <p:cNvSpPr/>
              <p:nvPr/>
            </p:nvSpPr>
            <p:spPr>
              <a:xfrm>
                <a:off x="8076164" y="-560982"/>
                <a:ext cx="5604340" cy="5877272"/>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9472329" y="3410272"/>
                <a:ext cx="2736304" cy="1975616"/>
              </a:xfrm>
              <a:prstGeom prst="rect">
                <a:avLst/>
              </a:prstGeom>
              <a:noFill/>
            </p:spPr>
            <p:txBody>
              <a:bodyPr wrap="square" rtlCol="0">
                <a:spAutoFit/>
              </a:bodyPr>
              <a:lstStyle/>
              <a:p>
                <a:pPr algn="ctr">
                  <a:lnSpc>
                    <a:spcPct val="130000"/>
                  </a:lnSpc>
                </a:pPr>
                <a:r>
                  <a:rPr lang="en-US" altLang="zh-CN" sz="2000" b="1" dirty="0">
                    <a:latin typeface="Arial" panose="020B0604020202020204" pitchFamily="34" charset="0"/>
                    <a:ea typeface="微软雅黑" panose="020B0503020204020204" pitchFamily="34" charset="-122"/>
                  </a:rPr>
                  <a:t>hurricane</a:t>
                </a:r>
                <a:endParaRPr lang="en-US" altLang="zh-CN" sz="2000" b="1" dirty="0" smtClean="0">
                  <a:latin typeface="Arial" panose="020B0604020202020204" pitchFamily="34" charset="0"/>
                  <a:ea typeface="微软雅黑" panose="020B0503020204020204" pitchFamily="34" charset="-122"/>
                </a:endParaRPr>
              </a:p>
              <a:p>
                <a:pPr algn="ctr">
                  <a:lnSpc>
                    <a:spcPct val="130000"/>
                  </a:lnSpc>
                </a:pPr>
                <a:r>
                  <a:rPr lang="en-US" altLang="zh-CN" sz="2000" b="1" dirty="0" smtClean="0">
                    <a:latin typeface="Arial" panose="020B0604020202020204" pitchFamily="34" charset="0"/>
                    <a:ea typeface="微软雅黑" panose="020B0503020204020204" pitchFamily="34" charset="-122"/>
                  </a:rPr>
                  <a:t>/</a:t>
                </a:r>
                <a:r>
                  <a:rPr lang="en-US" altLang="zh-CN" sz="2000" dirty="0" smtClean="0"/>
                  <a:t>ˈ</a:t>
                </a:r>
                <a:r>
                  <a:rPr lang="en-US" altLang="zh-CN" sz="2000" dirty="0" err="1" smtClean="0"/>
                  <a:t>hʌrikən</a:t>
                </a:r>
                <a:r>
                  <a:rPr lang="en-US" altLang="zh-CN" sz="2000" b="1" dirty="0" smtClean="0">
                    <a:latin typeface="Arial" panose="020B0604020202020204" pitchFamily="34" charset="0"/>
                    <a:ea typeface="微软雅黑" panose="020B0503020204020204" pitchFamily="34" charset="-122"/>
                  </a:rPr>
                  <a:t>/</a:t>
                </a:r>
              </a:p>
              <a:p>
                <a:pPr algn="ctr">
                  <a:lnSpc>
                    <a:spcPct val="130000"/>
                  </a:lnSpc>
                </a:pPr>
                <a:r>
                  <a:rPr lang="en-US" altLang="zh-CN" dirty="0"/>
                  <a:t>n. </a:t>
                </a:r>
                <a:r>
                  <a:rPr lang="en-US" altLang="zh-CN" dirty="0" smtClean="0"/>
                  <a:t> </a:t>
                </a:r>
                <a:r>
                  <a:rPr lang="zh-CN" altLang="en-US" dirty="0" smtClean="0"/>
                  <a:t>飓风；台风</a:t>
                </a:r>
                <a:endParaRPr lang="zh-CN" altLang="en-US" sz="2000" b="1" dirty="0" smtClean="0">
                  <a:latin typeface="Arial" panose="020B0604020202020204" pitchFamily="34" charset="0"/>
                  <a:ea typeface="微软雅黑" panose="020B0503020204020204" pitchFamily="34" charset="-122"/>
                </a:endParaRPr>
              </a:p>
            </p:txBody>
          </p:sp>
        </p:grpSp>
        <p:pic>
          <p:nvPicPr>
            <p:cNvPr id="9219" name="Picture 3" descr="F:\ASUS\Documents\My documents\学习\大二上\ICT\picture\美国飓风.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692697"/>
              <a:ext cx="5508103" cy="35283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930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3" t="10979" r="3110" b="8411"/>
          <a:stretch/>
        </p:blipFill>
        <p:spPr bwMode="auto">
          <a:xfrm>
            <a:off x="0"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7" y="1820877"/>
            <a:ext cx="425103" cy="3188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4572000" y="519525"/>
            <a:ext cx="4572000" cy="4110539"/>
            <a:chOff x="3521706" y="269047"/>
            <a:chExt cx="5622294" cy="6275112"/>
          </a:xfrm>
        </p:grpSpPr>
        <p:grpSp>
          <p:nvGrpSpPr>
            <p:cNvPr id="6" name="组合 5"/>
            <p:cNvGrpSpPr/>
            <p:nvPr/>
          </p:nvGrpSpPr>
          <p:grpSpPr>
            <a:xfrm>
              <a:off x="3539660" y="269048"/>
              <a:ext cx="5604340" cy="6275111"/>
              <a:chOff x="8076164" y="-560982"/>
              <a:chExt cx="5604340" cy="5877272"/>
            </a:xfrm>
          </p:grpSpPr>
          <p:sp>
            <p:nvSpPr>
              <p:cNvPr id="9" name="KSO_Shape"/>
              <p:cNvSpPr/>
              <p:nvPr/>
            </p:nvSpPr>
            <p:spPr>
              <a:xfrm>
                <a:off x="8076164" y="-560982"/>
                <a:ext cx="5604340" cy="5877272"/>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9472329" y="3410273"/>
                <a:ext cx="2736304" cy="1848256"/>
              </a:xfrm>
              <a:prstGeom prst="rect">
                <a:avLst/>
              </a:prstGeom>
              <a:noFill/>
            </p:spPr>
            <p:txBody>
              <a:bodyPr wrap="square" rtlCol="0">
                <a:spAutoFit/>
              </a:bodyPr>
              <a:lstStyle/>
              <a:p>
                <a:pPr algn="ctr">
                  <a:lnSpc>
                    <a:spcPct val="130000"/>
                  </a:lnSpc>
                </a:pPr>
                <a:r>
                  <a:rPr lang="en-US" altLang="zh-CN" sz="2000" b="1" dirty="0">
                    <a:latin typeface="Arial" panose="020B0604020202020204" pitchFamily="34" charset="0"/>
                    <a:ea typeface="微软雅黑" panose="020B0503020204020204" pitchFamily="34" charset="-122"/>
                  </a:rPr>
                  <a:t>snowstorm</a:t>
                </a:r>
                <a:endParaRPr lang="en-US" altLang="zh-CN" sz="2000" b="1" dirty="0" smtClean="0">
                  <a:latin typeface="Arial" panose="020B0604020202020204" pitchFamily="34" charset="0"/>
                  <a:ea typeface="微软雅黑" panose="020B0503020204020204" pitchFamily="34" charset="-122"/>
                </a:endParaRPr>
              </a:p>
              <a:p>
                <a:pPr algn="ctr">
                  <a:lnSpc>
                    <a:spcPct val="130000"/>
                  </a:lnSpc>
                </a:pPr>
                <a:r>
                  <a:rPr lang="en-US" altLang="zh-CN" sz="2000" b="1" dirty="0" smtClean="0">
                    <a:latin typeface="Arial" panose="020B0604020202020204" pitchFamily="34" charset="0"/>
                    <a:ea typeface="微软雅黑" panose="020B0503020204020204" pitchFamily="34" charset="-122"/>
                  </a:rPr>
                  <a:t>/</a:t>
                </a:r>
                <a:r>
                  <a:rPr lang="en-US" altLang="zh-CN" sz="2000" dirty="0" smtClean="0"/>
                  <a:t>ˈ</a:t>
                </a:r>
                <a:r>
                  <a:rPr lang="en-US" altLang="zh-CN" sz="2000" dirty="0" err="1" smtClean="0"/>
                  <a:t>snəustɔːm</a:t>
                </a:r>
                <a:r>
                  <a:rPr lang="en-US" altLang="zh-CN" sz="2000" dirty="0" smtClean="0"/>
                  <a:t> </a:t>
                </a:r>
                <a:r>
                  <a:rPr lang="en-US" altLang="zh-CN" sz="2000" b="1" dirty="0" smtClean="0">
                    <a:latin typeface="Arial" panose="020B0604020202020204" pitchFamily="34" charset="0"/>
                    <a:ea typeface="微软雅黑" panose="020B0503020204020204" pitchFamily="34" charset="-122"/>
                  </a:rPr>
                  <a:t>/</a:t>
                </a:r>
              </a:p>
              <a:p>
                <a:pPr algn="ctr">
                  <a:lnSpc>
                    <a:spcPct val="130000"/>
                  </a:lnSpc>
                </a:pPr>
                <a:r>
                  <a:rPr lang="en-US" altLang="zh-CN" dirty="0"/>
                  <a:t>n. </a:t>
                </a:r>
                <a:r>
                  <a:rPr lang="en-US" altLang="zh-CN" dirty="0" smtClean="0"/>
                  <a:t> </a:t>
                </a:r>
                <a:r>
                  <a:rPr lang="zh-CN" altLang="en-US" dirty="0" smtClean="0"/>
                  <a:t>暴风雪；雪灾</a:t>
                </a:r>
                <a:endParaRPr lang="zh-CN" altLang="en-US" dirty="0"/>
              </a:p>
            </p:txBody>
          </p:sp>
        </p:grpSp>
        <p:pic>
          <p:nvPicPr>
            <p:cNvPr id="7170" name="Picture 2" descr="F:\ASUS\Documents\My documents\学习\大二上\ICT\picture\暴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706" y="269047"/>
              <a:ext cx="5622293" cy="380802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312432" y="2181263"/>
            <a:ext cx="2507418" cy="892552"/>
          </a:xfrm>
          <a:prstGeom prst="rect">
            <a:avLst/>
          </a:prstGeom>
          <a:noFill/>
        </p:spPr>
        <p:txBody>
          <a:bodyPr wrap="none" rtlCol="0">
            <a:spAutoFit/>
          </a:bodyPr>
          <a:lstStyle/>
          <a:p>
            <a:pPr>
              <a:lnSpc>
                <a:spcPct val="130000"/>
              </a:lnSpc>
            </a:pPr>
            <a:r>
              <a:rPr lang="en-US" altLang="zh-CN" sz="2000" b="1" dirty="0" smtClean="0">
                <a:solidFill>
                  <a:schemeClr val="tx2">
                    <a:lumMod val="50000"/>
                  </a:schemeClr>
                </a:solidFill>
                <a:latin typeface="Arial Black" panose="020B0A04020102020204" pitchFamily="34" charset="0"/>
              </a:rPr>
              <a:t>Boston, America</a:t>
            </a: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美国波士顿</a:t>
            </a:r>
          </a:p>
        </p:txBody>
      </p:sp>
    </p:spTree>
    <p:extLst>
      <p:ext uri="{BB962C8B-B14F-4D97-AF65-F5344CB8AC3E}">
        <p14:creationId xmlns:p14="http://schemas.microsoft.com/office/powerpoint/2010/main" val="16226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3" t="10979" r="3110" b="8411"/>
          <a:stretch/>
        </p:blipFill>
        <p:spPr bwMode="auto">
          <a:xfrm>
            <a:off x="0"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126" y="2144913"/>
            <a:ext cx="497111" cy="3728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3" y="494546"/>
            <a:ext cx="4839020" cy="4381460"/>
            <a:chOff x="-24228" y="0"/>
            <a:chExt cx="5604340" cy="6312778"/>
          </a:xfrm>
        </p:grpSpPr>
        <p:sp>
          <p:nvSpPr>
            <p:cNvPr id="9" name="KSO_Shape"/>
            <p:cNvSpPr/>
            <p:nvPr/>
          </p:nvSpPr>
          <p:spPr>
            <a:xfrm>
              <a:off x="-24228" y="0"/>
              <a:ext cx="5604340" cy="5877272"/>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pic>
          <p:nvPicPr>
            <p:cNvPr id="8" name="Picture 5" descr="F:\ASUS\Documents\My documents\学习\大二上\ICT\picture\印度洪水.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8" y="26594"/>
              <a:ext cx="5580112" cy="3717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37" y="3991955"/>
              <a:ext cx="2736304" cy="2320823"/>
            </a:xfrm>
            <a:prstGeom prst="rect">
              <a:avLst/>
            </a:prstGeom>
            <a:noFill/>
          </p:spPr>
          <p:txBody>
            <a:bodyPr wrap="square" rtlCol="0">
              <a:spAutoFit/>
            </a:bodyPr>
            <a:lstStyle/>
            <a:p>
              <a:pPr algn="ctr">
                <a:lnSpc>
                  <a:spcPct val="130000"/>
                </a:lnSpc>
              </a:pPr>
              <a:r>
                <a:rPr lang="en-US" altLang="zh-CN" sz="2000" b="1" dirty="0" smtClean="0">
                  <a:latin typeface="Arial" panose="020B0604020202020204" pitchFamily="34" charset="0"/>
                  <a:ea typeface="微软雅黑" panose="020B0503020204020204" pitchFamily="34" charset="-122"/>
                </a:rPr>
                <a:t>flood</a:t>
              </a:r>
            </a:p>
            <a:p>
              <a:pPr algn="ctr">
                <a:lnSpc>
                  <a:spcPct val="130000"/>
                </a:lnSpc>
              </a:pPr>
              <a:r>
                <a:rPr lang="en-US" altLang="zh-CN" sz="2000" b="1" dirty="0" smtClean="0">
                  <a:latin typeface="Arial" panose="020B0604020202020204" pitchFamily="34" charset="0"/>
                  <a:ea typeface="微软雅黑" panose="020B0503020204020204" pitchFamily="34" charset="-122"/>
                </a:rPr>
                <a:t>/</a:t>
              </a:r>
              <a:r>
                <a:rPr lang="en-US" altLang="zh-CN" sz="2000" dirty="0" err="1"/>
                <a:t>flʌd</a:t>
              </a:r>
              <a:r>
                <a:rPr lang="en-US" altLang="zh-CN" sz="2000" b="1" dirty="0" smtClean="0">
                  <a:latin typeface="Arial" panose="020B0604020202020204" pitchFamily="34" charset="0"/>
                  <a:ea typeface="微软雅黑" panose="020B0503020204020204" pitchFamily="34" charset="-122"/>
                </a:rPr>
                <a:t>/</a:t>
              </a:r>
            </a:p>
            <a:p>
              <a:pPr algn="ctr">
                <a:lnSpc>
                  <a:spcPct val="130000"/>
                </a:lnSpc>
              </a:pPr>
              <a:r>
                <a:rPr lang="en-US" altLang="zh-CN" dirty="0"/>
                <a:t>n.  </a:t>
              </a:r>
              <a:r>
                <a:rPr lang="zh-CN" altLang="en-US" dirty="0"/>
                <a:t>洪水</a:t>
              </a:r>
              <a:r>
                <a:rPr lang="en-US" altLang="zh-CN" dirty="0"/>
                <a:t>; </a:t>
              </a:r>
              <a:r>
                <a:rPr lang="zh-CN" altLang="en-US" dirty="0"/>
                <a:t>涨潮</a:t>
              </a:r>
              <a:r>
                <a:rPr lang="en-US" altLang="zh-CN" dirty="0"/>
                <a:t>; </a:t>
              </a:r>
              <a:r>
                <a:rPr lang="zh-CN" altLang="en-US" dirty="0"/>
                <a:t>水灾</a:t>
              </a:r>
            </a:p>
            <a:p>
              <a:pPr algn="ctr">
                <a:lnSpc>
                  <a:spcPct val="130000"/>
                </a:lnSpc>
              </a:pPr>
              <a:endParaRPr lang="zh-CN" altLang="en-US" sz="2000" b="1" dirty="0" smtClean="0">
                <a:latin typeface="Arial" panose="020B0604020202020204" pitchFamily="34" charset="0"/>
                <a:ea typeface="微软雅黑" panose="020B0503020204020204" pitchFamily="34" charset="-122"/>
              </a:endParaRPr>
            </a:p>
          </p:txBody>
        </p:sp>
      </p:grpSp>
      <p:sp>
        <p:nvSpPr>
          <p:cNvPr id="7" name="TextBox 6"/>
          <p:cNvSpPr txBox="1"/>
          <p:nvPr/>
        </p:nvSpPr>
        <p:spPr>
          <a:xfrm>
            <a:off x="5361456" y="2463738"/>
            <a:ext cx="3675045" cy="892552"/>
          </a:xfrm>
          <a:prstGeom prst="rect">
            <a:avLst/>
          </a:prstGeom>
          <a:noFill/>
        </p:spPr>
        <p:txBody>
          <a:bodyPr wrap="none" rtlCol="0">
            <a:spAutoFit/>
          </a:bodyPr>
          <a:lstStyle/>
          <a:p>
            <a:pPr>
              <a:lnSpc>
                <a:spcPct val="130000"/>
              </a:lnSpc>
            </a:pPr>
            <a:r>
              <a:rPr lang="en-US" altLang="zh-CN" sz="2000" b="1" dirty="0">
                <a:solidFill>
                  <a:schemeClr val="tx2">
                    <a:lumMod val="50000"/>
                  </a:schemeClr>
                </a:solidFill>
                <a:latin typeface="Arial Black" panose="020B0A04020102020204" pitchFamily="34" charset="0"/>
              </a:rPr>
              <a:t>North </a:t>
            </a:r>
            <a:r>
              <a:rPr lang="en-US" altLang="zh-CN" sz="2000" b="1" dirty="0" err="1" smtClean="0">
                <a:solidFill>
                  <a:schemeClr val="tx2">
                    <a:lumMod val="50000"/>
                  </a:schemeClr>
                </a:solidFill>
                <a:latin typeface="Arial Black" panose="020B0A04020102020204" pitchFamily="34" charset="0"/>
              </a:rPr>
              <a:t>Akandebang</a:t>
            </a:r>
            <a:r>
              <a:rPr lang="en-US" altLang="zh-CN" sz="2000" b="1" dirty="0" smtClean="0">
                <a:solidFill>
                  <a:schemeClr val="tx2">
                    <a:lumMod val="50000"/>
                  </a:schemeClr>
                </a:solidFill>
                <a:latin typeface="Arial Black" panose="020B0A04020102020204" pitchFamily="34" charset="0"/>
              </a:rPr>
              <a:t>, India</a:t>
            </a: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印度北阿坎德邦</a:t>
            </a:r>
          </a:p>
        </p:txBody>
      </p:sp>
    </p:spTree>
    <p:extLst>
      <p:ext uri="{BB962C8B-B14F-4D97-AF65-F5344CB8AC3E}">
        <p14:creationId xmlns:p14="http://schemas.microsoft.com/office/powerpoint/2010/main" val="42780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3" t="10979" r="3110" b="8411"/>
          <a:stretch/>
        </p:blipFill>
        <p:spPr bwMode="auto">
          <a:xfrm>
            <a:off x="-9016"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8" y="2090907"/>
            <a:ext cx="425103" cy="318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40157" y="2437247"/>
            <a:ext cx="2598981" cy="892552"/>
          </a:xfrm>
          <a:prstGeom prst="rect">
            <a:avLst/>
          </a:prstGeom>
          <a:noFill/>
        </p:spPr>
        <p:txBody>
          <a:bodyPr wrap="none" rtlCol="0">
            <a:spAutoFit/>
          </a:bodyPr>
          <a:lstStyle/>
          <a:p>
            <a:pPr>
              <a:lnSpc>
                <a:spcPct val="130000"/>
              </a:lnSpc>
            </a:pPr>
            <a:r>
              <a:rPr lang="en-US" altLang="zh-CN" sz="2000" b="1" dirty="0" err="1" smtClean="0">
                <a:solidFill>
                  <a:schemeClr val="tx2">
                    <a:lumMod val="50000"/>
                  </a:schemeClr>
                </a:solidFill>
                <a:latin typeface="Arial Black" panose="020B0A04020102020204" pitchFamily="34" charset="0"/>
              </a:rPr>
              <a:t>Wenchuan</a:t>
            </a:r>
            <a:r>
              <a:rPr lang="en-US" altLang="zh-CN" sz="2000" b="1" dirty="0" smtClean="0">
                <a:solidFill>
                  <a:schemeClr val="tx2">
                    <a:lumMod val="50000"/>
                  </a:schemeClr>
                </a:solidFill>
                <a:latin typeface="Arial Black" panose="020B0A04020102020204" pitchFamily="34" charset="0"/>
              </a:rPr>
              <a:t>, China</a:t>
            </a: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中国</a:t>
            </a:r>
            <a:r>
              <a:rPr lang="zh-CN" altLang="en-US" sz="2000" b="1" dirty="0">
                <a:solidFill>
                  <a:schemeClr val="tx2">
                    <a:lumMod val="50000"/>
                  </a:schemeClr>
                </a:solidFill>
                <a:latin typeface="Arial Black" panose="020B0A04020102020204" pitchFamily="34" charset="0"/>
                <a:ea typeface="微软雅黑" panose="020B0503020204020204" pitchFamily="34" charset="-122"/>
              </a:rPr>
              <a:t>汶川</a:t>
            </a:r>
            <a:endParaRPr lang="zh-CN" altLang="en-US" sz="2000" b="1" dirty="0" smtClean="0">
              <a:solidFill>
                <a:schemeClr val="tx2">
                  <a:lumMod val="50000"/>
                </a:schemeClr>
              </a:solidFill>
              <a:latin typeface="Arial Black" panose="020B0A04020102020204" pitchFamily="34" charset="0"/>
              <a:ea typeface="微软雅黑" panose="020B0503020204020204" pitchFamily="34" charset="-122"/>
            </a:endParaRPr>
          </a:p>
        </p:txBody>
      </p:sp>
      <p:grpSp>
        <p:nvGrpSpPr>
          <p:cNvPr id="2" name="组合 1"/>
          <p:cNvGrpSpPr/>
          <p:nvPr/>
        </p:nvGrpSpPr>
        <p:grpSpPr>
          <a:xfrm>
            <a:off x="0" y="519522"/>
            <a:ext cx="4860032" cy="4104457"/>
            <a:chOff x="0" y="692695"/>
            <a:chExt cx="5364088" cy="5472609"/>
          </a:xfrm>
        </p:grpSpPr>
        <p:sp>
          <p:nvSpPr>
            <p:cNvPr id="9" name="KSO_Shape"/>
            <p:cNvSpPr/>
            <p:nvPr/>
          </p:nvSpPr>
          <p:spPr>
            <a:xfrm>
              <a:off x="0" y="692696"/>
              <a:ext cx="5364088" cy="5472608"/>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1396165" y="4432463"/>
              <a:ext cx="2736304" cy="1723549"/>
            </a:xfrm>
            <a:prstGeom prst="rect">
              <a:avLst/>
            </a:prstGeom>
            <a:noFill/>
          </p:spPr>
          <p:txBody>
            <a:bodyPr wrap="square" rtlCol="0">
              <a:spAutoFit/>
            </a:bodyPr>
            <a:lstStyle/>
            <a:p>
              <a:pPr algn="ctr">
                <a:lnSpc>
                  <a:spcPct val="130000"/>
                </a:lnSpc>
              </a:pPr>
              <a:r>
                <a:rPr lang="en-US" altLang="zh-CN" sz="2000" b="1" dirty="0" smtClean="0">
                  <a:latin typeface="Arial" panose="020B0604020202020204" pitchFamily="34" charset="0"/>
                  <a:ea typeface="微软雅黑" panose="020B0503020204020204" pitchFamily="34" charset="-122"/>
                </a:rPr>
                <a:t>earthquake</a:t>
              </a:r>
              <a:endParaRPr lang="en-US" altLang="zh-CN" sz="2000" b="1" dirty="0">
                <a:latin typeface="Arial" panose="020B0604020202020204" pitchFamily="34" charset="0"/>
                <a:ea typeface="微软雅黑" panose="020B0503020204020204" pitchFamily="34" charset="-122"/>
              </a:endParaRPr>
            </a:p>
            <a:p>
              <a:pPr algn="ctr">
                <a:lnSpc>
                  <a:spcPct val="130000"/>
                </a:lnSpc>
              </a:pPr>
              <a:r>
                <a:rPr lang="en-US" altLang="zh-CN" sz="2000" b="1" dirty="0" smtClean="0">
                  <a:latin typeface="Arial" panose="020B0604020202020204" pitchFamily="34" charset="0"/>
                  <a:ea typeface="微软雅黑" panose="020B0503020204020204" pitchFamily="34" charset="-122"/>
                </a:rPr>
                <a:t>/</a:t>
              </a:r>
              <a:r>
                <a:rPr lang="en-US" altLang="zh-CN" sz="2000" dirty="0" smtClean="0">
                  <a:latin typeface="Verdana" panose="020B0604030504040204" pitchFamily="34" charset="0"/>
                  <a:ea typeface="Verdana" panose="020B0604030504040204" pitchFamily="34" charset="0"/>
                  <a:cs typeface="Verdana" panose="020B0604030504040204" pitchFamily="34" charset="0"/>
                </a:rPr>
                <a:t>’</a:t>
              </a:r>
              <a:r>
                <a:rPr lang="en-US" altLang="zh-CN" sz="2000" dirty="0" err="1" smtClean="0">
                  <a:latin typeface="Ipa-samd Uclphon1 SILDoulosL" panose="00000400000000000000" pitchFamily="2" charset="2"/>
                  <a:ea typeface="微软雅黑" panose="020B0503020204020204" pitchFamily="34" charset="-122"/>
                  <a:cs typeface="Arial" panose="020B0604020202020204" pitchFamily="34" charset="0"/>
                </a:rPr>
                <a:t>E:T</a:t>
              </a:r>
              <a:r>
                <a:rPr lang="en-US" altLang="zh-CN" sz="2000" dirty="0" err="1" smtClean="0">
                  <a:latin typeface="Verdana" panose="020B0604030504040204" pitchFamily="34" charset="0"/>
                  <a:ea typeface="Verdana" panose="020B0604030504040204" pitchFamily="34" charset="0"/>
                  <a:cs typeface="Verdana" panose="020B0604030504040204" pitchFamily="34" charset="0"/>
                </a:rPr>
                <a:t>,</a:t>
              </a:r>
              <a:r>
                <a:rPr lang="en-US" altLang="zh-CN" sz="2000" dirty="0" err="1" smtClean="0">
                  <a:latin typeface="Ipa-samd Uclphon1 SILDoulosL" panose="00000400000000000000" pitchFamily="2" charset="2"/>
                  <a:ea typeface="微软雅黑" panose="020B0503020204020204" pitchFamily="34" charset="-122"/>
                  <a:cs typeface="Arial" panose="020B0604020202020204" pitchFamily="34" charset="0"/>
                </a:rPr>
                <a:t>kwek</a:t>
              </a:r>
              <a:r>
                <a:rPr lang="en-US" altLang="zh-CN" sz="2000" b="1" dirty="0" smtClean="0">
                  <a:latin typeface="Arial" panose="020B0604020202020204" pitchFamily="34" charset="0"/>
                  <a:ea typeface="微软雅黑" panose="020B0503020204020204" pitchFamily="34" charset="-122"/>
                </a:rPr>
                <a:t>/</a:t>
              </a:r>
              <a:endParaRPr lang="en-US" altLang="zh-CN" sz="2000" dirty="0" smtClean="0">
                <a:latin typeface="Ipa-samd Uclphon1 SILDoulosL" panose="00000400000000000000" pitchFamily="2" charset="2"/>
                <a:ea typeface="微软雅黑" panose="020B0503020204020204" pitchFamily="34" charset="-122"/>
                <a:cs typeface="Arial" panose="020B0604020202020204" pitchFamily="34" charset="0"/>
              </a:endParaRPr>
            </a:p>
            <a:p>
              <a:pPr algn="ctr">
                <a:lnSpc>
                  <a:spcPct val="130000"/>
                </a:lnSpc>
              </a:pPr>
              <a:r>
                <a:rPr lang="en-US" altLang="zh-CN" dirty="0"/>
                <a:t>n. </a:t>
              </a:r>
              <a:r>
                <a:rPr lang="en-US" altLang="zh-CN" dirty="0" smtClean="0"/>
                <a:t> </a:t>
              </a:r>
              <a:r>
                <a:rPr lang="zh-CN" altLang="en-US" dirty="0" smtClean="0"/>
                <a:t>地震</a:t>
              </a:r>
              <a:endParaRPr lang="zh-CN" altLang="en-US" dirty="0"/>
            </a:p>
          </p:txBody>
        </p:sp>
        <p:pic>
          <p:nvPicPr>
            <p:cNvPr id="6146" name="Picture 2" descr="F:\ASUS\Documents\My documents\学习\大二上\ICT\picture\地震.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695"/>
              <a:ext cx="5364088" cy="34474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39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3">
            <a:extLst>
              <a:ext uri="{28A0092B-C50C-407E-A947-70E740481C1C}">
                <a14:useLocalDpi xmlns:a14="http://schemas.microsoft.com/office/drawing/2010/main" val="0"/>
              </a:ext>
            </a:extLst>
          </a:blip>
          <a:srcRect l="3223" t="10979" r="3110" b="8411"/>
          <a:stretch/>
        </p:blipFill>
        <p:spPr bwMode="auto">
          <a:xfrm>
            <a:off x="0"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100" y="2036901"/>
            <a:ext cx="425103" cy="3188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0" y="519524"/>
            <a:ext cx="4788024" cy="4104456"/>
            <a:chOff x="0" y="692696"/>
            <a:chExt cx="5292080" cy="5472608"/>
          </a:xfrm>
        </p:grpSpPr>
        <p:sp>
          <p:nvSpPr>
            <p:cNvPr id="9" name="KSO_Shape"/>
            <p:cNvSpPr/>
            <p:nvPr/>
          </p:nvSpPr>
          <p:spPr>
            <a:xfrm>
              <a:off x="0" y="692696"/>
              <a:ext cx="5292080" cy="5472608"/>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1396165" y="4432853"/>
              <a:ext cx="2736304" cy="1723549"/>
            </a:xfrm>
            <a:prstGeom prst="rect">
              <a:avLst/>
            </a:prstGeom>
            <a:noFill/>
          </p:spPr>
          <p:txBody>
            <a:bodyPr wrap="square" rtlCol="0">
              <a:spAutoFit/>
            </a:bodyPr>
            <a:lstStyle/>
            <a:p>
              <a:pPr algn="ctr">
                <a:lnSpc>
                  <a:spcPct val="130000"/>
                </a:lnSpc>
              </a:pPr>
              <a:r>
                <a:rPr lang="en-US" altLang="zh-CN" sz="2000" b="1" dirty="0" smtClean="0">
                  <a:latin typeface="Arial" panose="020B0604020202020204" pitchFamily="34" charset="0"/>
                  <a:ea typeface="微软雅黑" panose="020B0503020204020204" pitchFamily="34" charset="-122"/>
                </a:rPr>
                <a:t>mudslide</a:t>
              </a:r>
            </a:p>
            <a:p>
              <a:pPr algn="ctr">
                <a:lnSpc>
                  <a:spcPct val="130000"/>
                </a:lnSpc>
              </a:pPr>
              <a:r>
                <a:rPr lang="en-US" altLang="zh-CN" sz="2000" dirty="0" smtClean="0">
                  <a:latin typeface="Arial" panose="020B0604020202020204" pitchFamily="34" charset="0"/>
                  <a:ea typeface="微软雅黑" panose="020B0503020204020204" pitchFamily="34" charset="-122"/>
                </a:rPr>
                <a:t>/ˈ</a:t>
              </a:r>
              <a:r>
                <a:rPr lang="en-US" altLang="zh-CN" sz="2000" dirty="0" err="1" smtClean="0">
                  <a:latin typeface="Arial" panose="020B0604020202020204" pitchFamily="34" charset="0"/>
                  <a:ea typeface="微软雅黑" panose="020B0503020204020204" pitchFamily="34" charset="-122"/>
                </a:rPr>
                <a:t>mʌdslaɪd</a:t>
              </a:r>
              <a:r>
                <a:rPr lang="en-US" altLang="zh-CN" sz="2000" dirty="0" smtClean="0">
                  <a:latin typeface="Arial" panose="020B0604020202020204" pitchFamily="34" charset="0"/>
                  <a:ea typeface="微软雅黑" panose="020B0503020204020204" pitchFamily="34" charset="-122"/>
                </a:rPr>
                <a:t>/</a:t>
              </a:r>
            </a:p>
            <a:p>
              <a:pPr algn="ctr">
                <a:lnSpc>
                  <a:spcPct val="130000"/>
                </a:lnSpc>
              </a:pPr>
              <a:r>
                <a:rPr lang="en-US" altLang="zh-CN" dirty="0" smtClean="0"/>
                <a:t>n. </a:t>
              </a:r>
              <a:r>
                <a:rPr lang="zh-CN" altLang="en-US" dirty="0" smtClean="0"/>
                <a:t>泥石流</a:t>
              </a:r>
              <a:endParaRPr lang="zh-CN" altLang="en-US" sz="2000" b="1" dirty="0" smtClean="0">
                <a:latin typeface="Arial" panose="020B0604020202020204" pitchFamily="34" charset="0"/>
                <a:ea typeface="微软雅黑" panose="020B0503020204020204" pitchFamily="34" charset="-122"/>
              </a:endParaRPr>
            </a:p>
          </p:txBody>
        </p:sp>
        <p:pic>
          <p:nvPicPr>
            <p:cNvPr id="4098" name="Picture 2" descr="F:\ASUS\Documents\My documents\学习\大二上\ICT\picture\泥石流.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92696"/>
              <a:ext cx="5292079" cy="338437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6131138" y="2407715"/>
            <a:ext cx="2196435" cy="892552"/>
          </a:xfrm>
          <a:prstGeom prst="rect">
            <a:avLst/>
          </a:prstGeom>
          <a:noFill/>
        </p:spPr>
        <p:txBody>
          <a:bodyPr wrap="none" rtlCol="0">
            <a:spAutoFit/>
          </a:bodyPr>
          <a:lstStyle/>
          <a:p>
            <a:pPr algn="ctr">
              <a:lnSpc>
                <a:spcPct val="130000"/>
              </a:lnSpc>
            </a:pPr>
            <a:r>
              <a:rPr lang="en-US" altLang="zh-CN" sz="2000" b="1" dirty="0" err="1" smtClean="0">
                <a:solidFill>
                  <a:schemeClr val="tx2">
                    <a:lumMod val="50000"/>
                  </a:schemeClr>
                </a:solidFill>
                <a:latin typeface="Arial Black" panose="020B0A04020102020204" pitchFamily="34" charset="0"/>
              </a:rPr>
              <a:t>Zhouqu</a:t>
            </a:r>
            <a:r>
              <a:rPr lang="en-US" altLang="zh-CN" sz="2000" b="1" dirty="0" smtClean="0">
                <a:solidFill>
                  <a:schemeClr val="tx2">
                    <a:lumMod val="50000"/>
                  </a:schemeClr>
                </a:solidFill>
                <a:latin typeface="Arial Black" panose="020B0A04020102020204" pitchFamily="34" charset="0"/>
              </a:rPr>
              <a:t>, China</a:t>
            </a: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中国舟曲</a:t>
            </a:r>
          </a:p>
        </p:txBody>
      </p:sp>
    </p:spTree>
    <p:extLst>
      <p:ext uri="{BB962C8B-B14F-4D97-AF65-F5344CB8AC3E}">
        <p14:creationId xmlns:p14="http://schemas.microsoft.com/office/powerpoint/2010/main" val="42049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3" t="10979" r="3110" b="8411"/>
          <a:stretch/>
        </p:blipFill>
        <p:spPr bwMode="auto">
          <a:xfrm>
            <a:off x="0"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9" y="1821083"/>
            <a:ext cx="425103" cy="318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00273" y="2223049"/>
            <a:ext cx="2121093" cy="892552"/>
          </a:xfrm>
          <a:prstGeom prst="rect">
            <a:avLst/>
          </a:prstGeom>
          <a:noFill/>
        </p:spPr>
        <p:txBody>
          <a:bodyPr wrap="none" rtlCol="0">
            <a:spAutoFit/>
          </a:bodyPr>
          <a:lstStyle/>
          <a:p>
            <a:pPr>
              <a:lnSpc>
                <a:spcPct val="130000"/>
              </a:lnSpc>
            </a:pPr>
            <a:r>
              <a:rPr lang="en-US" altLang="zh-CN" sz="2000" b="1" dirty="0" smtClean="0">
                <a:solidFill>
                  <a:schemeClr val="tx2">
                    <a:lumMod val="50000"/>
                  </a:schemeClr>
                </a:solidFill>
                <a:latin typeface="Arial Black" panose="020B0A04020102020204" pitchFamily="34" charset="0"/>
              </a:rPr>
              <a:t>Beijing, China</a:t>
            </a: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中国北京</a:t>
            </a:r>
          </a:p>
        </p:txBody>
      </p:sp>
      <p:grpSp>
        <p:nvGrpSpPr>
          <p:cNvPr id="2" name="组合 1"/>
          <p:cNvGrpSpPr/>
          <p:nvPr/>
        </p:nvGrpSpPr>
        <p:grpSpPr>
          <a:xfrm>
            <a:off x="0" y="519522"/>
            <a:ext cx="4788024" cy="4349574"/>
            <a:chOff x="0" y="692695"/>
            <a:chExt cx="5292080" cy="5799432"/>
          </a:xfrm>
        </p:grpSpPr>
        <p:sp>
          <p:nvSpPr>
            <p:cNvPr id="9" name="KSO_Shape"/>
            <p:cNvSpPr/>
            <p:nvPr/>
          </p:nvSpPr>
          <p:spPr>
            <a:xfrm>
              <a:off x="0" y="692695"/>
              <a:ext cx="5292080" cy="5472609"/>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1396165" y="4288447"/>
              <a:ext cx="2736304" cy="2203680"/>
            </a:xfrm>
            <a:prstGeom prst="rect">
              <a:avLst/>
            </a:prstGeom>
            <a:noFill/>
          </p:spPr>
          <p:txBody>
            <a:bodyPr wrap="square" rtlCol="0">
              <a:spAutoFit/>
            </a:bodyPr>
            <a:lstStyle/>
            <a:p>
              <a:pPr algn="ctr">
                <a:lnSpc>
                  <a:spcPct val="130000"/>
                </a:lnSpc>
              </a:pPr>
              <a:r>
                <a:rPr lang="en-US" altLang="zh-CN" sz="2000" b="1" dirty="0" smtClean="0">
                  <a:latin typeface="Arial" panose="020B0604020202020204" pitchFamily="34" charset="0"/>
                  <a:ea typeface="微软雅黑" panose="020B0503020204020204" pitchFamily="34" charset="-122"/>
                </a:rPr>
                <a:t>smog</a:t>
              </a:r>
            </a:p>
            <a:p>
              <a:pPr algn="ctr">
                <a:lnSpc>
                  <a:spcPct val="130000"/>
                </a:lnSpc>
              </a:pPr>
              <a:r>
                <a:rPr lang="en-US" altLang="zh-CN" sz="2000" b="1" dirty="0" smtClean="0">
                  <a:latin typeface="Arial" panose="020B0604020202020204" pitchFamily="34" charset="0"/>
                  <a:ea typeface="微软雅黑" panose="020B0503020204020204" pitchFamily="34" charset="-122"/>
                </a:rPr>
                <a:t>/</a:t>
              </a:r>
              <a:r>
                <a:rPr lang="en-US" altLang="zh-CN" sz="2000" dirty="0" err="1" smtClean="0"/>
                <a:t>smɒg</a:t>
              </a:r>
              <a:r>
                <a:rPr lang="en-US" altLang="zh-CN" sz="2000" b="1" dirty="0" smtClean="0">
                  <a:latin typeface="Arial" panose="020B0604020202020204" pitchFamily="34" charset="0"/>
                  <a:ea typeface="微软雅黑" panose="020B0503020204020204" pitchFamily="34" charset="-122"/>
                </a:rPr>
                <a:t>/</a:t>
              </a:r>
            </a:p>
            <a:p>
              <a:pPr algn="ctr">
                <a:lnSpc>
                  <a:spcPct val="130000"/>
                </a:lnSpc>
              </a:pPr>
              <a:r>
                <a:rPr lang="en-US" altLang="zh-CN" dirty="0"/>
                <a:t>n.  </a:t>
              </a:r>
              <a:r>
                <a:rPr lang="zh-CN" altLang="en-US" dirty="0"/>
                <a:t>雾</a:t>
              </a:r>
              <a:r>
                <a:rPr lang="zh-CN" altLang="en-US" dirty="0" smtClean="0"/>
                <a:t>霾；烟雾</a:t>
              </a:r>
              <a:endParaRPr lang="zh-CN" altLang="en-US" dirty="0"/>
            </a:p>
            <a:p>
              <a:pPr algn="ctr">
                <a:lnSpc>
                  <a:spcPct val="130000"/>
                </a:lnSpc>
              </a:pPr>
              <a:endParaRPr lang="zh-CN" altLang="en-US" sz="2000" b="1" dirty="0" smtClean="0">
                <a:latin typeface="Arial" panose="020B0604020202020204" pitchFamily="34" charset="0"/>
                <a:ea typeface="微软雅黑" panose="020B0503020204020204" pitchFamily="34" charset="-122"/>
              </a:endParaRPr>
            </a:p>
          </p:txBody>
        </p:sp>
        <p:pic>
          <p:nvPicPr>
            <p:cNvPr id="5122" name="Picture 2" descr="F:\ASUS\Documents\My documents\学习\大二上\ICT\picture\北京雾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696"/>
              <a:ext cx="5292080" cy="34563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49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074" name="Picture 2" descr="F:\ASUS\Documents\My documents\学习\大二上\ICT\picture\世界地图.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3" t="10979" r="3110" b="8411"/>
          <a:stretch/>
        </p:blipFill>
        <p:spPr bwMode="auto">
          <a:xfrm>
            <a:off x="0" y="519522"/>
            <a:ext cx="914400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ASUS\Documents\My documents\学习\大二上\ICT\picture\landscap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9" y="2787777"/>
            <a:ext cx="425103" cy="3188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5229" y="3091367"/>
            <a:ext cx="2742609" cy="892552"/>
          </a:xfrm>
          <a:prstGeom prst="rect">
            <a:avLst/>
          </a:prstGeom>
          <a:noFill/>
        </p:spPr>
        <p:txBody>
          <a:bodyPr wrap="none" rtlCol="0">
            <a:spAutoFit/>
          </a:bodyPr>
          <a:lstStyle/>
          <a:p>
            <a:pPr algn="ctr">
              <a:lnSpc>
                <a:spcPct val="130000"/>
              </a:lnSpc>
            </a:pPr>
            <a:r>
              <a:rPr lang="en-US" altLang="zh-CN" sz="2000" b="1" dirty="0" err="1" smtClean="0">
                <a:solidFill>
                  <a:schemeClr val="tx2">
                    <a:lumMod val="50000"/>
                  </a:schemeClr>
                </a:solidFill>
                <a:latin typeface="Arial Black" panose="020B0A04020102020204" pitchFamily="34" charset="0"/>
              </a:rPr>
              <a:t>Sumtra</a:t>
            </a:r>
            <a:r>
              <a:rPr lang="en-US" altLang="zh-CN" sz="2000" b="1" dirty="0" smtClean="0">
                <a:solidFill>
                  <a:schemeClr val="tx2">
                    <a:lumMod val="50000"/>
                  </a:schemeClr>
                </a:solidFill>
                <a:latin typeface="Arial Black" panose="020B0A04020102020204" pitchFamily="34" charset="0"/>
              </a:rPr>
              <a:t>, </a:t>
            </a:r>
            <a:r>
              <a:rPr lang="en-US" altLang="zh-CN" sz="2000" b="1" dirty="0" err="1" smtClean="0">
                <a:solidFill>
                  <a:schemeClr val="tx2">
                    <a:lumMod val="50000"/>
                  </a:schemeClr>
                </a:solidFill>
                <a:latin typeface="Arial Black" panose="020B0A04020102020204" pitchFamily="34" charset="0"/>
              </a:rPr>
              <a:t>Indenesia</a:t>
            </a:r>
            <a:endParaRPr lang="en-US" altLang="zh-CN" sz="2000" b="1" dirty="0" smtClean="0">
              <a:solidFill>
                <a:schemeClr val="tx2">
                  <a:lumMod val="50000"/>
                </a:schemeClr>
              </a:solidFill>
              <a:latin typeface="Arial Black" panose="020B0A04020102020204" pitchFamily="34" charset="0"/>
            </a:endParaRPr>
          </a:p>
          <a:p>
            <a:pPr algn="ctr">
              <a:lnSpc>
                <a:spcPct val="130000"/>
              </a:lnSpc>
            </a:pPr>
            <a:r>
              <a:rPr lang="zh-CN" altLang="en-US" sz="2000" b="1" dirty="0" smtClean="0">
                <a:solidFill>
                  <a:schemeClr val="tx2">
                    <a:lumMod val="50000"/>
                  </a:schemeClr>
                </a:solidFill>
                <a:latin typeface="Arial Black" panose="020B0A04020102020204" pitchFamily="34" charset="0"/>
                <a:ea typeface="微软雅黑" panose="020B0503020204020204" pitchFamily="34" charset="-122"/>
              </a:rPr>
              <a:t>印尼苏门答腊</a:t>
            </a:r>
          </a:p>
        </p:txBody>
      </p:sp>
      <p:grpSp>
        <p:nvGrpSpPr>
          <p:cNvPr id="3" name="组合 2"/>
          <p:cNvGrpSpPr/>
          <p:nvPr/>
        </p:nvGrpSpPr>
        <p:grpSpPr>
          <a:xfrm>
            <a:off x="0" y="519523"/>
            <a:ext cx="4788024" cy="4104456"/>
            <a:chOff x="0" y="277977"/>
            <a:chExt cx="5604340" cy="5887327"/>
          </a:xfrm>
        </p:grpSpPr>
        <p:sp>
          <p:nvSpPr>
            <p:cNvPr id="9" name="KSO_Shape"/>
            <p:cNvSpPr/>
            <p:nvPr/>
          </p:nvSpPr>
          <p:spPr>
            <a:xfrm>
              <a:off x="0" y="318953"/>
              <a:ext cx="5604340" cy="5846351"/>
            </a:xfrm>
            <a:prstGeom prst="rect">
              <a:avLst/>
            </a:prstGeom>
            <a:gradFill>
              <a:gsLst>
                <a:gs pos="0">
                  <a:schemeClr val="bg2">
                    <a:lumMod val="65000"/>
                    <a:alpha val="88000"/>
                  </a:schemeClr>
                </a:gs>
                <a:gs pos="9000">
                  <a:schemeClr val="bg1">
                    <a:lumMod val="65000"/>
                    <a:alpha val="96000"/>
                  </a:schemeClr>
                </a:gs>
                <a:gs pos="100000">
                  <a:schemeClr val="bg2">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endParaRPr>
            </a:p>
          </p:txBody>
        </p:sp>
        <p:sp>
          <p:nvSpPr>
            <p:cNvPr id="4" name="TextBox 3"/>
            <p:cNvSpPr txBox="1"/>
            <p:nvPr/>
          </p:nvSpPr>
          <p:spPr>
            <a:xfrm>
              <a:off x="1396165" y="4161981"/>
              <a:ext cx="2736304" cy="1796771"/>
            </a:xfrm>
            <a:prstGeom prst="rect">
              <a:avLst/>
            </a:prstGeom>
            <a:noFill/>
          </p:spPr>
          <p:txBody>
            <a:bodyPr wrap="square" rtlCol="0">
              <a:spAutoFit/>
            </a:bodyPr>
            <a:lstStyle/>
            <a:p>
              <a:pPr algn="ctr">
                <a:lnSpc>
                  <a:spcPct val="130000"/>
                </a:lnSpc>
              </a:pPr>
              <a:r>
                <a:rPr lang="en-US" altLang="zh-CN" sz="2000" b="1" dirty="0" smtClean="0">
                  <a:latin typeface="Arial" panose="020B0604020202020204" pitchFamily="34" charset="0"/>
                  <a:ea typeface="微软雅黑" panose="020B0503020204020204" pitchFamily="34" charset="-122"/>
                </a:rPr>
                <a:t>tsunami</a:t>
              </a:r>
            </a:p>
            <a:p>
              <a:pPr algn="ctr">
                <a:lnSpc>
                  <a:spcPct val="130000"/>
                </a:lnSpc>
              </a:pPr>
              <a:r>
                <a:rPr lang="en-US" altLang="zh-CN" sz="2000" b="1" dirty="0" smtClean="0">
                  <a:latin typeface="Arial" panose="020B0604020202020204" pitchFamily="34" charset="0"/>
                  <a:ea typeface="微软雅黑" panose="020B0503020204020204" pitchFamily="34" charset="-122"/>
                </a:rPr>
                <a:t>/</a:t>
              </a:r>
              <a:r>
                <a:rPr lang="en-US" altLang="zh-CN" sz="2000" dirty="0" err="1" smtClean="0">
                  <a:latin typeface="Ipa-samd Uclphon1 SILDoulosL" panose="00000400000000000000" pitchFamily="2" charset="2"/>
                  <a:ea typeface="微软雅黑" panose="020B0503020204020204" pitchFamily="34" charset="-122"/>
                </a:rPr>
                <a:t>tzu</a:t>
              </a:r>
              <a:r>
                <a:rPr lang="en-US" altLang="zh-CN" sz="2000" dirty="0" smtClean="0">
                  <a:latin typeface="Ipa-samd Uclphon1 SILDoulosL" panose="00000400000000000000" pitchFamily="2" charset="2"/>
                  <a:ea typeface="微软雅黑" panose="020B0503020204020204" pitchFamily="34" charset="-122"/>
                </a:rPr>
                <a:t>:</a:t>
              </a:r>
              <a:r>
                <a:rPr lang="en-US" altLang="zh-CN" sz="2000" dirty="0" smtClean="0">
                  <a:latin typeface="Verdana" panose="020B0604030504040204" pitchFamily="34" charset="0"/>
                  <a:ea typeface="Verdana" panose="020B0604030504040204" pitchFamily="34" charset="0"/>
                  <a:cs typeface="Verdana" panose="020B0604030504040204" pitchFamily="34" charset="0"/>
                </a:rPr>
                <a:t>’</a:t>
              </a:r>
              <a:r>
                <a:rPr lang="en-US" altLang="zh-CN" sz="2000" dirty="0" err="1" smtClean="0">
                  <a:latin typeface="Ipa-samd Uclphon1 SILDoulosL" panose="00000400000000000000" pitchFamily="2" charset="2"/>
                  <a:ea typeface="微软雅黑" panose="020B0503020204020204" pitchFamily="34" charset="-122"/>
                </a:rPr>
                <a:t>nami</a:t>
              </a:r>
              <a:r>
                <a:rPr lang="en-US" altLang="zh-CN" sz="2000" b="1" dirty="0" smtClean="0">
                  <a:latin typeface="Arial" panose="020B0604020202020204" pitchFamily="34" charset="0"/>
                  <a:ea typeface="微软雅黑" panose="020B0503020204020204" pitchFamily="34" charset="-122"/>
                </a:rPr>
                <a:t>/</a:t>
              </a:r>
              <a:endParaRPr lang="en-US" altLang="zh-CN" sz="2000" dirty="0" smtClean="0">
                <a:latin typeface="Ipa-samd Uclphon1 SILDoulosL" panose="00000400000000000000" pitchFamily="2" charset="2"/>
                <a:ea typeface="微软雅黑" panose="020B0503020204020204" pitchFamily="34" charset="-122"/>
              </a:endParaRPr>
            </a:p>
            <a:p>
              <a:pPr algn="ctr">
                <a:lnSpc>
                  <a:spcPct val="130000"/>
                </a:lnSpc>
              </a:pPr>
              <a:r>
                <a:rPr lang="en-US" altLang="zh-CN" dirty="0"/>
                <a:t>n.  </a:t>
              </a:r>
              <a:r>
                <a:rPr lang="zh-CN" altLang="en-US" dirty="0" smtClean="0"/>
                <a:t>海啸</a:t>
              </a:r>
              <a:endParaRPr lang="zh-CN" altLang="en-US" dirty="0"/>
            </a:p>
          </p:txBody>
        </p:sp>
        <p:pic>
          <p:nvPicPr>
            <p:cNvPr id="8194" name="Picture 2" descr="F:\ASUS\Documents\My documents\学习\大二上\ICT\picture\印尼海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977"/>
              <a:ext cx="5604340" cy="36516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490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A000120140530A99PPBG">
  <a:themeElements>
    <a:clrScheme name="自定义 1">
      <a:dk1>
        <a:srgbClr val="4B4D4F"/>
      </a:dk1>
      <a:lt1>
        <a:srgbClr val="FFFFFF"/>
      </a:lt1>
      <a:dk2>
        <a:srgbClr val="3D3F41"/>
      </a:dk2>
      <a:lt2>
        <a:srgbClr val="FFFFFF"/>
      </a:lt2>
      <a:accent1>
        <a:srgbClr val="DC5C31"/>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自定义 4">
      <a:majorFont>
        <a:latin typeface="Times New Roman"/>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A000120150119A03PPBG</Template>
  <TotalTime>900</TotalTime>
  <Words>526</Words>
  <Application>Microsoft Office PowerPoint</Application>
  <PresentationFormat>全屏显示(16:9)</PresentationFormat>
  <Paragraphs>117</Paragraphs>
  <Slides>18</Slides>
  <Notes>1</Notes>
  <HiddenSlides>0</HiddenSlides>
  <MMClips>0</MMClips>
  <ScaleCrop>false</ScaleCrop>
  <HeadingPairs>
    <vt:vector size="4" baseType="variant">
      <vt:variant>
        <vt:lpstr>主题</vt:lpstr>
      </vt:variant>
      <vt:variant>
        <vt:i4>2</vt:i4>
      </vt:variant>
      <vt:variant>
        <vt:lpstr>幻灯片标题</vt:lpstr>
      </vt:variant>
      <vt:variant>
        <vt:i4>18</vt:i4>
      </vt:variant>
    </vt:vector>
  </HeadingPairs>
  <TitlesOfParts>
    <vt:vector size="20" baseType="lpstr">
      <vt:lpstr>A000120140530A99PPBG</vt:lpstr>
      <vt:lpstr>Office 主题​​</vt:lpstr>
      <vt:lpstr>Book 6  Unit 5 The Power of Nature</vt:lpstr>
      <vt:lpstr>What is the power of nature?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Framework of A Volcano</vt:lpstr>
      <vt:lpstr>Where do volcanic eruptions happen frequently? </vt:lpstr>
      <vt:lpstr>How many types of volcanos?</vt:lpstr>
      <vt:lpstr>One kind of job…</vt:lpstr>
      <vt:lpstr>An interview with John</vt:lpstr>
      <vt:lpstr>An interview with John</vt:lpstr>
      <vt:lpstr>An interview with John</vt:lpstr>
      <vt:lpstr>A self-evaluation about yourself</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XJQ</dc:creator>
  <cp:lastModifiedBy>XJQ</cp:lastModifiedBy>
  <cp:revision>99</cp:revision>
  <dcterms:created xsi:type="dcterms:W3CDTF">2015-02-23T02:00:00Z</dcterms:created>
  <dcterms:modified xsi:type="dcterms:W3CDTF">2015-02-24T12:14:36Z</dcterms:modified>
</cp:coreProperties>
</file>