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84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47CB-1A45-417D-B585-D3DA68119B79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5D4D-435C-4413-BB13-6680479C5A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201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47CB-1A45-417D-B585-D3DA68119B79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5D4D-435C-4413-BB13-6680479C5A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922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47CB-1A45-417D-B585-D3DA68119B79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5D4D-435C-4413-BB13-6680479C5A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77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47CB-1A45-417D-B585-D3DA68119B79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5D4D-435C-4413-BB13-6680479C5A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313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47CB-1A45-417D-B585-D3DA68119B79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5D4D-435C-4413-BB13-6680479C5A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2328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47CB-1A45-417D-B585-D3DA68119B79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5D4D-435C-4413-BB13-6680479C5A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89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47CB-1A45-417D-B585-D3DA68119B79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5D4D-435C-4413-BB13-6680479C5A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60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47CB-1A45-417D-B585-D3DA68119B79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5D4D-435C-4413-BB13-6680479C5A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8904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47CB-1A45-417D-B585-D3DA68119B79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5D4D-435C-4413-BB13-6680479C5A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238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47CB-1A45-417D-B585-D3DA68119B79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5D4D-435C-4413-BB13-6680479C5A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970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47CB-1A45-417D-B585-D3DA68119B79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5D4D-435C-4413-BB13-6680479C5A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08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A47CB-1A45-417D-B585-D3DA68119B79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B5D4D-435C-4413-BB13-6680479C5A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50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人教版</a:t>
            </a:r>
            <a:r>
              <a:rPr lang="en-US" altLang="zh-CN" dirty="0" smtClean="0"/>
              <a:t>M2U3 Computer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冯锌仪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华南</a:t>
            </a:r>
            <a:r>
              <a:rPr lang="zh-CN" altLang="en-US" dirty="0" smtClean="0">
                <a:solidFill>
                  <a:schemeClr val="tx1"/>
                </a:solidFill>
              </a:rPr>
              <a:t>师范大学外文学院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564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8288"/>
            <a:ext cx="8627803" cy="459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electric+romeo+(choir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12560" y="4657043"/>
            <a:ext cx="288032" cy="216024"/>
          </a:xfrm>
        </p:spPr>
      </p:pic>
      <p:sp>
        <p:nvSpPr>
          <p:cNvPr id="6" name="TextBox 5"/>
          <p:cNvSpPr txBox="1"/>
          <p:nvPr/>
        </p:nvSpPr>
        <p:spPr>
          <a:xfrm>
            <a:off x="674101" y="41151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FF00"/>
                </a:solidFill>
                <a:latin typeface="Lucida Handwriting" panose="03010101010101010101" pitchFamily="66" charset="0"/>
                <a:cs typeface="Times New Roman" panose="02020603050405020304" pitchFamily="18" charset="0"/>
              </a:rPr>
              <a:t>History</a:t>
            </a:r>
            <a:r>
              <a:rPr lang="en-US" altLang="zh-CN" sz="4000" dirty="0" smtClean="0">
                <a:solidFill>
                  <a:srgbClr val="FFFF00"/>
                </a:solidFill>
                <a:latin typeface="Lucida Handwriting" panose="03010101010101010101" pitchFamily="66" charset="0"/>
              </a:rPr>
              <a:t> of The Computers</a:t>
            </a:r>
            <a:endParaRPr lang="zh-CN" altLang="en-US" sz="4000" dirty="0">
              <a:solidFill>
                <a:srgbClr val="FFFF00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80" y="411510"/>
            <a:ext cx="8627803" cy="45936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65248" y="411510"/>
            <a:ext cx="68473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</a:t>
            </a:r>
            <a:r>
              <a:rPr lang="en-US" altLang="zh-CN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earliest computer was the abacus, used to perform basic arithmetic operations</a:t>
            </a:r>
            <a:endParaRPr lang="zh-CN" alt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7" y="218287"/>
            <a:ext cx="8627803" cy="451370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7154" y="778387"/>
            <a:ext cx="29523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CN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 computers were invented in the last century</a:t>
            </a:r>
            <a:endParaRPr lang="zh-CN" alt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5" y="170112"/>
            <a:ext cx="8998882" cy="45618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0045" y="419404"/>
            <a:ext cx="58945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Generation Computers </a:t>
            </a:r>
            <a:r>
              <a:rPr lang="en-US" altLang="zh-CN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invented in the 1940s </a:t>
            </a:r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zh-CN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1950s</a:t>
            </a:r>
            <a:endParaRPr lang="zh-CN" alt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3" y="188384"/>
            <a:ext cx="8980425" cy="46332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3" y="3754729"/>
            <a:ext cx="568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electronic computers </a:t>
            </a:r>
            <a:r>
              <a:rPr lang="en-US" altLang="zh-CN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huge and </a:t>
            </a:r>
            <a:r>
              <a:rPr lang="en-US" altLang="zh-CN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endParaRPr lang="zh-CN" alt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194068"/>
            <a:ext cx="8797175" cy="46275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9329" y="411510"/>
            <a:ext cx="85264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second generation of </a:t>
            </a:r>
            <a:r>
              <a:rPr lang="en-US" altLang="zh-CN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computers(1955-1960) </a:t>
            </a:r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 about thanks to the invention of the transistor</a:t>
            </a:r>
            <a:endParaRPr lang="zh-CN" alt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5364"/>
            <a:ext cx="8753391" cy="47727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9552" y="3007539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 Generation Computers (1960s) minicomputers were first appeared.</a:t>
            </a:r>
            <a:endParaRPr lang="zh-CN" alt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8" y="218288"/>
            <a:ext cx="8803204" cy="475985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14051" y="406371"/>
            <a:ext cx="85689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personal computers we are familiar with appeared in Fourth Generation Computers (1971 – present)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2" y="224143"/>
            <a:ext cx="8859400" cy="4722388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941064" y="778387"/>
            <a:ext cx="632577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portable </a:t>
            </a:r>
            <a:r>
              <a:rPr lang="en-US" altLang="zh-CN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 </a:t>
            </a:r>
          </a:p>
          <a:p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commercialized in </a:t>
            </a:r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1981</a:t>
            </a:r>
            <a:endParaRPr lang="zh-CN" alt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6"/>
          <a:stretch/>
        </p:blipFill>
        <p:spPr>
          <a:xfrm>
            <a:off x="171450" y="151139"/>
            <a:ext cx="8827432" cy="48540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49916" y="241453"/>
            <a:ext cx="60072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Nowadays computer technology has expanded to the field of artificial intelligence.</a:t>
            </a:r>
            <a:endParaRPr lang="zh-CN" alt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7" y="113460"/>
            <a:ext cx="8677615" cy="488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342790" y="940733"/>
            <a:ext cx="5210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Computers make our life more and more colorfu</a:t>
            </a:r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zh-CN" alt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481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4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9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xit" presetSubtype="3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xit" presetSubtype="1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1" presetClass="entr" presetSubtype="3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xit" presetSubtype="32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xit" presetSubtype="26" fill="hold" grpId="1" nodeType="withEffect">
                                  <p:stCondLst>
                                    <p:cond delay="35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12" fill="hold" grpId="0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4" presetClass="exit" presetSubtype="5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8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6" presetClass="exit" presetSubtype="21" fill="hold" grpId="1" nodeType="withEffect">
                                  <p:stCondLst>
                                    <p:cond delay="42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2" presetClass="exit" presetSubtype="2" fill="hold" nodeType="withEffect">
                                  <p:stCondLst>
                                    <p:cond delay="49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" presetClass="exit" presetSubtype="32" fill="hold" grpId="1" nodeType="withEffect">
                                  <p:stCondLst>
                                    <p:cond delay="49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1" presetClass="entr" presetSubtype="4" fill="hold" nodeType="with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53" presetClass="exit" presetSubtype="32" fill="hold" nodeType="withEffect">
                                  <p:stCondLst>
                                    <p:cond delay="5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4" presetClass="exit" presetSubtype="10" fill="hold" grpId="1" nodeType="withEffect">
                                  <p:stCondLst>
                                    <p:cond delay="584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5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63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9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63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346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26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262" tmFilter="0, 0; 0.125,0.2665; 0.25,0.4; 0.375,0.465; 0.5,0.5;  0.625,0.535; 0.75,0.6; 0.875,0.7335; 1,1">
                                          <p:stCondLst>
                                            <p:cond delay="12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31" tmFilter="0, 0; 0.125,0.2665; 0.25,0.4; 0.375,0.465; 0.5,0.5;  0.625,0.535; 0.75,0.6; 0.875,0.7335; 1,1">
                                          <p:stCondLst>
                                            <p:cond delay="251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12" tmFilter="0, 0; 0.125,0.2665; 0.25,0.4; 0.375,0.465; 0.5,0.5;  0.625,0.535; 0.75,0.6; 0.875,0.7335; 1,1">
                                          <p:stCondLst>
                                            <p:cond delay="314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51">
                                          <p:stCondLst>
                                            <p:cond delay="12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314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51">
                                          <p:stCondLst>
                                            <p:cond delay="249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314" decel="50000">
                                          <p:stCondLst>
                                            <p:cond delay="254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51">
                                          <p:stCondLst>
                                            <p:cond delay="311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314" decel="50000">
                                          <p:stCondLst>
                                            <p:cond delay="31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51">
                                          <p:stCondLst>
                                            <p:cond delay="343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314" decel="50000">
                                          <p:stCondLst>
                                            <p:cond delay="348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" presetClass="exit" presetSubtype="4" fill="hold" nodeType="withEffect">
                                  <p:stCondLst>
                                    <p:cond delay="68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4" presetClass="exit" presetSubtype="10" fill="hold" grpId="1" nodeType="withEffect">
                                  <p:stCondLst>
                                    <p:cond delay="682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1" presetClass="entr" presetSubtype="1" fill="hold" nodeType="withEffect">
                                  <p:stCondLst>
                                    <p:cond delay="71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4" presetClass="entr" presetSubtype="5" fill="hold" grpId="0" nodeType="withEffect">
                                  <p:stCondLst>
                                    <p:cond delay="716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0" dur="3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42" presetClass="exit" presetSubtype="0" fill="hold" nodeType="withEffect">
                                  <p:stCondLst>
                                    <p:cond delay="76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2" presetClass="exit" presetSubtype="0" fill="hold" grpId="1" nodeType="withEffect">
                                  <p:stCondLst>
                                    <p:cond delay="7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ntr" presetSubtype="9" fill="hold" grpId="0" nodeType="withEffect">
                                  <p:stCondLst>
                                    <p:cond delay="80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3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3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6" presetClass="entr" presetSubtype="42" fill="hold" nodeType="withEffect">
                                  <p:stCondLst>
                                    <p:cond delay="80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6" grpId="1"/>
      <p:bldP spid="12" grpId="0"/>
      <p:bldP spid="12" grpId="1"/>
      <p:bldP spid="14" grpId="0"/>
      <p:bldP spid="14" grpId="1"/>
      <p:bldP spid="3" grpId="0"/>
      <p:bldP spid="3" grpId="1"/>
      <p:bldP spid="7" grpId="0"/>
      <p:bldP spid="7" grpId="1"/>
      <p:bldP spid="10" grpId="0"/>
      <p:bldP spid="10" grpId="1"/>
      <p:bldP spid="16" grpId="0"/>
      <p:bldP spid="16" grpId="1"/>
      <p:bldP spid="21" grpId="0"/>
      <p:bldP spid="21" grpId="1"/>
      <p:bldP spid="25" grpId="0"/>
      <p:bldP spid="25" grpId="1"/>
      <p:bldP spid="18" grpId="0"/>
      <p:bldP spid="18" grpId="1"/>
      <p:bldP spid="2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125</Words>
  <Application>Microsoft Office PowerPoint</Application>
  <PresentationFormat>全屏显示(16:9)</PresentationFormat>
  <Paragraphs>15</Paragraphs>
  <Slides>2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Office 主题​​</vt:lpstr>
      <vt:lpstr>人教版M2U3 Computer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M2U3 Computer</dc:title>
  <dc:creator>Sunny</dc:creator>
  <cp:lastModifiedBy>Sunny</cp:lastModifiedBy>
  <cp:revision>26</cp:revision>
  <dcterms:created xsi:type="dcterms:W3CDTF">2018-07-06T10:55:14Z</dcterms:created>
  <dcterms:modified xsi:type="dcterms:W3CDTF">2018-07-13T13:10:09Z</dcterms:modified>
</cp:coreProperties>
</file>