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348" y="-78"/>
      </p:cViewPr>
      <p:guideLst>
        <p:guide orient="horz" pos="1575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7012-27A6-4782-B620-7B55B33FA0C2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C662A-C37A-4399-A363-C0B9F331E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41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662A-C37A-4399-A363-C0B9F331E5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8537-0F2A-4442-99BC-154FE23AB09F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AA38-9013-4ED7-860E-1157902EC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audio" Target="../media/media1.wav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4" y="221456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1435236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smtClean="0">
                <a:solidFill>
                  <a:schemeClr val="bg1"/>
                </a:solidFill>
                <a:latin typeface="Monotype Corsiva" panose="03010101010201010101" pitchFamily="66" charset="0"/>
                <a:cs typeface="Vrinda" panose="020B0502040204020203" pitchFamily="34" charset="0"/>
              </a:rPr>
              <a:t>The  Million  Pound  Bank  Note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            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  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版本：</a:t>
            </a:r>
            <a:r>
              <a:rPr lang="zh-CN" altLang="pl-PL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人教版高中必修三  </a:t>
            </a:r>
            <a:r>
              <a:rPr lang="pl-PL" altLang="zh-CN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U3</a:t>
            </a:r>
            <a:r>
              <a:rPr lang="pl-PL" altLang="zh-CN" sz="36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 </a:t>
            </a:r>
            <a:endParaRPr lang="en-US" altLang="zh-CN" sz="3600" b="1" dirty="0" smtClean="0">
              <a:solidFill>
                <a:schemeClr val="bg1"/>
              </a:solidFill>
              <a:latin typeface="Monotype Corsiva" panose="03010101010201010101" pitchFamily="66" charset="0"/>
              <a:ea typeface="楷体" panose="02010609060101010101" pitchFamily="49" charset="-122"/>
              <a:cs typeface="Vrinda" panose="020B0502040204020203" pitchFamily="34" charset="0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制作：刘璐</a:t>
            </a:r>
            <a:r>
              <a:rPr lang="pl-PL" altLang="zh-CN" sz="36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</a:t>
            </a:r>
            <a:endParaRPr lang="en-US" altLang="zh-CN" sz="3600" b="1" dirty="0" smtClean="0">
              <a:solidFill>
                <a:schemeClr val="bg1"/>
              </a:solidFill>
              <a:latin typeface="Monotype Corsiva" panose="03010101010201010101" pitchFamily="66" charset="0"/>
              <a:ea typeface="楷体" panose="02010609060101010101" pitchFamily="49" charset="-122"/>
              <a:cs typeface="Vrinda" panose="020B0502040204020203" pitchFamily="34" charset="0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楷体" panose="02010609060101010101" pitchFamily="49" charset="-122"/>
                <a:cs typeface="Vrinda" panose="020B0502040204020203" pitchFamily="34" charset="0"/>
              </a:rPr>
              <a:t>单位：华南师范大学外文学院</a:t>
            </a:r>
            <a:endParaRPr lang="pl-PL" altLang="zh-CN" sz="3600" b="1" dirty="0" smtClean="0">
              <a:solidFill>
                <a:schemeClr val="bg1"/>
              </a:solidFill>
              <a:latin typeface="Monotype Corsiva" panose="03010101010201010101" pitchFamily="66" charset="0"/>
              <a:ea typeface="楷体" panose="02010609060101010101" pitchFamily="49" charset="-122"/>
              <a:cs typeface="Vrinda" panose="020B0502040204020203" pitchFamily="34" charset="0"/>
            </a:endParaRPr>
          </a:p>
          <a:p>
            <a:endParaRPr lang="zh-CN" altLang="en-US" sz="4000" b="1" dirty="0">
              <a:solidFill>
                <a:schemeClr val="bg1"/>
              </a:solidFill>
              <a:latin typeface="Monotype Corsiva" panose="03010101010201010101" pitchFamily="66" charset="0"/>
              <a:ea typeface="楷体" panose="02010609060101010101" pitchFamily="49" charset="-122"/>
              <a:cs typeface="Vrinda" panose="020B0502040204020203" pitchFamily="34" charset="0"/>
            </a:endParaRPr>
          </a:p>
        </p:txBody>
      </p:sp>
      <p:pic>
        <p:nvPicPr>
          <p:cNvPr id="10" name="图片 9" descr="45674fd3fe6c04c15c95e57127f09b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15368"/>
            <a:ext cx="5357850" cy="4313069"/>
          </a:xfrm>
          <a:prstGeom prst="rect">
            <a:avLst/>
          </a:prstGeom>
        </p:spPr>
      </p:pic>
      <p:pic>
        <p:nvPicPr>
          <p:cNvPr id="12" name="图片 11" descr="thu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428610"/>
            <a:ext cx="6786610" cy="3823124"/>
          </a:xfrm>
          <a:prstGeom prst="rect">
            <a:avLst/>
          </a:prstGeom>
        </p:spPr>
      </p:pic>
      <p:pic>
        <p:nvPicPr>
          <p:cNvPr id="14" name="图片 13" descr="172801.516315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428610"/>
            <a:ext cx="5318140" cy="3807788"/>
          </a:xfrm>
          <a:prstGeom prst="rect">
            <a:avLst/>
          </a:prstGeom>
        </p:spPr>
      </p:pic>
      <p:pic>
        <p:nvPicPr>
          <p:cNvPr id="16" name="图片 15" descr="8IuJ1YZKldSw3hfPpivZJJDiLpwTqe1e7HZ1Wz4XWU0ECrmKeW5WMRbTOO297Vy7NKvQQ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794" y="571486"/>
            <a:ext cx="4786322" cy="3589742"/>
          </a:xfrm>
          <a:prstGeom prst="rect">
            <a:avLst/>
          </a:prstGeom>
        </p:spPr>
      </p:pic>
      <p:pic>
        <p:nvPicPr>
          <p:cNvPr id="18" name="图片 17" descr="201610141749234849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613" y="500048"/>
            <a:ext cx="6055221" cy="3652458"/>
          </a:xfrm>
          <a:prstGeom prst="rect">
            <a:avLst/>
          </a:prstGeom>
        </p:spPr>
      </p:pic>
      <p:pic>
        <p:nvPicPr>
          <p:cNvPr id="20" name="图片 19" descr="2010111422223038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04" y="428610"/>
            <a:ext cx="5586129" cy="3714776"/>
          </a:xfrm>
          <a:prstGeom prst="rect">
            <a:avLst/>
          </a:prstGeom>
        </p:spPr>
      </p:pic>
      <p:pic>
        <p:nvPicPr>
          <p:cNvPr id="22" name="图片 21" descr="a1eb60d3-5a3d-4645-87fa-8d088bc1e78f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4546" y="428610"/>
            <a:ext cx="4762500" cy="3552825"/>
          </a:xfrm>
          <a:prstGeom prst="rect">
            <a:avLst/>
          </a:prstGeom>
        </p:spPr>
      </p:pic>
      <p:pic>
        <p:nvPicPr>
          <p:cNvPr id="24" name="图片 23" descr="172825.8998274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5918" y="349505"/>
            <a:ext cx="5603892" cy="4079633"/>
          </a:xfrm>
          <a:prstGeom prst="rect">
            <a:avLst/>
          </a:prstGeom>
        </p:spPr>
      </p:pic>
      <p:pic>
        <p:nvPicPr>
          <p:cNvPr id="26" name="图片 25" descr="7GZKeHZyI0qlHzYlsuOngrxR57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4480" y="857238"/>
            <a:ext cx="5588039" cy="3143272"/>
          </a:xfrm>
          <a:prstGeom prst="rect">
            <a:avLst/>
          </a:prstGeom>
        </p:spPr>
      </p:pic>
      <p:pic>
        <p:nvPicPr>
          <p:cNvPr id="28" name="图片 27" descr="7378b8e63ed84c0678e4e9fde5c4b51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0298" y="857238"/>
            <a:ext cx="4052903" cy="3034427"/>
          </a:xfrm>
          <a:prstGeom prst="rect">
            <a:avLst/>
          </a:prstGeom>
        </p:spPr>
      </p:pic>
      <p:pic>
        <p:nvPicPr>
          <p:cNvPr id="30" name="图片 29" descr="u=2177331175,1737315335&amp;fm=214&amp;gp=0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3108" y="857238"/>
            <a:ext cx="4722273" cy="3352814"/>
          </a:xfrm>
          <a:prstGeom prst="rect">
            <a:avLst/>
          </a:prstGeom>
        </p:spPr>
      </p:pic>
      <p:pic>
        <p:nvPicPr>
          <p:cNvPr id="32" name="图片 31" descr="u=520668863,1300716280&amp;fm=214&amp;gp=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85961" y="733425"/>
            <a:ext cx="4886325" cy="3676650"/>
          </a:xfrm>
          <a:prstGeom prst="rect">
            <a:avLst/>
          </a:prstGeom>
        </p:spPr>
      </p:pic>
      <p:pic>
        <p:nvPicPr>
          <p:cNvPr id="34" name="图片 33" descr="3777231-20170212222909561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1750" y="666750"/>
            <a:ext cx="4000500" cy="3810000"/>
          </a:xfrm>
          <a:prstGeom prst="rect">
            <a:avLst/>
          </a:prstGeom>
        </p:spPr>
      </p:pic>
      <p:pic>
        <p:nvPicPr>
          <p:cNvPr id="36" name="图片 35" descr="48af1a4bd51e4c1bc7e81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0500" y="882650"/>
            <a:ext cx="6223000" cy="3378200"/>
          </a:xfrm>
          <a:prstGeom prst="rect">
            <a:avLst/>
          </a:prstGeom>
        </p:spPr>
      </p:pic>
      <p:pic>
        <p:nvPicPr>
          <p:cNvPr id="38" name="图片 37" descr="172825.8998274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108" y="642924"/>
            <a:ext cx="4889512" cy="3559565"/>
          </a:xfrm>
          <a:prstGeom prst="rect">
            <a:avLst/>
          </a:prstGeom>
        </p:spPr>
      </p:pic>
      <p:pic>
        <p:nvPicPr>
          <p:cNvPr id="39" name="图片 38" descr="172825.8998274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0659" y="642924"/>
            <a:ext cx="4771534" cy="3559565"/>
          </a:xfrm>
          <a:prstGeom prst="rect">
            <a:avLst/>
          </a:prstGeom>
        </p:spPr>
      </p:pic>
      <p:pic>
        <p:nvPicPr>
          <p:cNvPr id="40" name="图片 39" descr="miljonpundsedeln_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928676"/>
            <a:ext cx="5326146" cy="3000395"/>
          </a:xfrm>
          <a:prstGeom prst="rect">
            <a:avLst/>
          </a:prstGeom>
        </p:spPr>
      </p:pic>
      <p:pic>
        <p:nvPicPr>
          <p:cNvPr id="41" name="图片 40" descr="u=3054415392,151815227&amp;fm=214&amp;gp=0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2757487" y="190500"/>
            <a:ext cx="3629025" cy="4762500"/>
          </a:xfrm>
          <a:prstGeom prst="rect">
            <a:avLst/>
          </a:prstGeom>
        </p:spPr>
      </p:pic>
      <p:sp>
        <p:nvSpPr>
          <p:cNvPr id="45" name="五角星 44"/>
          <p:cNvSpPr/>
          <p:nvPr/>
        </p:nvSpPr>
        <p:spPr>
          <a:xfrm>
            <a:off x="-608333" y="1890073"/>
            <a:ext cx="428628" cy="428628"/>
          </a:xfrm>
          <a:prstGeom prst="star5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-608333" y="2737485"/>
            <a:ext cx="428628" cy="42862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785305" y="1996857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Flightless bird, American mouth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2257" y="2010406"/>
            <a:ext cx="7677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Fin</a:t>
            </a:r>
            <a:endParaRPr 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 rot="10456881">
            <a:off x="10061772" y="729099"/>
            <a:ext cx="930225" cy="766068"/>
            <a:chOff x="-2643238" y="3071810"/>
            <a:chExt cx="1214446" cy="1000132"/>
          </a:xfrm>
        </p:grpSpPr>
        <p:sp>
          <p:nvSpPr>
            <p:cNvPr id="50" name="五角星 49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五角星 51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五角星 53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10456881">
            <a:off x="9820264" y="3648086"/>
            <a:ext cx="863746" cy="711320"/>
            <a:chOff x="-2643238" y="3071810"/>
            <a:chExt cx="1214446" cy="1000132"/>
          </a:xfrm>
        </p:grpSpPr>
        <p:sp>
          <p:nvSpPr>
            <p:cNvPr id="56" name="五角星 55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0456881">
            <a:off x="10210651" y="886237"/>
            <a:ext cx="838904" cy="690862"/>
            <a:chOff x="-2643238" y="3071810"/>
            <a:chExt cx="1214446" cy="1000132"/>
          </a:xfrm>
        </p:grpSpPr>
        <p:sp>
          <p:nvSpPr>
            <p:cNvPr id="60" name="五角星 59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五角星 60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五角星 61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 rot="10456881">
            <a:off x="10067764" y="2197345"/>
            <a:ext cx="971791" cy="800298"/>
            <a:chOff x="-2643238" y="3071810"/>
            <a:chExt cx="1214446" cy="1000132"/>
          </a:xfrm>
        </p:grpSpPr>
        <p:sp>
          <p:nvSpPr>
            <p:cNvPr id="64" name="五角星 63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五角星 64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五角星 65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10456881">
            <a:off x="10032869" y="2507377"/>
            <a:ext cx="819395" cy="674796"/>
            <a:chOff x="-2643238" y="3071810"/>
            <a:chExt cx="1214446" cy="1000132"/>
          </a:xfrm>
        </p:grpSpPr>
        <p:sp>
          <p:nvSpPr>
            <p:cNvPr id="68" name="五角星 67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solidFill>
              <a:schemeClr val="accent5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五角星 68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五角星 69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0456881">
            <a:off x="9892279" y="4718879"/>
            <a:ext cx="878720" cy="723652"/>
            <a:chOff x="-2643238" y="3071810"/>
            <a:chExt cx="1214446" cy="1000132"/>
          </a:xfrm>
          <a:solidFill>
            <a:schemeClr val="bg1">
              <a:alpha val="31000"/>
            </a:schemeClr>
          </a:solidFill>
        </p:grpSpPr>
        <p:sp>
          <p:nvSpPr>
            <p:cNvPr id="72" name="五角星 71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五角星 72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五角星 73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0456881">
            <a:off x="9935084" y="773105"/>
            <a:ext cx="881205" cy="725698"/>
            <a:chOff x="-2643238" y="3071810"/>
            <a:chExt cx="1214446" cy="1000132"/>
          </a:xfrm>
          <a:solidFill>
            <a:schemeClr val="bg1">
              <a:alpha val="61000"/>
            </a:schemeClr>
          </a:solidFill>
        </p:grpSpPr>
        <p:sp>
          <p:nvSpPr>
            <p:cNvPr id="76" name="五角星 75"/>
            <p:cNvSpPr/>
            <p:nvPr/>
          </p:nvSpPr>
          <p:spPr>
            <a:xfrm>
              <a:off x="-2000296" y="3071810"/>
              <a:ext cx="571504" cy="571504"/>
            </a:xfrm>
            <a:prstGeom prst="star5">
              <a:avLst>
                <a:gd name="adj" fmla="val 2417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五角星 76"/>
            <p:cNvSpPr/>
            <p:nvPr/>
          </p:nvSpPr>
          <p:spPr>
            <a:xfrm>
              <a:off x="-2428924" y="3643314"/>
              <a:ext cx="428628" cy="4286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五角星 77"/>
            <p:cNvSpPr/>
            <p:nvPr/>
          </p:nvSpPr>
          <p:spPr>
            <a:xfrm>
              <a:off x="-2643238" y="3357562"/>
              <a:ext cx="428628" cy="42862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五角星 2"/>
          <p:cNvSpPr/>
          <p:nvPr/>
        </p:nvSpPr>
        <p:spPr>
          <a:xfrm>
            <a:off x="-1188640" y="3981435"/>
            <a:ext cx="360040" cy="343977"/>
          </a:xfrm>
          <a:prstGeom prst="star5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五角星 78"/>
          <p:cNvSpPr/>
          <p:nvPr/>
        </p:nvSpPr>
        <p:spPr>
          <a:xfrm>
            <a:off x="-1036240" y="4133835"/>
            <a:ext cx="360040" cy="343977"/>
          </a:xfrm>
          <a:prstGeom prst="star5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85984" y="4497169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 was a quick wet boy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4497169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diving too deep for coins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4497169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All of your street light eyes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4497169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wide on my plastic toys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4500576"/>
            <a:ext cx="573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</a:t>
            </a:r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hen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when the cops closed the fair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5897" y="4497187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 cut my long baby hair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4497169"/>
            <a:ext cx="4374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Stole me a dog-eared map 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48" y="4497169"/>
            <a:ext cx="509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nd called for you everywhere 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488" y="4497169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Have I found you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7554" y="449716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Flightless bird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9058" y="4497169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jealous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7620" y="4497169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weeping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449716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or lost you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0364" y="4497169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American mouth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497169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Big pill looming</a:t>
            </a:r>
            <a:endParaRPr lang="zh-CN" altLang="en-US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Fightless bird, American mou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032921" y="1657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51 -0.031974 C 0.179553 0.069325 0.339623 0.170625 0.522093 0.135105 C 0.704383 0.099595 0.908893 -0.072735 1.113403 -0.244755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50 0.051981 C 0.170873 -0.128995 0.322093 -0.309665 0.503863 -0.286495 C 0.685633 -0.263335 0.897783 -0.036345 1.109933 0.190955 " pathEditMode="relative" rAng="0" ptsTypes="aaA">
                                      <p:cBhvr>
                                        <p:cTn id="1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6 C -0.171 0.14936 -0.34201 0.29896 -0.51927 0.33872 C -0.69652 0.37849 -0.93576 0.30289 -1.06319 0.23815 C -1.19062 0.17341 -1.2375 0.06196 -1.2842 -0.04925 " pathEditMode="relative" ptsTypes="aaaA">
                                      <p:cBhvr>
                                        <p:cTn id="25" dur="5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8555E-6 C -0.17587 -0.1244 -0.35174 -0.24856 -0.479 -0.25018 C -0.60625 -0.2518 -0.64341 -0.09642 -0.7632 -0.00948 C -0.88299 0.07745 -1.04063 0.1741 -1.19827 0.27098 " pathEditMode="relative" ptsTypes="aaaA">
                                      <p:cBhvr>
                                        <p:cTn id="27" dur="5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6 C -0.171 0.14936 -0.34201 0.29896 -0.51927 0.33872 C -0.69652 0.37849 -0.93576 0.30289 -1.06319 0.23815 C -1.19062 0.17341 -1.2375 0.06196 -1.2842 -0.04925 " pathEditMode="relative" ptsTypes="aaaA">
                                      <p:cBhvr>
                                        <p:cTn id="2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8555E-6 C -0.17587 -0.1244 -0.35174 -0.24856 -0.479 -0.25018 C -0.60625 -0.2518 -0.64341 -0.09642 -0.7632 -0.00948 C -0.88299 0.07745 -1.04063 0.1741 -1.19827 0.27098 " pathEditMode="relative" ptsTypes="aaaA">
                                      <p:cBhvr>
                                        <p:cTn id="3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8555E-6 C -0.17587 -0.1244 -0.35174 -0.24856 -0.479 -0.25018 C -0.60625 -0.2518 -0.64341 -0.09642 -0.7632 -0.00948 C -0.88299 0.07745 -1.04063 0.1741 -1.19827 0.27098 " pathEditMode="relative" ptsTypes="aaaA">
                                      <p:cBhvr>
                                        <p:cTn id="33" dur="5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6 C -0.171 0.14936 -0.34201 0.29896 -0.51927 0.33872 C -0.69652 0.37849 -0.93576 0.30289 -1.06319 0.23815 C -1.19062 0.17341 -1.2375 0.06196 -1.2842 -0.04925 " pathEditMode="relative" ptsTypes="aaaA">
                                      <p:cBhvr>
                                        <p:cTn id="3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8555E-6 C -0.17587 -0.1244 -0.35174 -0.24856 -0.479 -0.25018 C -0.60625 -0.2518 -0.64341 -0.09642 -0.7632 -0.00948 C -0.88299 0.07745 -1.04063 0.1741 -1.19827 0.27098 " pathEditMode="relative" ptsTypes="aaaA">
                                      <p:cBhvr>
                                        <p:cTn id="37" dur="5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3 -0.20939 L 0.37847 -0.0664 C 0.4375 -0.03428 0.52534 -0.01606 0.61701 -0.01606 C 0.7217 -0.01606 0.80538 -0.03428 0.86441 -0.0664 L 1.14566 -0.20939 " pathEditMode="relative" rAng="0" ptsTypes="FffFF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61" y="966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3 -0.20939 L 0.37847 -0.0664 C 0.4375 -0.03428 0.52534 -0.01606 0.61701 -0.01606 C 0.7217 -0.01606 0.80538 -0.03428 0.86441 -0.0664 L 1.14566 -0.20939 " pathEditMode="relative" rAng="0" ptsTypes="FffFF">
                                      <p:cBhvr>
                                        <p:cTn id="41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61" y="96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3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0" presetClass="exit" presetSubtype="0" accel="10000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3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4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4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47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5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5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5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56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56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6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3" presetClass="exit" presetSubtype="32" fill="hold" nodeType="withEffect">
                                  <p:stCondLst>
                                    <p:cond delay="6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nodeType="withEffect">
                                  <p:stCondLst>
                                    <p:cond delay="6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61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6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66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" presetClass="entr" presetSubtype="9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xit" presetSubtype="6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ntr" presetSubtype="3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xit" presetSubtype="12" fill="hold" nodeType="withEffect">
                                  <p:stCondLst>
                                    <p:cond delay="6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ntr" presetSubtype="1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5" presetClass="entr" presetSubtype="0" fill="hold" nodeType="withEffect">
                                  <p:stCondLst>
                                    <p:cond delay="67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0" presetClass="exit" presetSubtype="0" accel="100000" fill="hold" grpId="1" nodeType="withEffect">
                                  <p:stCondLst>
                                    <p:cond delay="7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7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4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7000"/>
                            </p:stCondLst>
                            <p:childTnLst>
                              <p:par>
                                <p:cTn id="2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45" grpId="0" bldLvl="0" animBg="1"/>
      <p:bldP spid="46" grpId="0" bldLvl="0" animBg="1"/>
      <p:bldP spid="51" grpId="0"/>
      <p:bldP spid="51" grpId="1"/>
      <p:bldP spid="53" grpId="0"/>
      <p:bldP spid="53" grpId="1"/>
      <p:bldP spid="3" grpId="0" animBg="1"/>
      <p:bldP spid="79" grpId="0" animBg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95</Words>
  <Application>Microsoft Office PowerPoint</Application>
  <PresentationFormat>全屏显示(16:9)</PresentationFormat>
  <Paragraphs>23</Paragraphs>
  <Slides>1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36</cp:revision>
  <dcterms:created xsi:type="dcterms:W3CDTF">2018-07-03T13:24:00Z</dcterms:created>
  <dcterms:modified xsi:type="dcterms:W3CDTF">2018-07-07T02:51:40Z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