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8"/>
  </p:handoutMasterIdLst>
  <p:sldIdLst>
    <p:sldId id="259" r:id="rId2"/>
    <p:sldId id="304" r:id="rId3"/>
    <p:sldId id="308" r:id="rId4"/>
    <p:sldId id="314" r:id="rId5"/>
    <p:sldId id="311" r:id="rId6"/>
    <p:sldId id="307" r:id="rId7"/>
    <p:sldId id="309" r:id="rId8"/>
    <p:sldId id="317" r:id="rId9"/>
    <p:sldId id="315" r:id="rId10"/>
    <p:sldId id="318" r:id="rId11"/>
    <p:sldId id="320" r:id="rId12"/>
    <p:sldId id="321" r:id="rId13"/>
    <p:sldId id="322" r:id="rId14"/>
    <p:sldId id="313" r:id="rId15"/>
    <p:sldId id="326" r:id="rId16"/>
    <p:sldId id="327" r:id="rId17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162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46" userDrawn="1">
          <p15:clr>
            <a:srgbClr val="A4A3A4"/>
          </p15:clr>
        </p15:guide>
        <p15:guide id="5" pos="136" userDrawn="1">
          <p15:clr>
            <a:srgbClr val="A4A3A4"/>
          </p15:clr>
        </p15:guide>
        <p15:guide id="6" orient="horz" pos="162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4C4C"/>
    <a:srgbClr val="D9D9D9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-1416" y="-816"/>
      </p:cViewPr>
      <p:guideLst>
        <p:guide orient="horz" pos="3162"/>
        <p:guide orient="horz" pos="146"/>
        <p:guide orient="horz" pos="1620"/>
        <p:guide pos="2880"/>
        <p:guide pos="1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5" d="100"/>
          <a:sy n="65" d="100"/>
        </p:scale>
        <p:origin x="217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F3274-3290-4181-A3D6-F344031D0474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B35DD-C200-40EA-A2F9-66EC3D0DA1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857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394821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3608-8456-420F-A1F2-CA6BEC75EE59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1225-4A82-495A-AC25-EE2300CE73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203653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3608-8456-420F-A1F2-CA6BEC75EE59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1225-4A82-495A-AC25-EE2300CE73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130209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3608-8456-420F-A1F2-CA6BEC75EE59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1225-4A82-495A-AC25-EE2300CE73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924375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750058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CC553261-A225-4CE0-9122-C441715D72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3076" y="1604961"/>
            <a:ext cx="2094296" cy="135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="" xmlns:a16="http://schemas.microsoft.com/office/drawing/2014/main" id="{C9B52DED-399A-4675-A698-700B8B9D7E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416723" y="3092932"/>
            <a:ext cx="2094296" cy="135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="" xmlns:a16="http://schemas.microsoft.com/office/drawing/2014/main" id="{EA9D4F3A-A7DC-459C-BE32-0A3607B5B2D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32948" y="1604959"/>
            <a:ext cx="2094296" cy="135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962ED1A5-736D-4166-9496-68D652BAD094}"/>
              </a:ext>
            </a:extLst>
          </p:cNvPr>
          <p:cNvSpPr/>
          <p:nvPr userDrawn="1"/>
        </p:nvSpPr>
        <p:spPr>
          <a:xfrm>
            <a:off x="2428012" y="1604959"/>
            <a:ext cx="2094296" cy="1354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5C2349C5-E0A5-46FD-AC3E-9CB9B0F01B81}"/>
              </a:ext>
            </a:extLst>
          </p:cNvPr>
          <p:cNvSpPr/>
          <p:nvPr userDrawn="1"/>
        </p:nvSpPr>
        <p:spPr>
          <a:xfrm>
            <a:off x="223076" y="3092932"/>
            <a:ext cx="2094296" cy="1354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DCBFC3DB-8828-454E-BCDB-C885D1B071E7}"/>
              </a:ext>
            </a:extLst>
          </p:cNvPr>
          <p:cNvSpPr/>
          <p:nvPr userDrawn="1"/>
        </p:nvSpPr>
        <p:spPr>
          <a:xfrm>
            <a:off x="4632948" y="3092931"/>
            <a:ext cx="2094296" cy="1354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Picture Placeholder 7">
            <a:extLst>
              <a:ext uri="{FF2B5EF4-FFF2-40B4-BE49-F238E27FC236}">
                <a16:creationId xmlns="" xmlns:a16="http://schemas.microsoft.com/office/drawing/2014/main" id="{E599B7BA-BF11-4355-9D1C-511EC7F998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26595" y="3092932"/>
            <a:ext cx="2094296" cy="135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045D24DB-85BF-4385-BD90-3F27BE033AD7}"/>
              </a:ext>
            </a:extLst>
          </p:cNvPr>
          <p:cNvSpPr/>
          <p:nvPr userDrawn="1"/>
        </p:nvSpPr>
        <p:spPr>
          <a:xfrm>
            <a:off x="6837884" y="1604959"/>
            <a:ext cx="2094296" cy="1354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680251"/>
      </p:ext>
    </p:extLst>
  </p:cSld>
  <p:clrMapOvr>
    <a:masterClrMapping/>
  </p:clrMapOvr>
  <p:transition spd="slow">
    <p:wipe dir="r"/>
  </p:transition>
  <p:extLst mod="1">
    <p:ext uri="{DCECCB84-F9BA-43D5-87BE-67443E8EF086}">
      <p15:sldGuideLst xmlns=""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3608-8456-420F-A1F2-CA6BEC75EE59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1225-4A82-495A-AC25-EE2300CE73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193168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3608-8456-420F-A1F2-CA6BEC75EE59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1225-4A82-495A-AC25-EE2300CE73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117512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3608-8456-420F-A1F2-CA6BEC75EE59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1225-4A82-495A-AC25-EE2300CE73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423856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3608-8456-420F-A1F2-CA6BEC75EE59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1225-4A82-495A-AC25-EE2300CE73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887414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3608-8456-420F-A1F2-CA6BEC75EE59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1225-4A82-495A-AC25-EE2300CE73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756994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3608-8456-420F-A1F2-CA6BEC75EE59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1225-4A82-495A-AC25-EE2300CE73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351995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23608-8456-420F-A1F2-CA6BEC75EE59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E1225-4A82-495A-AC25-EE2300CE73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853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ransition spd="slow">
    <p:wipe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F2F17299-B918-46EA-B7BB-1D378D624D03}"/>
              </a:ext>
            </a:extLst>
          </p:cNvPr>
          <p:cNvSpPr/>
          <p:nvPr/>
        </p:nvSpPr>
        <p:spPr>
          <a:xfrm>
            <a:off x="579322" y="1727324"/>
            <a:ext cx="3992678" cy="2668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="" xmlns:a16="http://schemas.microsoft.com/office/drawing/2014/main" id="{EADF78B1-9A52-4CE1-850F-87045BA062A1}"/>
              </a:ext>
            </a:extLst>
          </p:cNvPr>
          <p:cNvSpPr/>
          <p:nvPr/>
        </p:nvSpPr>
        <p:spPr>
          <a:xfrm>
            <a:off x="4707951" y="2006882"/>
            <a:ext cx="41981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latin typeface="Verdana" panose="020B0604030504040204" pitchFamily="34" charset="0"/>
                <a:cs typeface="Verdana" panose="020B0604030504040204" pitchFamily="34" charset="0"/>
              </a:rPr>
              <a:t>人教版高中英语</a:t>
            </a:r>
            <a:r>
              <a:rPr lang="en-US" altLang="zh-CN" sz="2800" dirty="0">
                <a:latin typeface="Gulim" panose="020B0600000101010101" pitchFamily="34" charset="-127"/>
                <a:ea typeface="Gulim" panose="020B0600000101010101" pitchFamily="34" charset="-127"/>
                <a:cs typeface="Verdana" panose="020B0604030504040204" pitchFamily="34" charset="0"/>
              </a:rPr>
              <a:t>M3U3</a:t>
            </a:r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zh-CN" sz="2800" b="1" dirty="0">
                <a:solidFill>
                  <a:srgbClr val="FF0000"/>
                </a:solidFill>
                <a:latin typeface="Gulim" panose="020B0600000101010101" pitchFamily="34" charset="-127"/>
                <a:ea typeface="Gulim" panose="020B0600000101010101" pitchFamily="34" charset="-127"/>
                <a:cs typeface="Verdana" panose="020B0604030504040204" pitchFamily="34" charset="0"/>
              </a:rPr>
              <a:t>THE MILLION POUND BANK NOTE</a:t>
            </a:r>
            <a:endParaRPr lang="zh-CN" altLang="en-US" sz="2800" b="1" dirty="0">
              <a:solidFill>
                <a:srgbClr val="FF0000"/>
              </a:solidFill>
              <a:latin typeface="Gulim" panose="020B0600000101010101" pitchFamily="34" charset="-127"/>
              <a:ea typeface="Gulim" panose="020B0600000101010101" pitchFamily="34" charset="-127"/>
              <a:cs typeface="Verdana" panose="020B0604030504040204" pitchFamily="34" charset="0"/>
              <a:sym typeface="Calibri" panose="020F050202020403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="" xmlns:a16="http://schemas.microsoft.com/office/drawing/2014/main" id="{1031F460-409F-4E08-BECC-5E5323789875}"/>
              </a:ext>
            </a:extLst>
          </p:cNvPr>
          <p:cNvSpPr/>
          <p:nvPr/>
        </p:nvSpPr>
        <p:spPr>
          <a:xfrm>
            <a:off x="4058009" y="4579404"/>
            <a:ext cx="49970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Verdana" panose="020B0604030504040204" pitchFamily="34" charset="0"/>
                <a:cs typeface="Verdana" panose="020B0604030504040204" pitchFamily="34" charset="0"/>
              </a:rPr>
              <a:t>华南师范大学外文</a:t>
            </a:r>
            <a:r>
              <a:rPr lang="zh-CN" altLang="en-US" sz="2400" dirty="0" smtClean="0">
                <a:latin typeface="Verdana" panose="020B0604030504040204" pitchFamily="34" charset="0"/>
                <a:cs typeface="Verdana" panose="020B0604030504040204" pitchFamily="34" charset="0"/>
              </a:rPr>
              <a:t>学院</a:t>
            </a:r>
            <a:r>
              <a:rPr lang="en-US" altLang="zh-CN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zh-CN" altLang="en-US" sz="2400" dirty="0" smtClean="0">
                <a:latin typeface="Verdana" panose="020B0604030504040204" pitchFamily="34" charset="0"/>
                <a:cs typeface="Verdana" panose="020B0604030504040204" pitchFamily="34" charset="0"/>
              </a:rPr>
              <a:t>苏晶晶 </a:t>
            </a:r>
            <a:r>
              <a:rPr lang="zh-CN" altLang="en-US" sz="2400" b="1" dirty="0" smtClean="0">
                <a:solidFill>
                  <a:srgbClr val="0070C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制作</a:t>
            </a:r>
            <a:endParaRPr lang="en-US" altLang="zh-CN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2" y="1219201"/>
            <a:ext cx="3890756" cy="29603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fox capture plan - 冬の青空 - Woodwind Quartet_201871416583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114800" y="23945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736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6" grpId="0"/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421" y="-375561"/>
            <a:ext cx="9774023" cy="582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152400"/>
            <a:ext cx="9430602" cy="4838700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078174" y="3695377"/>
            <a:ext cx="3656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He orders a lot of food. </a:t>
            </a:r>
            <a:endParaRPr lang="zh-CN" altLang="en-US" sz="2400" b="1" dirty="0">
              <a:solidFill>
                <a:srgbClr val="FF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734949" cy="317992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541569" y="3695377"/>
            <a:ext cx="4701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 smtClean="0">
                <a:solidFill>
                  <a:prstClr val="black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And he eats </a:t>
            </a:r>
            <a:r>
              <a:rPr lang="en-US" altLang="zh-CN" sz="2400" b="1" dirty="0">
                <a:solidFill>
                  <a:prstClr val="black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like a wolf.</a:t>
            </a:r>
            <a:endParaRPr lang="zh-CN" altLang="en-US" sz="2400" b="1" dirty="0">
              <a:solidFill>
                <a:srgbClr val="FF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01" y="-184329"/>
            <a:ext cx="5498349" cy="336425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950" y="-1"/>
            <a:ext cx="4808527" cy="317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230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4800" y="152400"/>
            <a:ext cx="8515350" cy="4838700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04800" y="152400"/>
            <a:ext cx="8515350" cy="4838700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Two </a:t>
            </a:r>
            <a:endParaRPr lang="zh-CN" altLang="en-US" sz="2400" b="1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05896" cy="31900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658" y="2210937"/>
            <a:ext cx="4738959" cy="30394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23861" y="747460"/>
            <a:ext cx="3434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After he eats, the owner asks him to pay the bill.</a:t>
            </a:r>
            <a:endParaRPr lang="zh-CN" altLang="en-US" sz="2400" b="1" dirty="0">
              <a:solidFill>
                <a:srgbClr val="FF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5672" y="3730672"/>
            <a:ext cx="3434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He pulls </a:t>
            </a:r>
            <a:r>
              <a:rPr lang="en-US" altLang="zh-CN" sz="2400" b="1" dirty="0">
                <a:latin typeface="Gulim" panose="020B0600000101010101" pitchFamily="34" charset="-127"/>
                <a:ea typeface="Gulim" panose="020B0600000101010101" pitchFamily="34" charset="-127"/>
              </a:rPr>
              <a:t>the money out of the </a:t>
            </a:r>
            <a:r>
              <a:rPr lang="en-US" altLang="zh-CN" sz="24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envelope. </a:t>
            </a:r>
            <a:endParaRPr lang="zh-CN" altLang="en-US" sz="2400" b="1" dirty="0">
              <a:solidFill>
                <a:srgbClr val="FF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4188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4800" y="152400"/>
            <a:ext cx="8515350" cy="4838700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04800" y="152400"/>
            <a:ext cx="8515350" cy="4838700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Two </a:t>
            </a:r>
            <a:endParaRPr lang="zh-CN" altLang="en-US" sz="24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2464" y="0"/>
            <a:ext cx="7783728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66797" y="1615059"/>
            <a:ext cx="2568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Gulim" panose="020B0600000101010101" pitchFamily="34" charset="-127"/>
                <a:ea typeface="Gulim" panose="020B0600000101010101" pitchFamily="34" charset="-127"/>
              </a:rPr>
              <a:t>Inside the envelope </a:t>
            </a:r>
            <a:r>
              <a:rPr lang="en-US" altLang="zh-CN" sz="24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is </a:t>
            </a:r>
            <a:r>
              <a:rPr lang="en-US" altLang="zh-CN" sz="2400" b="1" dirty="0">
                <a:solidFill>
                  <a:srgbClr val="FF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a million </a:t>
            </a:r>
            <a:r>
              <a:rPr lang="en-US" altLang="zh-CN" sz="2400" b="1" dirty="0" smtClean="0">
                <a:solidFill>
                  <a:srgbClr val="FF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pound bank note</a:t>
            </a:r>
            <a:r>
              <a:rPr lang="en-US" altLang="zh-CN" sz="24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!</a:t>
            </a:r>
            <a:endParaRPr lang="zh-CN" altLang="en-US" sz="2400" b="1" dirty="0">
              <a:solidFill>
                <a:srgbClr val="FF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673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421" y="-375561"/>
            <a:ext cx="9774023" cy="582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304800" y="152400"/>
            <a:ext cx="8515350" cy="4838700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04800" y="152400"/>
            <a:ext cx="8515350" cy="4838700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Two </a:t>
            </a:r>
            <a:endParaRPr lang="zh-CN" altLang="en-US" sz="24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596" y="-606643"/>
            <a:ext cx="9837198" cy="6356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5355" y="568990"/>
            <a:ext cx="5620603" cy="830997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Henry is surprised and the owner is shocked.</a:t>
            </a:r>
            <a:endParaRPr lang="zh-CN" altLang="en-US" sz="2400" b="1" dirty="0">
              <a:solidFill>
                <a:srgbClr val="0070C0"/>
              </a:solidFill>
              <a:latin typeface="Verdana" panose="020B0604030504040204" pitchFamily="34" charset="0"/>
              <a:ea typeface="Gulim" panose="020B0600000101010101" pitchFamily="34" charset="-127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3010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4800" y="152400"/>
            <a:ext cx="8515350" cy="4838700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68036"/>
            <a:ext cx="5217235" cy="32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78" y="-191069"/>
            <a:ext cx="4748150" cy="32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4361" y="600649"/>
            <a:ext cx="3796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Gulim" panose="020B0600000101010101" pitchFamily="34" charset="-127"/>
                <a:ea typeface="Gulim" panose="020B0600000101010101" pitchFamily="34" charset="-127"/>
              </a:rPr>
              <a:t>Henry asks </a:t>
            </a:r>
            <a:r>
              <a:rPr lang="en-US" altLang="zh-CN" sz="24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the owner for change.</a:t>
            </a:r>
            <a:endParaRPr lang="zh-CN" altLang="en-US" sz="2400" b="1" dirty="0">
              <a:solidFill>
                <a:srgbClr val="FF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47430" y="3605430"/>
            <a:ext cx="3796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But the owner </a:t>
            </a:r>
            <a:r>
              <a:rPr lang="en-US" altLang="zh-CN" sz="2400" b="1" dirty="0">
                <a:latin typeface="Gulim" panose="020B0600000101010101" pitchFamily="34" charset="-127"/>
                <a:ea typeface="Gulim" panose="020B0600000101010101" pitchFamily="34" charset="-127"/>
              </a:rPr>
              <a:t>tells him not to worry about payment.</a:t>
            </a:r>
            <a:endParaRPr lang="zh-CN" altLang="en-US" sz="2400" b="1" dirty="0">
              <a:solidFill>
                <a:srgbClr val="FF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34594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421" y="-375561"/>
            <a:ext cx="9774023" cy="582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304800" y="152400"/>
            <a:ext cx="8515350" cy="4838700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04800" y="152400"/>
            <a:ext cx="8515350" cy="4838700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Two </a:t>
            </a:r>
            <a:endParaRPr lang="zh-CN" alt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7242" y="3912963"/>
            <a:ext cx="8110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As Henry leaves, the owner, the hostess and the waiter all bow to him. </a:t>
            </a:r>
            <a:endParaRPr lang="zh-CN" altLang="en-US" sz="2400" b="1" dirty="0">
              <a:solidFill>
                <a:srgbClr val="FF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19" y="323601"/>
            <a:ext cx="5099942" cy="339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33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421" y="-375561"/>
            <a:ext cx="9774023" cy="582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8364" y="354842"/>
            <a:ext cx="5995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Million Pound Bank Note</a:t>
            </a:r>
            <a:endParaRPr lang="zh-CN" altLang="en-US" sz="2800" b="1" i="1" dirty="0">
              <a:solidFill>
                <a:srgbClr val="FF0000"/>
              </a:solidFill>
              <a:latin typeface="Verdana" panose="020B0604030504040204" pitchFamily="34" charset="0"/>
              <a:ea typeface="Gulim" panose="020B0600000101010101" pitchFamily="34" charset="-127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5606" y="1004467"/>
            <a:ext cx="3926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be continued…</a:t>
            </a:r>
            <a:endParaRPr lang="zh-CN" altLang="en-US" sz="2800" b="1" dirty="0">
              <a:solidFill>
                <a:srgbClr val="FF0000"/>
              </a:solidFill>
              <a:latin typeface="Verdana" panose="020B0604030504040204" pitchFamily="34" charset="0"/>
              <a:ea typeface="Gulim" panose="020B0600000101010101" pitchFamily="34" charset="-127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2155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6087"/>
            <a:ext cx="9143999" cy="657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406400"/>
            <a:ext cx="5803192" cy="646331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CN" sz="3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 Victorian London…</a:t>
            </a:r>
            <a:endParaRPr lang="zh-CN" altLang="en-US" sz="3600" b="1" dirty="0">
              <a:solidFill>
                <a:srgbClr val="0070C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3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421" y="-375561"/>
            <a:ext cx="9774023" cy="582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304800" y="152400"/>
            <a:ext cx="8515350" cy="4838700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04800" y="152400"/>
            <a:ext cx="8515350" cy="4838700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Two </a:t>
            </a:r>
            <a:endParaRPr lang="zh-CN" altLang="en-US" sz="2400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90500"/>
            <a:ext cx="5905500" cy="3321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9099" y="3719036"/>
            <a:ext cx="8286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 old and wealthy brothers, Roderick and Oliver, have </a:t>
            </a:r>
            <a:r>
              <a:rPr lang="en-US" altLang="zh-CN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made a bet</a:t>
            </a:r>
            <a:r>
              <a:rPr lang="en-US" altLang="zh-CN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zh-CN" altLang="en-US" sz="2400" b="1" dirty="0">
              <a:latin typeface="Verdana" panose="020B0604030504040204" pitchFamily="34" charset="0"/>
              <a:ea typeface="Gulim" panose="020B0600000101010101" pitchFamily="34" charset="-127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1414164"/>
            <a:ext cx="2305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</a:t>
            </a:r>
            <a:r>
              <a:rPr lang="en-US" altLang="zh-CN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summer of 1903</a:t>
            </a:r>
            <a:r>
              <a:rPr lang="en-US" altLang="zh-CN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zh-CN" altLang="en-US" sz="2400" dirty="0">
              <a:latin typeface="Verdana" panose="020B0604030504040204" pitchFamily="34" charset="0"/>
              <a:ea typeface="Gulim" panose="020B0600000101010101" pitchFamily="34" charset="-127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965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421" y="-375561"/>
            <a:ext cx="9774023" cy="582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304800" y="152400"/>
            <a:ext cx="8515350" cy="4838700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04800" y="152400"/>
            <a:ext cx="8515350" cy="4838700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Two </a:t>
            </a:r>
            <a:endParaRPr lang="zh-CN" altLang="en-US" sz="24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90500"/>
            <a:ext cx="5905500" cy="33218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7199" y="4100913"/>
            <a:ext cx="4648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His brother Roderick doubts it.</a:t>
            </a:r>
            <a:endParaRPr lang="zh-CN" altLang="en-US" sz="2400" b="1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849" y="3721894"/>
            <a:ext cx="8496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Oliver believes that with a million pound note, a man could survive a month in London.  </a:t>
            </a:r>
            <a:endParaRPr lang="zh-CN" altLang="en-US" sz="2400" b="1" dirty="0">
              <a:solidFill>
                <a:srgbClr val="FF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165362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4800" y="152400"/>
            <a:ext cx="8515350" cy="4838700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Two </a:t>
            </a:r>
            <a:endParaRPr lang="zh-CN" alt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62475" y="3743325"/>
            <a:ext cx="4648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They ask him to come in.</a:t>
            </a:r>
            <a:endParaRPr lang="zh-CN" altLang="en-US" sz="2400" b="1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635853"/>
            <a:ext cx="4601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At this moment, they see a penniless young man.</a:t>
            </a:r>
            <a:endParaRPr lang="zh-CN" altLang="en-US" sz="2400" b="1" dirty="0">
              <a:solidFill>
                <a:srgbClr val="FF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815" y="0"/>
            <a:ext cx="5112907" cy="30289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59" y="2114550"/>
            <a:ext cx="4423574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342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4800" y="152400"/>
            <a:ext cx="8515350" cy="4838700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132"/>
            <a:ext cx="9144000" cy="622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372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4800" y="152400"/>
            <a:ext cx="8515350" cy="4838700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4824"/>
            <a:ext cx="5524499" cy="37938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24500" y="1232922"/>
            <a:ext cx="3295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The young man is </a:t>
            </a:r>
            <a:r>
              <a:rPr lang="en-US" altLang="zh-CN" sz="2400" b="1" dirty="0" smtClean="0">
                <a:solidFill>
                  <a:srgbClr val="FF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Henry Adams</a:t>
            </a:r>
            <a:r>
              <a:rPr lang="en-US" altLang="zh-CN" sz="24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. He has </a:t>
            </a:r>
            <a:r>
              <a:rPr lang="en-US" altLang="zh-CN" sz="2400" b="1" dirty="0">
                <a:latin typeface="Gulim" panose="020B0600000101010101" pitchFamily="34" charset="-127"/>
                <a:ea typeface="Gulim" panose="020B0600000101010101" pitchFamily="34" charset="-127"/>
              </a:rPr>
              <a:t>ended up </a:t>
            </a:r>
            <a:r>
              <a:rPr lang="en-US" altLang="zh-CN" sz="2400" b="1" dirty="0">
                <a:solidFill>
                  <a:srgbClr val="FF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penniless</a:t>
            </a:r>
            <a:r>
              <a:rPr lang="en-US" altLang="zh-CN" sz="2400" b="1" dirty="0">
                <a:latin typeface="Gulim" panose="020B0600000101010101" pitchFamily="34" charset="-127"/>
                <a:ea typeface="Gulim" panose="020B0600000101010101" pitchFamily="34" charset="-127"/>
              </a:rPr>
              <a:t> and </a:t>
            </a:r>
            <a:r>
              <a:rPr lang="en-US" altLang="zh-CN" sz="2400" b="1" dirty="0">
                <a:solidFill>
                  <a:srgbClr val="FF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in rags </a:t>
            </a:r>
            <a:r>
              <a:rPr lang="en-US" altLang="zh-CN" sz="2400" b="1" dirty="0">
                <a:latin typeface="Gulim" panose="020B0600000101010101" pitchFamily="34" charset="-127"/>
                <a:ea typeface="Gulim" panose="020B0600000101010101" pitchFamily="34" charset="-127"/>
              </a:rPr>
              <a:t>after a boating accident </a:t>
            </a:r>
            <a:r>
              <a:rPr lang="en-US" altLang="zh-CN" sz="24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in America.</a:t>
            </a:r>
            <a:endParaRPr lang="zh-CN" altLang="en-US" sz="2400" b="1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66566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4800" y="152400"/>
            <a:ext cx="8515350" cy="4838700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80133" cy="31162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33" y="2065763"/>
            <a:ext cx="4572001" cy="30777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10498" y="484917"/>
            <a:ext cx="4009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The two </a:t>
            </a:r>
            <a:r>
              <a:rPr lang="en-US" altLang="zh-CN" sz="2400" b="1" dirty="0">
                <a:latin typeface="Gulim" panose="020B0600000101010101" pitchFamily="34" charset="-127"/>
                <a:ea typeface="Gulim" panose="020B0600000101010101" pitchFamily="34" charset="-127"/>
              </a:rPr>
              <a:t>very rich </a:t>
            </a:r>
            <a:r>
              <a:rPr lang="en-US" altLang="zh-CN" sz="24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brothers </a:t>
            </a:r>
            <a:r>
              <a:rPr lang="en-US" altLang="zh-CN" sz="2400" b="1" dirty="0" smtClean="0">
                <a:solidFill>
                  <a:srgbClr val="FF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give </a:t>
            </a:r>
            <a:r>
              <a:rPr lang="en-US" altLang="zh-CN" sz="2400" b="1" dirty="0">
                <a:solidFill>
                  <a:srgbClr val="FF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him an </a:t>
            </a:r>
            <a:r>
              <a:rPr lang="en-US" altLang="zh-CN" sz="2400" b="1" dirty="0" smtClean="0">
                <a:solidFill>
                  <a:srgbClr val="FF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envelope </a:t>
            </a:r>
            <a:r>
              <a:rPr lang="en-US" altLang="zh-CN" sz="24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and tell him there’s money in it.</a:t>
            </a:r>
            <a:endParaRPr lang="zh-CN" altLang="en-US" sz="2400" b="1" dirty="0">
              <a:solidFill>
                <a:srgbClr val="FF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008" y="3498563"/>
            <a:ext cx="3914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But they ask him </a:t>
            </a:r>
            <a:r>
              <a:rPr lang="en-US" altLang="zh-CN" sz="2400" b="1" dirty="0" smtClean="0">
                <a:solidFill>
                  <a:srgbClr val="FF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not to open it until 2 o’clock</a:t>
            </a:r>
            <a:r>
              <a:rPr lang="en-US" altLang="zh-CN" sz="24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.</a:t>
            </a:r>
            <a:endParaRPr lang="zh-CN" altLang="en-US" sz="2400" b="1" dirty="0">
              <a:solidFill>
                <a:srgbClr val="FF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2719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4800" y="152400"/>
            <a:ext cx="8515350" cy="4838700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040" y="0"/>
            <a:ext cx="9496040" cy="57888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845" y="420046"/>
            <a:ext cx="5142397" cy="830997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Henry </a:t>
            </a:r>
            <a:r>
              <a:rPr lang="en-US" altLang="zh-CN" sz="24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immediately goes to a restaurant.</a:t>
            </a:r>
            <a:endParaRPr lang="zh-CN" altLang="en-US" sz="2400" b="1" dirty="0">
              <a:solidFill>
                <a:srgbClr val="0070C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1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素雅模板">
      <a:dk1>
        <a:sysClr val="windowText" lastClr="000000"/>
      </a:dk1>
      <a:lt1>
        <a:sysClr val="window" lastClr="FFFFFF"/>
      </a:lt1>
      <a:dk2>
        <a:srgbClr val="44546A"/>
      </a:dk2>
      <a:lt2>
        <a:srgbClr val="ECECEC"/>
      </a:lt2>
      <a:accent1>
        <a:srgbClr val="4C4C4C"/>
      </a:accent1>
      <a:accent2>
        <a:srgbClr val="939393"/>
      </a:accent2>
      <a:accent3>
        <a:srgbClr val="393939"/>
      </a:accent3>
      <a:accent4>
        <a:srgbClr val="262626"/>
      </a:accent4>
      <a:accent5>
        <a:srgbClr val="4472C4"/>
      </a:accent5>
      <a:accent6>
        <a:srgbClr val="70AD47"/>
      </a:accent6>
      <a:hlink>
        <a:srgbClr val="262626"/>
      </a:hlink>
      <a:folHlink>
        <a:srgbClr val="954F72"/>
      </a:folHlink>
    </a:clrScheme>
    <a:fontScheme name="标准3">
      <a:majorFont>
        <a:latin typeface="Arial"/>
        <a:ea typeface="微软雅黑"/>
        <a:cs typeface=""/>
      </a:majorFont>
      <a:minorFont>
        <a:latin typeface="Calibri Light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</TotalTime>
  <Words>245</Words>
  <Application>Microsoft Office PowerPoint</Application>
  <PresentationFormat>全屏显示(16:9)</PresentationFormat>
  <Paragraphs>31</Paragraphs>
  <Slides>16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17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熊猫哒哒</dc:creator>
  <cp:lastModifiedBy>student</cp:lastModifiedBy>
  <cp:revision>191</cp:revision>
  <dcterms:created xsi:type="dcterms:W3CDTF">2017-06-24T07:30:54Z</dcterms:created>
  <dcterms:modified xsi:type="dcterms:W3CDTF">2018-07-14T09:05:46Z</dcterms:modified>
</cp:coreProperties>
</file>