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6" r:id="rId6"/>
    <p:sldId id="265" r:id="rId7"/>
    <p:sldId id="264" r:id="rId8"/>
    <p:sldId id="263" r:id="rId9"/>
    <p:sldId id="284" r:id="rId10"/>
    <p:sldId id="262" r:id="rId11"/>
    <p:sldId id="259" r:id="rId12"/>
    <p:sldId id="260" r:id="rId13"/>
    <p:sldId id="261" r:id="rId14"/>
    <p:sldId id="285" r:id="rId15"/>
    <p:sldId id="267" r:id="rId16"/>
    <p:sldId id="268" r:id="rId17"/>
    <p:sldId id="269" r:id="rId18"/>
    <p:sldId id="270" r:id="rId19"/>
    <p:sldId id="271" r:id="rId20"/>
    <p:sldId id="272" r:id="rId21"/>
    <p:sldId id="286" r:id="rId22"/>
    <p:sldId id="283" r:id="rId2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28" y="-3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2018/7/11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2018/7/11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2018/7/11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2018/7/11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2018/7/11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2018/7/11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2018/7/11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2018/7/11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2018/7/11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2018/7/11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2018/7/11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5A0-7703-49E7-AABD-4AF4EDE18840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0F4-D1F1-480E-AC68-92C1B23B14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195A0-7703-49E7-AABD-4AF4EDE18840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650F4-D1F1-480E-AC68-92C1B23B14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195A0-7703-49E7-AABD-4AF4EDE1884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2018/7/11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650F4-D1F1-480E-AC68-92C1B23B14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494"/>
            <a:ext cx="9144000" cy="470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0" y="267494"/>
            <a:ext cx="9144000" cy="4706356"/>
            <a:chOff x="0" y="267494"/>
            <a:chExt cx="9144000" cy="4706356"/>
          </a:xfrm>
        </p:grpSpPr>
        <p:sp>
          <p:nvSpPr>
            <p:cNvPr id="4" name="矩形 3"/>
            <p:cNvSpPr/>
            <p:nvPr/>
          </p:nvSpPr>
          <p:spPr>
            <a:xfrm>
              <a:off x="0" y="267494"/>
              <a:ext cx="9144000" cy="47063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1347614"/>
              <a:ext cx="5364088" cy="24468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PEP, M3U5, </a:t>
              </a:r>
              <a:r>
                <a:rPr lang="en-US" altLang="zh-CN" sz="2400" b="1" dirty="0" smtClean="0">
                  <a:solidFill>
                    <a:schemeClr val="accent1">
                      <a:lumMod val="75000"/>
                    </a:schemeClr>
                  </a:solidFill>
                  <a:latin typeface="Book Antiqua" panose="02040602050305030304" pitchFamily="18" charset="0"/>
                </a:rPr>
                <a:t>Canada</a:t>
              </a:r>
              <a:r>
                <a:rPr lang="en-US" altLang="zh-CN" sz="2400" b="1" dirty="0">
                  <a:solidFill>
                    <a:schemeClr val="accent1">
                      <a:lumMod val="75000"/>
                    </a:schemeClr>
                  </a:solidFill>
                  <a:latin typeface="Book Antiqua" panose="02040602050305030304" pitchFamily="18" charset="0"/>
                </a:rPr>
                <a:t>—“The True North”</a:t>
              </a:r>
              <a:endParaRPr lang="zh-CN" altLang="zh-CN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Song:</a:t>
              </a:r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altLang="zh-CN" sz="2400" b="1" dirty="0">
                  <a:solidFill>
                    <a:schemeClr val="accent1">
                      <a:lumMod val="75000"/>
                    </a:schemeClr>
                  </a:solidFill>
                  <a:latin typeface="Book Antiqua" panose="02040602050305030304" pitchFamily="18" charset="0"/>
                </a:rPr>
                <a:t>Canadian Railroad Trilogy</a:t>
              </a:r>
            </a:p>
            <a:p>
              <a:pPr>
                <a:lnSpc>
                  <a:spcPct val="150000"/>
                </a:lnSpc>
              </a:pPr>
              <a:r>
                <a:rPr lang="en-US" altLang="zh-CN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Singer</a:t>
              </a:r>
              <a:r>
                <a:rPr lang="zh-CN" altLang="en-US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：</a:t>
              </a:r>
              <a:r>
                <a:rPr lang="en-US" altLang="zh-CN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Gordon Lightfoot</a:t>
              </a:r>
              <a:endParaRPr lang="zh-CN" altLang="zh-CN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Editor: Tina </a:t>
              </a:r>
              <a:r>
                <a:rPr lang="zh-CN" altLang="zh-CN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李婕</a:t>
              </a:r>
              <a:r>
                <a:rPr lang="en-US" altLang="zh-CN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zh-CN" altLang="zh-CN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单位：</a:t>
              </a:r>
              <a:r>
                <a:rPr lang="zh-CN" altLang="zh-CN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华南师范大学外文学院</a:t>
              </a:r>
            </a:p>
          </p:txBody>
        </p:sp>
      </p:grpSp>
      <p:pic>
        <p:nvPicPr>
          <p:cNvPr id="7" name="canadia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83409" y="290757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6"/>
            <a:ext cx="9144000" cy="516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339502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36104" y="588625"/>
            <a:ext cx="7668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Lucida Calligraphy" panose="03010101010101010101" pitchFamily="66" charset="0"/>
              </a:rPr>
              <a:t>So over the mountains and over the plains</a:t>
            </a:r>
            <a:endParaRPr lang="zh-CN" altLang="en-US" sz="24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prism isContent="1"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7099"/>
            <a:ext cx="9288016" cy="5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123478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619672" y="324693"/>
            <a:ext cx="7668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Lucida Calligraphy" panose="03010101010101010101" pitchFamily="66" charset="0"/>
              </a:rPr>
              <a:t>Into the muskeg and into the rain</a:t>
            </a:r>
            <a:endParaRPr lang="zh-CN" altLang="en-US" sz="24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p:transition advTm="4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85763"/>
            <a:ext cx="9525000" cy="591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0" y="195486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936104" y="444609"/>
            <a:ext cx="7668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Lucida Calligraphy" panose="03010101010101010101" pitchFamily="66" charset="0"/>
              </a:rPr>
              <a:t>Up the St. Lawrence all the way to Gaspe</a:t>
            </a:r>
            <a:endParaRPr lang="zh-CN" altLang="en-US" sz="24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p:transition advTm="3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44"/>
            <a:ext cx="9184079" cy="516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339502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36104" y="588625"/>
            <a:ext cx="7668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Lucida Calligraphy" panose="03010101010101010101" pitchFamily="66" charset="0"/>
              </a:rPr>
              <a:t>Swinging our hammers and drawing our pay</a:t>
            </a:r>
            <a:endParaRPr lang="zh-CN" altLang="en-US" sz="24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p:transition advTm="3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339502"/>
            <a:ext cx="9144000" cy="11541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36104" y="339502"/>
            <a:ext cx="766834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Driving them in and tying them down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Away to the bunkhouse and into the town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cut/>
      </p:transition>
    </mc:Choice>
    <mc:Fallback>
      <p:transition spd="slow" advTm="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195486"/>
            <a:ext cx="9144000" cy="15121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36104" y="339502"/>
            <a:ext cx="766834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A dollar a day and a place for my head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A drink to the living and a toast to the dead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7000">
        <p:cut/>
      </p:transition>
    </mc:Choice>
    <mc:Fallback>
      <p:transition spd="slow" advTm="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52"/>
            <a:ext cx="9144000" cy="515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339502"/>
            <a:ext cx="9144000" cy="15121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36104" y="588625"/>
            <a:ext cx="766834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Oh the song of the future has been sung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All the battles have been won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14:flip dir="r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92" y="2"/>
            <a:ext cx="9192635" cy="514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339502"/>
            <a:ext cx="9144000" cy="26642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36104" y="588625"/>
            <a:ext cx="7668344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Over the mountain tops we stand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All the world at our command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We have opened up the soil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With our teardrops and our toil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6000">
        <p:push dir="u"/>
      </p:transition>
    </mc:Choice>
    <mc:Fallback>
      <p:transition spd="slow" advTm="16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554"/>
            <a:ext cx="9144000" cy="530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339502"/>
            <a:ext cx="9144000" cy="36192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588625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For there was a time in this fair land when the railroad did not run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When the wild majestic mountains stood alone against the sun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Long before the white man and long before the wheel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000">
        <p:split orient="vert"/>
      </p:transition>
    </mc:Choice>
    <mc:Fallback xmlns="">
      <p:transition spd="slow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2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1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0" y="339502"/>
            <a:ext cx="9144000" cy="20882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51520" y="506455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When the green dark forest was too silent to be real</a:t>
            </a:r>
          </a:p>
          <a:p>
            <a:pPr>
              <a:lnSpc>
                <a:spcPct val="150000"/>
              </a:lnSpc>
            </a:pPr>
            <a:endParaRPr lang="en-US" altLang="zh-CN" sz="2400" dirty="0">
              <a:latin typeface="Lucida Calligraphy" panose="03010101010101010101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When the green dark forest was too silent to be real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cover/>
      </p:transition>
    </mc:Choice>
    <mc:Fallback>
      <p:transition spd="slow" advTm="10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339502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936104" y="588625"/>
            <a:ext cx="7668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Lucida Calligraphy" panose="03010101010101010101" pitchFamily="66" charset="0"/>
              </a:rPr>
              <a:t>Behind the blue Rockies the sun is declining</a:t>
            </a:r>
            <a:endParaRPr lang="zh-CN" altLang="zh-CN" sz="2400" dirty="0">
              <a:latin typeface="Lucida Calligraphy" panose="03010101010101010101" pitchFamily="66" charset="0"/>
            </a:endParaRPr>
          </a:p>
          <a:p>
            <a:endParaRPr lang="zh-CN" altLang="en-US" sz="24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4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0" y="267494"/>
            <a:ext cx="9144000" cy="83099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67544" y="300593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And many are the dead men too silent to be real</a:t>
            </a:r>
          </a:p>
        </p:txBody>
      </p:sp>
    </p:spTree>
  </p:cSld>
  <p:clrMapOvr>
    <a:masterClrMapping/>
  </p:clrMapOvr>
  <p:transition spd="slow" advClick="0" advTm="1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494"/>
            <a:ext cx="9144000" cy="470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267494"/>
            <a:ext cx="9144000" cy="4706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395536" y="3518411"/>
            <a:ext cx="4684296" cy="1149122"/>
            <a:chOff x="395536" y="3518411"/>
            <a:chExt cx="4684296" cy="1149122"/>
          </a:xfrm>
        </p:grpSpPr>
        <p:sp>
          <p:nvSpPr>
            <p:cNvPr id="6" name="TextBox 5"/>
            <p:cNvSpPr txBox="1"/>
            <p:nvPr/>
          </p:nvSpPr>
          <p:spPr>
            <a:xfrm>
              <a:off x="395536" y="3651870"/>
              <a:ext cx="4608512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6000" u="sng" dirty="0" smtClean="0">
                  <a:latin typeface="MV Boli" panose="02000500030200090000" pitchFamily="2" charset="0"/>
                  <a:cs typeface="MV Boli" panose="02000500030200090000" pitchFamily="2" charset="0"/>
                </a:rPr>
                <a:t>Thank you</a:t>
              </a:r>
              <a:endParaRPr lang="zh-CN" altLang="en-US" sz="6000" u="sng" dirty="0"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pic>
          <p:nvPicPr>
            <p:cNvPr id="18434" name="Picture 2" descr="https://tse1.mm.bing.net/th?id=OIP.tDB8PWxnWoG9VH6DyJzCJwHaHa&amp;pid=Api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05325">
              <a:off x="4064169" y="3518411"/>
              <a:ext cx="1015663" cy="1015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339502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7" name="TextBox 6"/>
          <p:cNvSpPr txBox="1"/>
          <p:nvPr/>
        </p:nvSpPr>
        <p:spPr>
          <a:xfrm>
            <a:off x="395536" y="588625"/>
            <a:ext cx="8604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Lucida Calligraphy" panose="03010101010101010101" pitchFamily="66" charset="0"/>
              </a:rPr>
              <a:t>The stars, they come stealing at the close of the day</a:t>
            </a:r>
            <a:endParaRPr lang="zh-CN" altLang="en-US" sz="24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push dir="u"/>
      </p:transition>
    </mc:Choice>
    <mc:Fallback>
      <p:transition spd="slow"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60" y="1365717"/>
            <a:ext cx="7372256" cy="307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0" y="339502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95536" y="588625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Lucida Calligraphy" panose="03010101010101010101" pitchFamily="66" charset="0"/>
              </a:rPr>
              <a:t>Across the wide prairie our loved ones lie sleeping</a:t>
            </a:r>
            <a:endParaRPr lang="zh-CN" altLang="en-US" sz="24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p:transition spd="slow" advClick="0" advTm="7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630"/>
            <a:ext cx="9162897" cy="515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339502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36104" y="588625"/>
            <a:ext cx="7668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Lucida Calligraphy" panose="03010101010101010101" pitchFamily="66" charset="0"/>
              </a:rPr>
              <a:t>Beyond the dark oceans in a place far away</a:t>
            </a:r>
            <a:endParaRPr lang="zh-CN" altLang="en-US" sz="24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510"/>
            <a:ext cx="5940152" cy="4269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5940153" y="411510"/>
            <a:ext cx="3220970" cy="426998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012160" y="4578096"/>
            <a:ext cx="32220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We are the navies who work upon the railway</a:t>
            </a:r>
          </a:p>
          <a:p>
            <a:pPr>
              <a:lnSpc>
                <a:spcPct val="150000"/>
              </a:lnSpc>
            </a:pPr>
            <a:endParaRPr lang="en-US" altLang="zh-CN" sz="2400" dirty="0" smtClean="0">
              <a:latin typeface="Lucida Calligraphy" panose="03010101010101010101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Swinging our hammers in the bright blazing sun</a:t>
            </a:r>
          </a:p>
        </p:txBody>
      </p:sp>
    </p:spTree>
  </p:cSld>
  <p:clrMapOvr>
    <a:masterClrMapping/>
  </p:clrMapOvr>
  <p:transition spd="slow" advTm="15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88152E-6 L -2.5E-6 -0.7966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77778E-7 4.51712E-6 L 0.0026 -0.84511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22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970" y="568726"/>
            <a:ext cx="5923030" cy="391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-1" y="568726"/>
            <a:ext cx="3220969" cy="38752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5496" y="4578096"/>
            <a:ext cx="32220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Living on stew and drinking bad whiskey</a:t>
            </a:r>
          </a:p>
          <a:p>
            <a:pPr>
              <a:lnSpc>
                <a:spcPct val="150000"/>
              </a:lnSpc>
            </a:pPr>
            <a:endParaRPr lang="en-US" altLang="zh-CN" sz="2400" dirty="0" smtClean="0">
              <a:latin typeface="Lucida Calligraphy" panose="03010101010101010101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Bending our old backs till the long days are done</a:t>
            </a:r>
          </a:p>
        </p:txBody>
      </p:sp>
    </p:spTree>
  </p:cSld>
  <p:clrMapOvr>
    <a:masterClrMapping/>
  </p:clrMapOvr>
  <p:transition spd="slow" advTm="17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88152E-6 L -2.77778E-6 -0.78278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1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61111E-6 4.51712E-6 L 3.61111E-6 -0.85931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510"/>
            <a:ext cx="5940152" cy="4269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5940153" y="411510"/>
            <a:ext cx="3220970" cy="426998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2160" y="4722112"/>
            <a:ext cx="32220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Lucida Calligraphy" panose="03010101010101010101" pitchFamily="66" charset="0"/>
              </a:rPr>
              <a:t>We are the navies who work upon the railway</a:t>
            </a:r>
          </a:p>
          <a:p>
            <a:pPr>
              <a:lnSpc>
                <a:spcPct val="150000"/>
              </a:lnSpc>
            </a:pPr>
            <a:endParaRPr lang="en-US" altLang="zh-CN" sz="2400" dirty="0">
              <a:solidFill>
                <a:prstClr val="black"/>
              </a:solidFill>
              <a:latin typeface="Lucida Calligraphy" panose="03010101010101010101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Lucida Calligraphy" panose="03010101010101010101" pitchFamily="66" charset="0"/>
              </a:rPr>
              <a:t>Swinging our hammers in the bright blazing sun</a:t>
            </a:r>
          </a:p>
        </p:txBody>
      </p:sp>
    </p:spTree>
  </p:cSld>
  <p:clrMapOvr>
    <a:masterClrMapping/>
  </p:clrMapOvr>
  <p:transition spd="slow" advTm="13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6353E-6 L -2.5E-6 -0.810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2.77778E-7 -3.23666E-6 L -2.77778E-7 -0.85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6699" y="2571750"/>
            <a:ext cx="7638584" cy="15121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-23061" y="2703897"/>
            <a:ext cx="7668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Laying down track and building the bridges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Bending our old backs till the railroad is done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000">
        <p14:prism/>
      </p:transition>
    </mc:Choice>
    <mc:Fallback>
      <p:transition spd="slow" advClick="0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311</Words>
  <Application>Microsoft Office PowerPoint</Application>
  <PresentationFormat>全屏显示(16:9)</PresentationFormat>
  <Paragraphs>42</Paragraphs>
  <Slides>21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23" baseType="lpstr"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AutoBVT</cp:lastModifiedBy>
  <cp:revision>44</cp:revision>
  <dcterms:created xsi:type="dcterms:W3CDTF">2018-07-10T04:57:00Z</dcterms:created>
  <dcterms:modified xsi:type="dcterms:W3CDTF">2018-07-10T18:04:29Z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