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77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5" d="100"/>
          <a:sy n="55" d="100"/>
        </p:scale>
        <p:origin x="-834" y="-624"/>
      </p:cViewPr>
      <p:guideLst>
        <p:guide orient="horz" pos="161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zh-CN" dirty="0"/>
              <a:t>单击此处编辑母版文本样式</a:t>
            </a:r>
          </a:p>
          <a:p>
            <a:pPr lvl="1" indent="-285750"/>
            <a:r>
              <a:rPr lang="zh-CN" altLang="zh-CN" dirty="0"/>
              <a:t>第二级</a:t>
            </a:r>
          </a:p>
          <a:p>
            <a:pPr lvl="2" indent="-228600"/>
            <a:r>
              <a:rPr lang="zh-CN" altLang="zh-CN" dirty="0"/>
              <a:t>第三级</a:t>
            </a:r>
          </a:p>
          <a:p>
            <a:pPr lvl="3" indent="-228600"/>
            <a:r>
              <a:rPr lang="zh-CN" altLang="zh-CN" dirty="0"/>
              <a:t>第四级</a:t>
            </a:r>
          </a:p>
          <a:p>
            <a:pPr lvl="4" indent="-228600"/>
            <a:r>
              <a:rPr lang="zh-CN" altLang="zh-CN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zh-CN" dirty="0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zh-CN" dirty="0"/>
              <a:t>单击此处编辑母版文本样式</a:t>
            </a:r>
          </a:p>
          <a:p>
            <a:pPr lvl="1" indent="-285750"/>
            <a:r>
              <a:rPr lang="zh-CN" altLang="zh-CN" dirty="0"/>
              <a:t>第二级</a:t>
            </a:r>
          </a:p>
          <a:p>
            <a:pPr lvl="2" indent="-228600"/>
            <a:r>
              <a:rPr lang="zh-CN" altLang="zh-CN" dirty="0"/>
              <a:t>第三级</a:t>
            </a:r>
          </a:p>
          <a:p>
            <a:pPr lvl="3" indent="-228600"/>
            <a:r>
              <a:rPr lang="zh-CN" altLang="zh-CN" dirty="0"/>
              <a:t>第四级</a:t>
            </a:r>
          </a:p>
          <a:p>
            <a:pPr lvl="4" indent="-228600"/>
            <a:r>
              <a:rPr lang="zh-CN" altLang="zh-CN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/>
          <p:cNvPicPr>
            <a:picLocks noChangeAspect="1"/>
          </p:cNvPicPr>
          <p:nvPr/>
        </p:nvPicPr>
        <p:blipFill>
          <a:blip r:embed="rId3"/>
          <a:srcRect b="7040"/>
          <a:stretch>
            <a:fillRect/>
          </a:stretch>
        </p:blipFill>
        <p:spPr>
          <a:xfrm>
            <a:off x="-252412" y="-165100"/>
            <a:ext cx="9388475" cy="530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81350" y="484188"/>
            <a:ext cx="5486400" cy="3108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</a:rPr>
              <a:t>Textbook: </a:t>
            </a:r>
            <a:r>
              <a:rPr lang="zh-CN" altLang="en-US" sz="2800" dirty="0">
                <a:latin typeface="Arial Unicode MS" panose="020B0604020202020204" pitchFamily="34" charset="-122"/>
                <a:ea typeface="Arial Unicode MS" panose="020B0604020202020204" pitchFamily="34" charset="-122"/>
              </a:rPr>
              <a:t>人教版高中英语必修三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方正粗倩简体" pitchFamily="65" charset="-122"/>
              </a:rPr>
              <a:t>Unit 5 Canada -- “The True North”</a:t>
            </a:r>
          </a:p>
          <a:p>
            <a:pPr defTabSz="914400">
              <a:lnSpc>
                <a:spcPct val="150000"/>
              </a:lnSpc>
            </a:pPr>
            <a:r>
              <a:rPr lang="zh-CN" altLang="en-US" sz="2800" dirty="0">
                <a:latin typeface="Arial Unicode MS" panose="020B0604020202020204" pitchFamily="34" charset="-122"/>
                <a:ea typeface="Arial Unicode MS" panose="020B0604020202020204" pitchFamily="34" charset="-122"/>
              </a:rPr>
              <a:t>作者：潘纯 </a:t>
            </a:r>
            <a:endParaRPr lang="en-US" altLang="zh-CN" sz="2800" dirty="0"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2800" dirty="0">
                <a:latin typeface="Arial Unicode MS" panose="020B0604020202020204" pitchFamily="34" charset="-122"/>
                <a:ea typeface="Arial Unicode MS" panose="020B0604020202020204" pitchFamily="34" charset="-122"/>
              </a:rPr>
              <a:t>单位：华南师范大学外文学院</a:t>
            </a:r>
          </a:p>
          <a:p>
            <a:pPr defTabSz="914400"/>
            <a:endParaRPr lang="zh-CN" altLang="en-US" sz="2800" dirty="0">
              <a:latin typeface="Arial" panose="020B0604020202020204" pitchFamily="34" charset="0"/>
              <a:ea typeface="方正粗倩简体" pitchFamily="65" charset="-122"/>
            </a:endParaRPr>
          </a:p>
        </p:txBody>
      </p:sp>
      <p:pic>
        <p:nvPicPr>
          <p:cNvPr id="7" name="Song for Canada [低质量].wav">
            <a:hlinkClick r:id="" action="ppaction://media"/>
          </p:cNvPr>
          <p:cNvPicPr>
            <a:picLocks noRot="1" noChangeAspect="1"/>
          </p:cNvPicPr>
          <p:nvPr>
            <a:wavAudioFile r:embed="rId1" name="Song for Canada [低质量].wav"/>
          </p:nvPr>
        </p:nvPicPr>
        <p:blipFill>
          <a:blip r:embed="rId4"/>
          <a:stretch>
            <a:fillRect/>
          </a:stretch>
        </p:blipFill>
        <p:spPr>
          <a:xfrm>
            <a:off x="10044113" y="2184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036638"/>
            <a:ext cx="5926138" cy="358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1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325120" y="1397635"/>
            <a:ext cx="689991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For this nation that I love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42" presetClass="exit" presetSubtype="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88" y="1036638"/>
            <a:ext cx="6169025" cy="3805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5519" y="1411605"/>
            <a:ext cx="523049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This is my song 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f</a:t>
            </a:r>
            <a:r>
              <a:rPr kumimoji="0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or Canada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6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7" presetClass="exit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036638"/>
            <a:ext cx="5468938" cy="3617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39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13505" y="1411605"/>
            <a:ext cx="52304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A song for unity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6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"/>
                            </p:stCondLst>
                            <p:childTnLst>
                              <p:par>
                                <p:cTn id="20" presetID="12" presetClass="exit" presetSubtype="4" fill="hold" grpId="2" nodeType="afterEffect">
                                  <p:stCondLst>
                                    <p:cond delay="7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036638"/>
            <a:ext cx="5753100" cy="3802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67030" y="1397000"/>
            <a:ext cx="52304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And a song for freedom</a:t>
            </a: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53" presetClass="exit" presetSubtype="16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704"/>
          <a:stretch>
            <a:fillRect/>
          </a:stretch>
        </p:blipFill>
        <p:spPr>
          <a:xfrm>
            <a:off x="1425575" y="1036638"/>
            <a:ext cx="5875338" cy="374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7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16450" y="1294765"/>
            <a:ext cx="5230495" cy="583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Oh Lord  our God</a:t>
            </a:r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ID="42" presetClass="exit" presetSubtype="0" fill="hold" grpId="2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036638"/>
            <a:ext cx="6170613" cy="3827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1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1279525"/>
            <a:ext cx="52304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May your healing come</a:t>
            </a: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50"/>
                            </p:stCondLst>
                            <p:childTnLst>
                              <p:par>
                                <p:cTn id="19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1691681" y="1037080"/>
            <a:ext cx="5976664" cy="376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180528" y="1482264"/>
            <a:ext cx="5230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And may the walls that divide us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8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1"/>
          <a:stretch/>
        </p:blipFill>
        <p:spPr bwMode="auto">
          <a:xfrm>
            <a:off x="1489992" y="1065128"/>
            <a:ext cx="5951292" cy="38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10789" y="1189876"/>
            <a:ext cx="5230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No longer stand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93155713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6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50"/>
                            </p:stCondLst>
                            <p:childTnLst>
                              <p:par>
                                <p:cTn id="22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20" y="1037080"/>
            <a:ext cx="6192688" cy="393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324544" y="1529577"/>
            <a:ext cx="5230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Oh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Lord  Our 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God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35113633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05" y="1037080"/>
            <a:ext cx="6173934" cy="376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11959" y="3721144"/>
            <a:ext cx="5230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Heal out land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50019272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19088">
            <a:off x="2833688" y="1603375"/>
            <a:ext cx="3341687" cy="240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rcRect l="25453" r="28177"/>
          <a:stretch>
            <a:fillRect/>
          </a:stretch>
        </p:blipFill>
        <p:spPr>
          <a:xfrm rot="1179731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6"/>
          <p:cNvPicPr>
            <a:picLocks noChangeAspect="1"/>
          </p:cNvPicPr>
          <p:nvPr/>
        </p:nvPicPr>
        <p:blipFill>
          <a:blip r:embed="rId4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5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0 -0.003952 C 0.002950 -0.001791 0.005550 -0.000551 0.006940 0.003459 C 0.009200 0.009939 0.011110 0.025689 0.011110 0.025999 C 0.009370 0.076939 0.009720 0.090529 -0.001220 0.130659 C -0.003650 0.139309 -0.003820 0.151039 -0.005380 0.160299 C -0.006430 0.168329 -0.009550 0.182529 -0.009550 0.182839 C -0.007470 0.222359 -0.011630 0.224519 0.005030 0.235319 C 0.019620 0.252919 0.029160 0.257549 0.046180 0.265269 C 0.056250 0.263729 0.066660 0.263419 0.076910 0.261569 C 0.083330 0.260019 0.095480 0.250449 0.095480 0.250759 C 0.105550 0.238099 0.118750 0.230069 0.130210 0.223899 C 0.134370 0.222359 0.142880 0.216799 0.142880 0.217109 C 0.152600 0.203829 0.164410 0.197349 0.175690 0.190559 C 0.177780 0.188699 0.179680 0.188089 0.181770 0.186229 C 0.183850 0.184999 0.188020 0.182529 0.188020 0.182839 C 0.196180 0.184689 0.206590 0.179749 0.212670 0.190559 C 0.220140 0.203829 0.222740 0.218959 0.226910 0.235319 C 0.232640 0.255389 0.239230 0.273299 0.243570 0.295219 C 0.248780 0.351719 0.243750 0.290589 0.247740 0.407599 C 0.248780 0.439399 0.246870 0.509479 0.261980 0.542209 C 0.268920 0.556409 0.278120 0.565979 0.286460 0.575549 C 0.294960 0.586049 0.303820 0.590369 0.313370 0.594999 C 0.371350 0.591909 0.381250 0.598089 0.424480 0.572159 C 0.439410 0.563199 0.454680 0.555169 0.467710 0.539119 C 0.476560 0.527079 0.475690 0.533559 0.475690 0.523369 " pathEditMode="relative" rAng="0" ptsTypes="ffffffffffffffffffffffffA">
                                      <p:cBhvr>
                                        <p:cTn id="10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2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2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3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32" y="1005833"/>
            <a:ext cx="5830735" cy="38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56767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2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3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12" y="1043337"/>
            <a:ext cx="6408575" cy="376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536810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2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3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16" y="1203598"/>
            <a:ext cx="664936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451419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decel="100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2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3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70" y="1037080"/>
            <a:ext cx="6337839" cy="366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28143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071849"/>
            <a:ext cx="6089712" cy="367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1347614"/>
            <a:ext cx="6598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In the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colour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of the Northern Lights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5320305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65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32" y="949305"/>
            <a:ext cx="5857672" cy="390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45352" y="1347612"/>
            <a:ext cx="6598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That leap and dance and sing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3110811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4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2" y="1071849"/>
            <a:ext cx="6115921" cy="366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180528" y="2643758"/>
            <a:ext cx="6598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In the stillness of the forest where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68245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9"/>
          <a:stretch/>
        </p:blipFill>
        <p:spPr bwMode="auto">
          <a:xfrm>
            <a:off x="1388094" y="1059135"/>
            <a:ext cx="6155088" cy="376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117077" y="1347613"/>
            <a:ext cx="6598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Snow melts in the spring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7785231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6" presetClass="emph" presetSubtype="0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25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01" y="974842"/>
            <a:ext cx="6470181" cy="38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00338" y="1419622"/>
            <a:ext cx="6598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In the beauty of the muskeg </a:t>
            </a: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that 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is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10814225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625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037080"/>
            <a:ext cx="5788086" cy="373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31613" y="1709080"/>
            <a:ext cx="6598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Red and golden brown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0885711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5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4"/>
          <p:cNvPicPr>
            <a:picLocks noChangeAspect="1"/>
          </p:cNvPicPr>
          <p:nvPr/>
        </p:nvPicPr>
        <p:blipFill>
          <a:blip r:embed="rId2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900" y="914400"/>
            <a:ext cx="6318250" cy="394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2447256" y="1131590"/>
            <a:ext cx="669674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I have felt the wind upon my face</a:t>
            </a: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1684094"/>
            <a:ext cx="669674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On this Atlantic shore</a:t>
            </a:r>
            <a:endParaRPr kumimoji="0" lang="zh-CN" altLang="en-US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7" name="Picture 2"/>
          <p:cNvPicPr>
            <a:picLocks noChangeAspect="1"/>
          </p:cNvPicPr>
          <p:nvPr/>
        </p:nvPicPr>
        <p:blipFill>
          <a:blip r:embed="rId5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3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xit" presetSubtype="4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13" y="1037080"/>
            <a:ext cx="6504373" cy="391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180528" y="1188774"/>
            <a:ext cx="6598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In the quiet expectations of </a:t>
            </a: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altLang="zh-CN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he 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City before dawn...</a:t>
            </a:r>
            <a:endParaRPr kumimoji="0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023854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6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6"/>
          <p:cNvPicPr>
            <a:picLocks noChangeAspect="1"/>
          </p:cNvPicPr>
          <p:nvPr/>
        </p:nvPicPr>
        <p:blipFill>
          <a:blip r:embed="rId2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1058863"/>
            <a:ext cx="5707062" cy="372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2565198" y="1451461"/>
            <a:ext cx="6696744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And in the West I've stood and       watched</a:t>
            </a:r>
            <a:endParaRPr kumimoji="0" lang="zh-CN" altLang="en-US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7181" y="2570089"/>
            <a:ext cx="669674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The noble eagles soar</a:t>
            </a:r>
            <a:endParaRPr kumimoji="0" lang="zh-CN" altLang="en-US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50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2" presetClass="exit" presetSubtype="4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9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79 -0.00772 C -0.4691 -0.00772 -0.61875 -0.00772 -0.76823 -0.00772 L -0.77674 0.03025 " pathEditMode="relative" rAng="0" ptsTypes="fAA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00" y="18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25" y="4719638"/>
            <a:ext cx="6170613" cy="363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1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47256" y="1451461"/>
            <a:ext cx="669674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And I have seen the fields of gold</a:t>
            </a:r>
            <a:endParaRPr kumimoji="0" lang="zh-CN" altLang="en-US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173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36 -0.053827 L -0.013403 -0.714568 " pathEditMode="relative" rAng="0" ptsTypes="">
                                      <p:cBhvr>
                                        <p:cTn id="6" dur="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5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/>
          <a:srcRect b="9764"/>
          <a:stretch>
            <a:fillRect/>
          </a:stretch>
        </p:blipFill>
        <p:spPr>
          <a:xfrm>
            <a:off x="9144000" y="1065213"/>
            <a:ext cx="6284913" cy="3776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5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47256" y="1451461"/>
            <a:ext cx="669674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And green and yellow too</a:t>
            </a:r>
            <a:endParaRPr kumimoji="0" lang="zh-CN" altLang="en-US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197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29 -0.00401 L -0.81216 -0.00401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12" presetClass="exit" presetSubtype="4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81216 -0.00401 L -1.71771 -0.0040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7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38" y="1058863"/>
            <a:ext cx="5835650" cy="3898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9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43362" y="1419178"/>
            <a:ext cx="669674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And on the majesty of mountains</a:t>
            </a:r>
            <a:endParaRPr kumimoji="0" lang="zh-CN" altLang="en-US" sz="3200" b="1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21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8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75"/>
                            </p:stCondLst>
                            <p:childTnLst>
                              <p:par>
                                <p:cTn id="19" presetID="14" presetClass="exit" presetSubtype="1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3 0.12504 L 0.00451 0.81136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343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024"/>
          <a:stretch>
            <a:fillRect/>
          </a:stretch>
        </p:blipFill>
        <p:spPr>
          <a:xfrm>
            <a:off x="1377950" y="1036638"/>
            <a:ext cx="5992813" cy="387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3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43362" y="1419178"/>
            <a:ext cx="6696744" cy="5835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Touching skies of blue</a:t>
            </a:r>
          </a:p>
        </p:txBody>
      </p:sp>
      <p:pic>
        <p:nvPicPr>
          <p:cNvPr id="10245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50"/>
                            </p:stCondLst>
                            <p:childTnLst>
                              <p:par>
                                <p:cTn id="20" presetID="22" presetClass="exit" presetSubtype="2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3" y="1036638"/>
            <a:ext cx="6326187" cy="3827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7" name="Picture 6"/>
          <p:cNvPicPr>
            <a:picLocks noChangeAspect="1"/>
          </p:cNvPicPr>
          <p:nvPr/>
        </p:nvPicPr>
        <p:blipFill>
          <a:blip r:embed="rId3"/>
          <a:srcRect l="67601" b="73447"/>
          <a:stretch>
            <a:fillRect/>
          </a:stretch>
        </p:blipFill>
        <p:spPr>
          <a:xfrm rot="612795">
            <a:off x="7588250" y="20638"/>
            <a:ext cx="996950" cy="811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44090" y="2658744"/>
            <a:ext cx="6899910" cy="583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And my heart's </a:t>
            </a:r>
            <a:r>
              <a:rPr kumimoji="0" lang="en-US" altLang="zh-CN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o</a:t>
            </a:r>
            <a:r>
              <a:rPr kumimoji="0" lang="zh-CN" altLang="en-US" sz="3200" b="1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宋体" panose="02010600030101010101" pitchFamily="2" charset="-122"/>
                <a:cs typeface="+mn-cs"/>
              </a:rPr>
              <a:t>verwhelmed</a:t>
            </a: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4"/>
          <a:srcRect t="8499" b="62854"/>
          <a:stretch>
            <a:fillRect/>
          </a:stretch>
        </p:blipFill>
        <p:spPr>
          <a:xfrm>
            <a:off x="2700338" y="-168275"/>
            <a:ext cx="3530600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4"/>
          <p:cNvPicPr>
            <a:picLocks noChangeAspect="1"/>
          </p:cNvPicPr>
          <p:nvPr/>
        </p:nvPicPr>
        <p:blipFill>
          <a:blip r:embed="rId5"/>
          <a:srcRect l="25453" r="28177"/>
          <a:stretch>
            <a:fillRect/>
          </a:stretch>
        </p:blipFill>
        <p:spPr>
          <a:xfrm rot="1112617">
            <a:off x="107950" y="-87312"/>
            <a:ext cx="935038" cy="1001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6" presetClass="emph" presetSubtype="0" fill="hold" grpId="0" nodeType="after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9" presetClass="exit" presetSubtype="0" fill="hold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175</Words>
  <Application>Microsoft Office PowerPoint</Application>
  <PresentationFormat>全屏显示(16:9)</PresentationFormat>
  <Paragraphs>33</Paragraphs>
  <Slides>30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chun pan</dc:creator>
  <cp:lastModifiedBy>AutoBVT</cp:lastModifiedBy>
  <cp:revision>68</cp:revision>
  <dcterms:created xsi:type="dcterms:W3CDTF">2018-07-11T02:19:00Z</dcterms:created>
  <dcterms:modified xsi:type="dcterms:W3CDTF">2018-07-12T11:51:42Z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