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63" r:id="rId4"/>
    <p:sldId id="265" r:id="rId5"/>
    <p:sldId id="264" r:id="rId6"/>
    <p:sldId id="266" r:id="rId7"/>
    <p:sldId id="269" r:id="rId8"/>
    <p:sldId id="270" r:id="rId9"/>
    <p:sldId id="268" r:id="rId10"/>
    <p:sldId id="272" r:id="rId11"/>
    <p:sldId id="273" r:id="rId12"/>
    <p:sldId id="274" r:id="rId13"/>
    <p:sldId id="275" r:id="rId14"/>
    <p:sldId id="276" r:id="rId15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17"/>
      <p:bold r:id="rId18"/>
      <p:italic r:id="rId19"/>
      <p:boldItalic r:id="rId20"/>
    </p:embeddedFont>
    <p:embeddedFont>
      <p:font typeface="华文行楷" panose="02010800040101010101" pitchFamily="2" charset="-122"/>
      <p:regular r:id="rId21"/>
    </p:embeddedFont>
    <p:embeddedFont>
      <p:font typeface="Monotype Corsiva" panose="03010101010201010101" pitchFamily="66" charset="0"/>
      <p:italic r:id="rId22"/>
    </p:embeddedFont>
    <p:embeddedFont>
      <p:font typeface="Kunstler Script" panose="030304020206070D0D06" pitchFamily="66" charset="0"/>
      <p:regular r:id="rId23"/>
    </p:embeddedFont>
    <p:embeddedFont>
      <p:font typeface="Copperplate Gothic Light" panose="020E05070202060204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evenim MT" panose="02010600030101010101" charset="-79"/>
      <p:regular r:id="rId29"/>
      <p:bold r:id="rId30"/>
    </p:embeddedFont>
    <p:embeddedFont>
      <p:font typeface="Copperplate Gothic Bold" panose="020E0705020206020404" pitchFamily="34" charset="0"/>
      <p:regular r:id="rId31"/>
    </p:embeddedFont>
    <p:embeddedFont>
      <p:font typeface="Eras Demi ITC" panose="020B0805030504020804" pitchFamily="34" charset="0"/>
      <p:regular r:id="rId32"/>
    </p:embeddedFont>
    <p:embeddedFont>
      <p:font typeface="MV Boli" panose="02000500030200090000" pitchFamily="2" charset="0"/>
      <p:regular r:id="rId33"/>
    </p:embeddedFont>
    <p:embeddedFont>
      <p:font typeface="Aharoni" panose="02010600030101010101" charset="-79"/>
      <p:bold r:id="rId34"/>
    </p:embeddedFont>
    <p:embeddedFont>
      <p:font typeface="Eras Bold ITC" panose="020B0907030504020204" pitchFamily="34" charset="0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535"/>
    <a:srgbClr val="010F25"/>
    <a:srgbClr val="1F365F"/>
    <a:srgbClr val="213965"/>
    <a:srgbClr val="FDBC0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9" autoAdjust="0"/>
    <p:restoredTop sz="94660"/>
  </p:normalViewPr>
  <p:slideViewPr>
    <p:cSldViewPr showGuides="1">
      <p:cViewPr varScale="1">
        <p:scale>
          <a:sx n="84" d="100"/>
          <a:sy n="84" d="100"/>
        </p:scale>
        <p:origin x="15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86D17-2944-41E3-8126-8F6A406EF0A9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21F22-BA4F-4BBC-B590-4AB0C64FF3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4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0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59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32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97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88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98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4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0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7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73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75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51B67-798F-4FDB-87DC-3D6991D84D03}" type="datetimeFigureOut">
              <a:rPr lang="zh-CN" altLang="en-US" smtClean="0"/>
              <a:t>2018/7/10/Tue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49A6C-6B8C-4765-8818-D962612DB5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15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8808" y="1364161"/>
            <a:ext cx="2006383" cy="276999"/>
          </a:xfrm>
          <a:prstGeom prst="rect">
            <a:avLst/>
          </a:prstGeom>
          <a:noFill/>
          <a:effectLst>
            <a:outerShdw dir="5040000" sx="152000" sy="152000" algn="ctr" rotWithShape="0">
              <a:srgbClr val="FF0000">
                <a:alpha val="27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pperplate Gothic Bold" panose="020E0705020206020404" pitchFamily="34" charset="0"/>
              </a:rPr>
              <a:t>Symphony of Science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9220" y="1707654"/>
            <a:ext cx="5785558" cy="1107996"/>
          </a:xfrm>
          <a:prstGeom prst="rect">
            <a:avLst/>
          </a:prstGeom>
          <a:noFill/>
          <a:ln>
            <a:noFill/>
          </a:ln>
          <a:effectLst>
            <a:glow rad="177800">
              <a:schemeClr val="accent6">
                <a:satMod val="175000"/>
                <a:alpha val="57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zh-CN" sz="66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A Wave of Reason</a:t>
            </a:r>
            <a:endParaRPr lang="zh-CN" altLang="en-US" sz="66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1948" y="3435072"/>
            <a:ext cx="412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PEP M5U1: GREAT SCIENTISTS</a:t>
            </a:r>
            <a:endParaRPr lang="zh-CN" altLang="en-US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9766" y="3867894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余颖</a:t>
            </a:r>
            <a:r>
              <a:rPr lang="zh-CN" altLang="en-US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诗</a:t>
            </a:r>
            <a:r>
              <a:rPr lang="en-US" altLang="zh-CN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华南师范大学外文学院</a:t>
            </a:r>
            <a:endParaRPr lang="zh-CN" altLang="en-US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melodysheep - Symphony of Science Collector's Edition - 16 A Wave of Reason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1123.9455"/>
                  <p14:fade in="500"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6592" y="34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3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677"/>
    </mc:Choice>
    <mc:Fallback xmlns="">
      <p:transition advTm="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258" y="0"/>
            <a:ext cx="10142778" cy="530805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228184" y="-2108770"/>
            <a:ext cx="3024336" cy="2964336"/>
          </a:xfrm>
          <a:prstGeom prst="ellipse">
            <a:avLst/>
          </a:prstGeom>
          <a:solidFill>
            <a:srgbClr val="1F365F"/>
          </a:solidFill>
          <a:ln>
            <a:noFill/>
          </a:ln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97813" y="150339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Kunstler Script" panose="030304020206070D0D06" pitchFamily="66" charset="0"/>
              </a:rPr>
              <a:t>A Wave of Reason</a:t>
            </a:r>
            <a:endParaRPr lang="zh-CN" altLang="en-US" sz="24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6471" y="481199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Great Scientists</a:t>
            </a:r>
            <a:endParaRPr lang="zh-CN" altLang="en-US" sz="105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927" y="381171"/>
            <a:ext cx="6652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11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But we are connected; not in the trivial ways </a:t>
            </a:r>
          </a:p>
          <a:p>
            <a:r>
              <a:rPr lang="en-US" altLang="zh-CN" sz="2000" dirty="0">
                <a:solidFill>
                  <a:srgbClr val="011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That Astrology promises, but in the deepest ways </a:t>
            </a:r>
            <a:endParaRPr lang="zh-CN" altLang="en-US" sz="2000" dirty="0">
              <a:solidFill>
                <a:srgbClr val="0115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625"/>
    </mc:Choice>
    <mc:Fallback xmlns="">
      <p:transition advTm="5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" y="-468264"/>
            <a:ext cx="9154368" cy="6080027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228184" y="-2108770"/>
            <a:ext cx="3024336" cy="2964336"/>
          </a:xfrm>
          <a:prstGeom prst="ellipse">
            <a:avLst/>
          </a:prstGeom>
          <a:solidFill>
            <a:srgbClr val="1F365F"/>
          </a:solidFill>
          <a:ln>
            <a:noFill/>
          </a:ln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97813" y="150339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Kunstler Script" panose="030304020206070D0D06" pitchFamily="66" charset="0"/>
              </a:rPr>
              <a:t>A Wave of Reason</a:t>
            </a:r>
            <a:endParaRPr lang="zh-CN" altLang="en-US" sz="24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6471" y="481199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Great Scientists</a:t>
            </a:r>
            <a:endParaRPr lang="zh-CN" altLang="en-US" sz="105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56592" y="1491630"/>
            <a:ext cx="10729192" cy="20162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52189" y="1851669"/>
            <a:ext cx="8664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1153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can't believe the special stories that have been made up </a:t>
            </a:r>
          </a:p>
          <a:p>
            <a:r>
              <a:rPr lang="en-US" altLang="zh-CN" sz="2400" b="1" dirty="0">
                <a:solidFill>
                  <a:srgbClr val="01153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About our relationship to the universe at large </a:t>
            </a:r>
          </a:p>
          <a:p>
            <a:r>
              <a:rPr lang="en-US" altLang="zh-CN" sz="2400" b="1" dirty="0">
                <a:solidFill>
                  <a:srgbClr val="01153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Look at what's out there; it isn't in proportion </a:t>
            </a:r>
            <a:endParaRPr lang="zh-CN" altLang="en-US" sz="2400" b="1" dirty="0">
              <a:solidFill>
                <a:srgbClr val="011535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5"/>
    </mc:Choice>
    <mc:Fallback xmlns="">
      <p:transition advTm="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15354"/>
            <a:ext cx="6930189" cy="51435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228184" y="-2108770"/>
            <a:ext cx="3024336" cy="2964336"/>
          </a:xfrm>
          <a:prstGeom prst="ellipse">
            <a:avLst/>
          </a:prstGeom>
          <a:solidFill>
            <a:srgbClr val="1F365F"/>
          </a:solidFill>
          <a:ln>
            <a:noFill/>
          </a:ln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97813" y="150339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Kunstler Script" panose="030304020206070D0D06" pitchFamily="66" charset="0"/>
              </a:rPr>
              <a:t>A Wave of Reason</a:t>
            </a:r>
            <a:endParaRPr lang="zh-CN" altLang="en-US" sz="24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6471" y="481199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Great Scientists</a:t>
            </a:r>
            <a:endParaRPr lang="zh-CN" altLang="en-US" sz="105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6559" y="44699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牛顿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1779662"/>
            <a:ext cx="33329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ffectLst>
                  <a:glow rad="63500">
                    <a:schemeClr val="tx1">
                      <a:alpha val="32000"/>
                    </a:schemeClr>
                  </a:glow>
                  <a:outerShdw blurRad="38100" dist="38100" dir="2700000" sx="101000" sy="101000" algn="tl">
                    <a:srgbClr val="000000">
                      <a:alpha val="70000"/>
                    </a:srgbClr>
                  </a:outerShdw>
                </a:effectLst>
                <a:latin typeface="Eras Bold ITC" panose="020B0907030504020204" pitchFamily="34" charset="0"/>
              </a:rPr>
              <a:t>Science is more than </a:t>
            </a:r>
            <a:endParaRPr lang="en-US" altLang="zh-CN" dirty="0" smtClean="0">
              <a:solidFill>
                <a:schemeClr val="bg1"/>
              </a:solidFill>
              <a:effectLst>
                <a:glow rad="63500">
                  <a:schemeClr val="tx1">
                    <a:alpha val="32000"/>
                  </a:schemeClr>
                </a:glow>
                <a:outerShdw blurRad="38100" dist="38100" dir="2700000" sx="101000" sy="101000" algn="tl">
                  <a:srgbClr val="000000">
                    <a:alpha val="70000"/>
                  </a:srgbClr>
                </a:outerShdw>
              </a:effectLst>
              <a:latin typeface="Eras Bold ITC" panose="020B0907030504020204" pitchFamily="34" charset="0"/>
            </a:endParaRPr>
          </a:p>
          <a:p>
            <a:r>
              <a:rPr lang="en-US" altLang="zh-CN" dirty="0" smtClean="0">
                <a:solidFill>
                  <a:schemeClr val="bg1"/>
                </a:solidFill>
                <a:effectLst>
                  <a:glow rad="63500">
                    <a:schemeClr val="tx1">
                      <a:alpha val="32000"/>
                    </a:schemeClr>
                  </a:glow>
                  <a:outerShdw blurRad="38100" dist="38100" dir="2700000" sx="101000" sy="101000" algn="tl">
                    <a:srgbClr val="000000">
                      <a:alpha val="70000"/>
                    </a:srgbClr>
                  </a:outerShdw>
                </a:effectLst>
                <a:latin typeface="Eras Bold ITC" panose="020B0907030504020204" pitchFamily="34" charset="0"/>
              </a:rPr>
              <a:t>a </a:t>
            </a:r>
            <a:r>
              <a:rPr lang="en-US" altLang="zh-CN" dirty="0">
                <a:solidFill>
                  <a:schemeClr val="bg1"/>
                </a:solidFill>
                <a:effectLst>
                  <a:glow rad="63500">
                    <a:schemeClr val="tx1">
                      <a:alpha val="32000"/>
                    </a:schemeClr>
                  </a:glow>
                  <a:outerShdw blurRad="38100" dist="38100" dir="2700000" sx="101000" sy="101000" algn="tl">
                    <a:srgbClr val="000000">
                      <a:alpha val="70000"/>
                    </a:srgbClr>
                  </a:outerShdw>
                </a:effectLst>
                <a:latin typeface="Eras Bold ITC" panose="020B0907030504020204" pitchFamily="34" charset="0"/>
              </a:rPr>
              <a:t>body of knowledge </a:t>
            </a:r>
            <a:endParaRPr lang="en-US" altLang="zh-CN" dirty="0" smtClean="0">
              <a:solidFill>
                <a:schemeClr val="bg1"/>
              </a:solidFill>
              <a:effectLst>
                <a:glow rad="63500">
                  <a:schemeClr val="tx1">
                    <a:alpha val="32000"/>
                  </a:schemeClr>
                </a:glow>
                <a:outerShdw blurRad="38100" dist="38100" dir="2700000" sx="101000" sy="101000" algn="tl">
                  <a:srgbClr val="000000">
                    <a:alpha val="70000"/>
                  </a:srgbClr>
                </a:outerShdw>
              </a:effectLst>
              <a:latin typeface="Eras Bold ITC" panose="020B0907030504020204" pitchFamily="34" charset="0"/>
            </a:endParaRPr>
          </a:p>
          <a:p>
            <a:endParaRPr lang="en-US" altLang="zh-CN" dirty="0">
              <a:solidFill>
                <a:schemeClr val="bg1"/>
              </a:solidFill>
              <a:effectLst>
                <a:glow rad="63500">
                  <a:schemeClr val="tx1">
                    <a:alpha val="32000"/>
                  </a:schemeClr>
                </a:glow>
                <a:outerShdw blurRad="38100" dist="38100" dir="2700000" sx="101000" sy="101000" algn="tl">
                  <a:srgbClr val="000000">
                    <a:alpha val="70000"/>
                  </a:srgbClr>
                </a:outerShdw>
              </a:effectLst>
              <a:latin typeface="Eras Bold ITC" panose="020B090703050402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glow rad="63500">
                    <a:schemeClr val="tx1">
                      <a:alpha val="32000"/>
                    </a:schemeClr>
                  </a:glow>
                  <a:outerShdw blurRad="38100" dist="38100" dir="2700000" sx="101000" sy="101000" algn="tl">
                    <a:srgbClr val="000000">
                      <a:alpha val="70000"/>
                    </a:srgbClr>
                  </a:outerShdw>
                </a:effectLst>
                <a:latin typeface="Eras Bold ITC" panose="020B0907030504020204" pitchFamily="34" charset="0"/>
              </a:rPr>
              <a:t>It's a way of thinking </a:t>
            </a:r>
            <a:endParaRPr lang="en-US" altLang="zh-CN" dirty="0" smtClean="0">
              <a:solidFill>
                <a:schemeClr val="bg1"/>
              </a:solidFill>
              <a:effectLst>
                <a:glow rad="63500">
                  <a:schemeClr val="tx1">
                    <a:alpha val="32000"/>
                  </a:schemeClr>
                </a:glow>
                <a:outerShdw blurRad="38100" dist="38100" dir="2700000" sx="101000" sy="101000" algn="tl">
                  <a:srgbClr val="000000">
                    <a:alpha val="70000"/>
                  </a:srgbClr>
                </a:outerShdw>
              </a:effectLst>
              <a:latin typeface="Eras Bold ITC" panose="020B0907030504020204" pitchFamily="34" charset="0"/>
            </a:endParaRPr>
          </a:p>
          <a:p>
            <a:endParaRPr lang="en-US" altLang="zh-CN" dirty="0">
              <a:solidFill>
                <a:schemeClr val="bg1"/>
              </a:solidFill>
              <a:effectLst>
                <a:glow rad="63500">
                  <a:schemeClr val="tx1">
                    <a:alpha val="32000"/>
                  </a:schemeClr>
                </a:glow>
                <a:outerShdw blurRad="38100" dist="38100" dir="2700000" sx="101000" sy="101000" algn="tl">
                  <a:srgbClr val="000000">
                    <a:alpha val="70000"/>
                  </a:srgbClr>
                </a:outerShdw>
              </a:effectLst>
              <a:latin typeface="Eras Bold ITC" panose="020B090703050402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glow rad="63500">
                    <a:schemeClr val="tx1">
                      <a:alpha val="32000"/>
                    </a:schemeClr>
                  </a:glow>
                  <a:outerShdw blurRad="38100" dist="38100" dir="2700000" sx="101000" sy="101000" algn="tl">
                    <a:srgbClr val="000000">
                      <a:alpha val="70000"/>
                    </a:srgbClr>
                  </a:outerShdw>
                </a:effectLst>
                <a:latin typeface="Eras Bold ITC" panose="020B0907030504020204" pitchFamily="34" charset="0"/>
              </a:rPr>
              <a:t>A way of skeptically </a:t>
            </a:r>
            <a:endParaRPr lang="en-US" altLang="zh-CN" dirty="0" smtClean="0">
              <a:solidFill>
                <a:schemeClr val="bg1"/>
              </a:solidFill>
              <a:effectLst>
                <a:glow rad="63500">
                  <a:schemeClr val="tx1">
                    <a:alpha val="32000"/>
                  </a:schemeClr>
                </a:glow>
                <a:outerShdw blurRad="38100" dist="38100" dir="2700000" sx="101000" sy="101000" algn="tl">
                  <a:srgbClr val="000000">
                    <a:alpha val="70000"/>
                  </a:srgbClr>
                </a:outerShdw>
              </a:effectLst>
              <a:latin typeface="Eras Bold ITC" panose="020B0907030504020204" pitchFamily="34" charset="0"/>
            </a:endParaRPr>
          </a:p>
          <a:p>
            <a:r>
              <a:rPr lang="en-US" altLang="zh-CN" dirty="0" smtClean="0">
                <a:solidFill>
                  <a:schemeClr val="bg1"/>
                </a:solidFill>
                <a:effectLst>
                  <a:glow rad="63500">
                    <a:schemeClr val="tx1">
                      <a:alpha val="32000"/>
                    </a:schemeClr>
                  </a:glow>
                  <a:outerShdw blurRad="38100" dist="38100" dir="2700000" sx="101000" sy="101000" algn="tl">
                    <a:srgbClr val="000000">
                      <a:alpha val="70000"/>
                    </a:srgbClr>
                  </a:outerShdw>
                </a:effectLst>
                <a:latin typeface="Eras Bold ITC" panose="020B0907030504020204" pitchFamily="34" charset="0"/>
              </a:rPr>
              <a:t>Interrogating the </a:t>
            </a:r>
            <a:r>
              <a:rPr lang="en-US" altLang="zh-CN" dirty="0">
                <a:solidFill>
                  <a:schemeClr val="bg1"/>
                </a:solidFill>
                <a:effectLst>
                  <a:glow rad="63500">
                    <a:schemeClr val="tx1">
                      <a:alpha val="32000"/>
                    </a:schemeClr>
                  </a:glow>
                  <a:outerShdw blurRad="38100" dist="38100" dir="2700000" sx="101000" sy="101000" algn="tl">
                    <a:srgbClr val="000000">
                      <a:alpha val="70000"/>
                    </a:srgbClr>
                  </a:outerShdw>
                </a:effectLst>
                <a:latin typeface="Eras Bold ITC" panose="020B0907030504020204" pitchFamily="34" charset="0"/>
              </a:rPr>
              <a:t>universe </a:t>
            </a:r>
          </a:p>
        </p:txBody>
      </p:sp>
    </p:spTree>
    <p:extLst>
      <p:ext uri="{BB962C8B-B14F-4D97-AF65-F5344CB8AC3E}">
        <p14:creationId xmlns:p14="http://schemas.microsoft.com/office/powerpoint/2010/main" val="206329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911"/>
    </mc:Choice>
    <mc:Fallback xmlns="">
      <p:transition advTm="1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337"/>
          <a:stretch/>
        </p:blipFill>
        <p:spPr>
          <a:xfrm>
            <a:off x="0" y="-145380"/>
            <a:ext cx="4341935" cy="5699076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228184" y="-2108770"/>
            <a:ext cx="3024336" cy="2964336"/>
          </a:xfrm>
          <a:prstGeom prst="ellipse">
            <a:avLst/>
          </a:prstGeom>
          <a:solidFill>
            <a:srgbClr val="1F365F"/>
          </a:solidFill>
          <a:ln>
            <a:noFill/>
          </a:ln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97813" y="150339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Kunstler Script" panose="030304020206070D0D06" pitchFamily="66" charset="0"/>
              </a:rPr>
              <a:t>A Wave of Reason</a:t>
            </a:r>
            <a:endParaRPr lang="zh-CN" altLang="en-US" sz="24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6471" y="481199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Great Scientists</a:t>
            </a:r>
            <a:endParaRPr lang="zh-CN" altLang="en-US" sz="105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9212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爱因斯坦</a:t>
            </a:r>
            <a:endParaRPr lang="zh-CN" altLang="en-US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9792" y="1971586"/>
            <a:ext cx="6296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There is a new wave of reason 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Sweeping across America, Britain, Europe, Australia 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South America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, Asia, 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the Middle East and Africa 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984" y="1923678"/>
            <a:ext cx="4317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Eras Bold ITC" panose="020B0907030504020204" pitchFamily="34" charset="0"/>
              </a:rPr>
              <a:t>There is a new wave of reason 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Eras Bold ITC" panose="020B0907030504020204" pitchFamily="34" charset="0"/>
              </a:rPr>
              <a:t>Where superstition had a firm hold 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Teach </a:t>
            </a:r>
            <a:r>
              <a:rPr lang="en-US" altLang="zh-CN" dirty="0">
                <a:solidFill>
                  <a:schemeClr val="bg1"/>
                </a:solidFill>
                <a:latin typeface="Eras Bold ITC" panose="020B0907030504020204" pitchFamily="34" charset="0"/>
              </a:rPr>
              <a:t>a man to reason 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Eras Bold ITC" panose="020B0907030504020204" pitchFamily="34" charset="0"/>
              </a:rPr>
              <a:t>And he'll think for a lifetime </a:t>
            </a:r>
            <a:endParaRPr lang="zh-CN" altLang="en-US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82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67"/>
    </mc:Choice>
    <mc:Fallback xmlns="">
      <p:transition advTm="1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4650" y="2017752"/>
            <a:ext cx="6394699" cy="1107996"/>
          </a:xfrm>
          <a:prstGeom prst="rect">
            <a:avLst/>
          </a:prstGeom>
          <a:noFill/>
          <a:ln>
            <a:noFill/>
          </a:ln>
          <a:effectLst>
            <a:glow rad="177800">
              <a:schemeClr val="accent6">
                <a:satMod val="175000"/>
                <a:alpha val="57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zh-CN" sz="66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Monotype Corsiva" panose="03010101010201010101" pitchFamily="66" charset="0"/>
              </a:rPr>
              <a:t>Thanks for watching</a:t>
            </a:r>
            <a:endParaRPr lang="zh-CN" altLang="en-US" sz="66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2" name="melodysheep - Symphony of Science Collector's Edition - 16 A Wave of Rea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900"/>
                  <p14:fade in="500" ou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0126" y="12347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183">
        <p14:flash/>
      </p:transition>
    </mc:Choice>
    <mc:Fallback xmlns="">
      <p:transition spd="slow" advTm="9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  <p:extLst mod="1">
    <p:ext uri="{E180D4A7-C9FB-4DFB-919C-405C955672EB}">
      <p14:showEvtLst xmlns:p14="http://schemas.microsoft.com/office/powerpoint/2010/main">
        <p14:playEvt time="0" objId="12"/>
        <p14:pauseEvt time="9183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547664" y="2078782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It's a way of 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-217640" y="-2259109"/>
            <a:ext cx="3024336" cy="2964336"/>
          </a:xfrm>
          <a:prstGeom prst="ellipse">
            <a:avLst/>
          </a:prstGeom>
          <a:solidFill>
            <a:srgbClr val="1F365F"/>
          </a:solidFill>
          <a:ln>
            <a:noFill/>
          </a:ln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989" y="0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Kunstler Script" panose="030304020206070D0D06" pitchFamily="66" charset="0"/>
              </a:rPr>
              <a:t>A Wave of Reason</a:t>
            </a:r>
            <a:endParaRPr lang="zh-CN" altLang="en-US" sz="24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647" y="330860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Great Scientists</a:t>
            </a:r>
            <a:endParaRPr lang="zh-CN" altLang="en-US" sz="105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8023" y="987574"/>
            <a:ext cx="2640796" cy="3513253"/>
            <a:chOff x="588023" y="987574"/>
            <a:chExt cx="2640796" cy="351325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23" y="987574"/>
              <a:ext cx="2640796" cy="35132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69839" y="412084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布鲁诺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79912" y="158071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Science is more than a body of knowledge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4207" y="1932747"/>
            <a:ext cx="2141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thinking</a:t>
            </a:r>
            <a:endParaRPr lang="zh-CN" altLang="en-US" sz="3200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15649" y="3219822"/>
            <a:ext cx="3930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A way of skeptically interrogating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5133" y="3586986"/>
            <a:ext cx="269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the</a:t>
            </a:r>
            <a:r>
              <a:rPr lang="en-US" altLang="zh-CN" dirty="0" smtClean="0"/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UNIVERSE</a:t>
            </a:r>
            <a:endParaRPr lang="zh-CN" altLang="en-US" sz="2800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9552" y="915566"/>
            <a:ext cx="8604448" cy="4209240"/>
          </a:xfrm>
          <a:prstGeom prst="rect">
            <a:avLst/>
          </a:prstGeom>
          <a:solidFill>
            <a:srgbClr val="011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0" y="1372251"/>
            <a:ext cx="9146023" cy="2303587"/>
            <a:chOff x="0" y="1372251"/>
            <a:chExt cx="9146023" cy="2303587"/>
          </a:xfrm>
        </p:grpSpPr>
        <p:sp>
          <p:nvSpPr>
            <p:cNvPr id="19" name="矩形 18"/>
            <p:cNvSpPr/>
            <p:nvPr/>
          </p:nvSpPr>
          <p:spPr>
            <a:xfrm>
              <a:off x="0" y="1372251"/>
              <a:ext cx="9089618" cy="2303587"/>
            </a:xfrm>
            <a:prstGeom prst="rect">
              <a:avLst/>
            </a:prstGeom>
            <a:solidFill>
              <a:srgbClr val="010F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98" y="1372251"/>
              <a:ext cx="3444425" cy="229054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19476" y="1626880"/>
            <a:ext cx="518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we are not able to ask skeptical questions 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be skeptical of those in authority</a:t>
            </a:r>
            <a:endParaRPr lang="zh-CN" altLang="en-US" dirty="0" smtClean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01" y="2620516"/>
            <a:ext cx="38363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V Boli" panose="02000500030200090000" pitchFamily="2" charset="0"/>
                <a:cs typeface="MV Boli" panose="02000500030200090000" pitchFamily="2" charset="0"/>
              </a:rPr>
              <a:t>Then we're up for grabs </a:t>
            </a:r>
            <a:endParaRPr lang="zh-CN" altLang="en-US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198920"/>
      </p:ext>
    </p:extLst>
  </p:cSld>
  <p:clrMapOvr>
    <a:masterClrMapping/>
  </p:clrMapOvr>
  <p:transition advTm="20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49167E-6 L 0.38889 0.004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4" y="2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mph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  <p:bldP spid="13" grpId="0"/>
      <p:bldP spid="17" grpId="0" animBg="1"/>
      <p:bldP spid="20" grpId="0"/>
      <p:bldP spid="20" grpId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70473" y="-18306"/>
            <a:ext cx="4137756" cy="5380062"/>
            <a:chOff x="-70473" y="-18306"/>
            <a:chExt cx="4137756" cy="538006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473" y="-18306"/>
              <a:ext cx="4137756" cy="538006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71800" y="474650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哥白尼</a:t>
              </a:r>
            </a:p>
          </p:txBody>
        </p:sp>
      </p:grpSp>
      <p:sp>
        <p:nvSpPr>
          <p:cNvPr id="4" name="椭圆 3"/>
          <p:cNvSpPr/>
          <p:nvPr/>
        </p:nvSpPr>
        <p:spPr>
          <a:xfrm>
            <a:off x="-217640" y="-2259109"/>
            <a:ext cx="3024336" cy="2964336"/>
          </a:xfrm>
          <a:prstGeom prst="ellipse">
            <a:avLst/>
          </a:prstGeom>
          <a:solidFill>
            <a:srgbClr val="1F365F"/>
          </a:solidFill>
          <a:ln>
            <a:noFill/>
          </a:ln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989" y="0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Kunstler Script" panose="030304020206070D0D06" pitchFamily="66" charset="0"/>
              </a:rPr>
              <a:t>A Wave of Reason</a:t>
            </a:r>
            <a:endParaRPr lang="zh-CN" altLang="en-US" sz="24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647" y="330860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Great Scientists</a:t>
            </a:r>
            <a:endParaRPr lang="zh-CN" altLang="en-US" sz="105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48916"/>
            <a:ext cx="4960292" cy="23038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4008" y="1756142"/>
            <a:ext cx="36823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In all of science </a:t>
            </a:r>
            <a:endParaRPr lang="en-US" altLang="zh-CN" sz="20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endParaRPr lang="en-US" altLang="zh-CN" sz="2000" dirty="0" smtClean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we're </a:t>
            </a:r>
            <a:r>
              <a:rPr lang="en-US" altLang="zh-CN" sz="200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looking </a:t>
            </a:r>
            <a:r>
              <a:rPr lang="en-US" altLang="zh-CN" sz="20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for </a:t>
            </a:r>
            <a:r>
              <a:rPr lang="en-US" altLang="zh-CN" sz="200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 </a:t>
            </a:r>
            <a:r>
              <a:rPr lang="en-US" altLang="zh-CN" sz="20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balance</a:t>
            </a:r>
          </a:p>
          <a:p>
            <a:r>
              <a:rPr lang="en-US" altLang="zh-CN" sz="2000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endParaRPr lang="en-US" altLang="zh-CN" sz="20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between data and theory</a:t>
            </a:r>
            <a:endParaRPr lang="zh-CN" altLang="en-US" sz="20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5" y="1059582"/>
            <a:ext cx="2684122" cy="23038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9433" y="3760990"/>
            <a:ext cx="683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Bookman Old Style" panose="02050604050505020204" pitchFamily="18" charset="0"/>
              </a:rPr>
              <a:t>You don't have to delude yourself w</a:t>
            </a:r>
            <a:r>
              <a:rPr lang="en-US" altLang="zh-CN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ith </a:t>
            </a:r>
            <a:r>
              <a:rPr lang="en-US" altLang="zh-CN" dirty="0">
                <a:solidFill>
                  <a:schemeClr val="bg1"/>
                </a:solidFill>
                <a:latin typeface="Bookman Old Style" panose="02050604050505020204" pitchFamily="18" charset="0"/>
              </a:rPr>
              <a:t>Iron Age fairy tales </a:t>
            </a:r>
          </a:p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8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882">
        <p:pull/>
      </p:transition>
    </mc:Choice>
    <mc:Fallback xmlns="">
      <p:transition advTm="888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-217640" y="-2259109"/>
            <a:ext cx="3024336" cy="2964336"/>
          </a:xfrm>
          <a:prstGeom prst="ellipse">
            <a:avLst/>
          </a:prstGeom>
          <a:solidFill>
            <a:srgbClr val="1F365F"/>
          </a:solidFill>
          <a:ln>
            <a:noFill/>
          </a:ln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989" y="0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Kunstler Script" panose="030304020206070D0D06" pitchFamily="66" charset="0"/>
              </a:rPr>
              <a:t>A Wave of Reason</a:t>
            </a:r>
            <a:endParaRPr lang="zh-CN" altLang="en-US" sz="24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647" y="330860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Great Scientists</a:t>
            </a:r>
            <a:endParaRPr lang="zh-CN" altLang="en-US" sz="105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3575" y="1448365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The same spiritual fulfillment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That people find in religion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Can be found in science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By coming to </a:t>
            </a:r>
            <a:r>
              <a:rPr lang="en-US" altLang="zh-CN" sz="20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know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If </a:t>
            </a:r>
            <a:r>
              <a:rPr lang="en-US" altLang="zh-CN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you will, the mind of </a:t>
            </a:r>
            <a:r>
              <a:rPr lang="en-US" altLang="zh-CN" sz="20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God</a:t>
            </a:r>
            <a:endParaRPr lang="zh-CN" altLang="en-US" sz="2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03575" y="1422294"/>
            <a:ext cx="3762647" cy="171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/>
                <a:latin typeface="Levenim MT" panose="02010502060101010101" pitchFamily="2" charset="-79"/>
                <a:cs typeface="Levenim MT" panose="02010502060101010101" pitchFamily="2" charset="-79"/>
              </a:rPr>
              <a:t>The real world, as it actually is, 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/>
                <a:latin typeface="Levenim MT" panose="02010502060101010101" pitchFamily="2" charset="-79"/>
                <a:cs typeface="Levenim MT" panose="02010502060101010101" pitchFamily="2" charset="-79"/>
              </a:rPr>
              <a:t>Is not evil, it's remarkable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bg1"/>
                </a:solidFill>
                <a:effectLst/>
                <a:latin typeface="Levenim MT" panose="02010502060101010101" pitchFamily="2" charset="-79"/>
                <a:cs typeface="Levenim MT" panose="02010502060101010101" pitchFamily="2" charset="-79"/>
              </a:rPr>
              <a:t>And </a:t>
            </a:r>
            <a:r>
              <a:rPr lang="en-US" altLang="zh-CN" b="1" dirty="0">
                <a:solidFill>
                  <a:schemeClr val="bg1"/>
                </a:solidFill>
                <a:effectLst/>
                <a:latin typeface="Levenim MT" panose="02010502060101010101" pitchFamily="2" charset="-79"/>
                <a:cs typeface="Levenim MT" panose="02010502060101010101" pitchFamily="2" charset="-79"/>
              </a:rPr>
              <a:t>the way to understand the physical world is to use </a:t>
            </a:r>
            <a:r>
              <a:rPr lang="en-US" altLang="zh-CN" b="1" dirty="0" smtClean="0">
                <a:solidFill>
                  <a:schemeClr val="bg1"/>
                </a:solidFill>
                <a:effectLst/>
                <a:latin typeface="Levenim MT" panose="02010502060101010101" pitchFamily="2" charset="-79"/>
                <a:cs typeface="Levenim MT" panose="02010502060101010101" pitchFamily="2" charset="-79"/>
              </a:rPr>
              <a:t>science</a:t>
            </a:r>
            <a:endParaRPr lang="zh-CN" altLang="en-US" b="1" dirty="0">
              <a:solidFill>
                <a:schemeClr val="bg1"/>
              </a:solidFill>
              <a:effectLst/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915567"/>
            <a:ext cx="3312368" cy="4326580"/>
            <a:chOff x="-6052" y="1131590"/>
            <a:chExt cx="3004796" cy="411055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784" l="0" r="97917">
                          <a14:foregroundMark x1="24583" y1="22796" x2="28750" y2="6383"/>
                          <a14:foregroundMark x1="70833" y1="22188" x2="72083" y2="25836"/>
                          <a14:foregroundMark x1="58750" y1="23100" x2="58750" y2="23100"/>
                          <a14:foregroundMark x1="73750" y1="29787" x2="70417" y2="16717"/>
                          <a14:foregroundMark x1="60000" y1="49544" x2="2500" y2="89970"/>
                          <a14:foregroundMark x1="73333" y1="70213" x2="73333" y2="70213"/>
                          <a14:foregroundMark x1="70417" y1="67173" x2="95833" y2="80547"/>
                          <a14:foregroundMark x1="57500" y1="6079" x2="66250" y2="11246"/>
                          <a14:foregroundMark x1="68750" y1="14590" x2="64583" y2="10030"/>
                          <a14:foregroundMark x1="70833" y1="40122" x2="73750" y2="41337"/>
                          <a14:foregroundMark x1="74167" y1="41641" x2="79167" y2="43161"/>
                          <a14:foregroundMark x1="83333" y1="61702" x2="80417" y2="51064"/>
                          <a14:foregroundMark x1="82500" y1="57751" x2="79167" y2="55015"/>
                          <a14:foregroundMark x1="78750" y1="55015" x2="80000" y2="53799"/>
                          <a14:foregroundMark x1="80000" y1="53799" x2="83750" y2="53191"/>
                          <a14:foregroundMark x1="84167" y1="53495" x2="85417" y2="53799"/>
                          <a14:foregroundMark x1="85417" y1="53799" x2="83750" y2="53799"/>
                          <a14:foregroundMark x1="74167" y1="55319" x2="82500" y2="45289"/>
                          <a14:foregroundMark x1="81250" y1="54103" x2="82917" y2="47720"/>
                          <a14:backgroundMark x1="12500" y1="6383" x2="11250" y2="16717"/>
                          <a14:backgroundMark x1="71250" y1="37994" x2="71667" y2="33739"/>
                          <a14:backgroundMark x1="15417" y1="27660" x2="14583" y2="29483"/>
                          <a14:backgroundMark x1="1667" y1="56535" x2="2083" y2="58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52" y="1131590"/>
              <a:ext cx="3004796" cy="4110557"/>
            </a:xfrm>
            <a:prstGeom prst="rect">
              <a:avLst/>
            </a:prstGeom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13407" y="4336226"/>
              <a:ext cx="795713" cy="350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开普勒</a:t>
              </a:r>
              <a:endPara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547579"/>
      </p:ext>
    </p:extLst>
  </p:cSld>
  <p:clrMapOvr>
    <a:masterClrMapping/>
  </p:clrMapOvr>
  <p:transition spd="slow" advTm="190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125"/>
                            </p:stCondLst>
                            <p:childTnLst>
                              <p:par>
                                <p:cTn id="16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75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125"/>
                            </p:stCondLst>
                            <p:childTnLst>
                              <p:par>
                                <p:cTn id="2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5340" y="1971585"/>
            <a:ext cx="4192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kern="1700" spc="100" dirty="0">
                <a:solidFill>
                  <a:schemeClr val="bg1"/>
                </a:solidFill>
                <a:latin typeface="Nueva Std" pitchFamily="34" charset="0"/>
                <a:cs typeface="Aharoni" panose="02010803020104030203" pitchFamily="2" charset="-79"/>
              </a:rPr>
              <a:t>There </a:t>
            </a:r>
            <a:r>
              <a:rPr lang="en-US" altLang="zh-CN" kern="1700" spc="100" dirty="0" smtClean="0">
                <a:solidFill>
                  <a:schemeClr val="bg1"/>
                </a:solidFill>
                <a:latin typeface="Nueva Std" pitchFamily="34" charset="0"/>
                <a:cs typeface="Aharoni" panose="02010803020104030203" pitchFamily="2" charset="-79"/>
              </a:rPr>
              <a:t> is  </a:t>
            </a:r>
            <a:r>
              <a:rPr lang="en-US" altLang="zh-CN" kern="1700" spc="100" dirty="0">
                <a:solidFill>
                  <a:schemeClr val="bg1"/>
                </a:solidFill>
                <a:latin typeface="Nueva Std" pitchFamily="34" charset="0"/>
                <a:cs typeface="Aharoni" panose="02010803020104030203" pitchFamily="2" charset="-79"/>
              </a:rPr>
              <a:t>a </a:t>
            </a:r>
            <a:r>
              <a:rPr lang="en-US" altLang="zh-CN" kern="1700" spc="100" dirty="0" smtClean="0">
                <a:solidFill>
                  <a:schemeClr val="bg1"/>
                </a:solidFill>
                <a:latin typeface="Nueva Std" pitchFamily="34" charset="0"/>
                <a:cs typeface="Aharoni" panose="02010803020104030203" pitchFamily="2" charset="-79"/>
              </a:rPr>
              <a:t> new  wave  of  </a:t>
            </a:r>
            <a:r>
              <a:rPr lang="en-US" altLang="zh-CN" kern="1700" spc="100" dirty="0">
                <a:solidFill>
                  <a:schemeClr val="bg1"/>
                </a:solidFill>
                <a:latin typeface="Nueva Std" pitchFamily="34" charset="0"/>
                <a:cs typeface="Aharoni" panose="02010803020104030203" pitchFamily="2" charset="-79"/>
              </a:rPr>
              <a:t>reason </a:t>
            </a:r>
            <a:endParaRPr lang="en-US" altLang="zh-CN" kern="1700" spc="100" dirty="0" smtClean="0">
              <a:solidFill>
                <a:schemeClr val="bg1"/>
              </a:solidFill>
              <a:latin typeface="Nueva Std" pitchFamily="34" charset="0"/>
              <a:cs typeface="Aharoni" panose="02010803020104030203" pitchFamily="2" charset="-79"/>
            </a:endParaRPr>
          </a:p>
          <a:p>
            <a:pPr algn="ctr"/>
            <a:r>
              <a:rPr lang="en-US" altLang="zh-CN" kern="1700" spc="100" dirty="0" smtClean="0">
                <a:solidFill>
                  <a:schemeClr val="bg1"/>
                </a:solidFill>
                <a:latin typeface="Nueva Std" pitchFamily="34" charset="0"/>
                <a:cs typeface="Aharoni" panose="02010803020104030203" pitchFamily="2" charset="-79"/>
              </a:rPr>
              <a:t>Sweeping  across </a:t>
            </a:r>
          </a:p>
          <a:p>
            <a:pPr algn="ctr"/>
            <a:r>
              <a:rPr lang="en-US" altLang="zh-CN" kern="1700" spc="100" dirty="0" smtClean="0">
                <a:solidFill>
                  <a:schemeClr val="bg1"/>
                </a:solidFill>
                <a:latin typeface="Nueva Std" pitchFamily="34" charset="0"/>
                <a:cs typeface="Aharoni" panose="02010803020104030203" pitchFamily="2" charset="-79"/>
              </a:rPr>
              <a:t>America, Britain, Asia, Europe, Australia </a:t>
            </a:r>
          </a:p>
          <a:p>
            <a:pPr algn="ctr"/>
            <a:r>
              <a:rPr lang="en-US" altLang="zh-CN" kern="1700" spc="100" dirty="0" smtClean="0">
                <a:solidFill>
                  <a:schemeClr val="bg1"/>
                </a:solidFill>
                <a:latin typeface="Nueva Std" pitchFamily="34" charset="0"/>
                <a:cs typeface="Aharoni" panose="02010803020104030203" pitchFamily="2" charset="-79"/>
              </a:rPr>
              <a:t>South </a:t>
            </a:r>
            <a:r>
              <a:rPr lang="en-US" altLang="zh-CN" kern="1700" spc="100" dirty="0">
                <a:solidFill>
                  <a:schemeClr val="bg1"/>
                </a:solidFill>
                <a:latin typeface="Nueva Std" pitchFamily="34" charset="0"/>
                <a:cs typeface="Aharoni" panose="02010803020104030203" pitchFamily="2" charset="-79"/>
              </a:rPr>
              <a:t>America, the Middle East and Africa 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788024" y="0"/>
            <a:ext cx="4387591" cy="5236046"/>
            <a:chOff x="4984224" y="344168"/>
            <a:chExt cx="3765373" cy="445516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224" y="344168"/>
              <a:ext cx="3765373" cy="445516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7668344" y="46166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笛卡尔</a:t>
              </a:r>
              <a:endPara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795588" y="0"/>
            <a:ext cx="4744963" cy="5596086"/>
            <a:chOff x="-1492375" y="3243379"/>
            <a:chExt cx="4188366" cy="518232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92375" y="3243379"/>
              <a:ext cx="4188366" cy="518232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96700" y="341765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笛卡尔</a:t>
              </a:r>
              <a:endPara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71924" y="1971585"/>
            <a:ext cx="3633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pc="100" dirty="0">
                <a:solidFill>
                  <a:schemeClr val="bg1"/>
                </a:solidFill>
                <a:latin typeface="Nueva Std" pitchFamily="34" charset="0"/>
              </a:rPr>
              <a:t>There is a new wave of reason </a:t>
            </a:r>
          </a:p>
          <a:p>
            <a:pPr algn="ctr"/>
            <a:r>
              <a:rPr lang="en-US" altLang="zh-CN" spc="100" dirty="0">
                <a:solidFill>
                  <a:schemeClr val="bg1"/>
                </a:solidFill>
                <a:latin typeface="Nueva Std" pitchFamily="34" charset="0"/>
              </a:rPr>
              <a:t>Where superstition had a firm hold </a:t>
            </a:r>
            <a:endParaRPr lang="en-US" altLang="zh-CN" spc="100" dirty="0" smtClean="0">
              <a:solidFill>
                <a:schemeClr val="bg1"/>
              </a:solidFill>
              <a:latin typeface="Nueva Std" pitchFamily="34" charset="0"/>
            </a:endParaRPr>
          </a:p>
          <a:p>
            <a:pPr algn="ctr"/>
            <a:r>
              <a:rPr lang="en-US" altLang="zh-CN" spc="100" dirty="0" smtClean="0">
                <a:solidFill>
                  <a:schemeClr val="bg1"/>
                </a:solidFill>
                <a:latin typeface="Nueva Std" pitchFamily="34" charset="0"/>
              </a:rPr>
              <a:t>Teach </a:t>
            </a:r>
            <a:r>
              <a:rPr lang="en-US" altLang="zh-CN" spc="100" dirty="0">
                <a:solidFill>
                  <a:schemeClr val="bg1"/>
                </a:solidFill>
                <a:latin typeface="Nueva Std" pitchFamily="34" charset="0"/>
              </a:rPr>
              <a:t>a man to reason </a:t>
            </a:r>
          </a:p>
          <a:p>
            <a:pPr algn="ctr"/>
            <a:r>
              <a:rPr lang="en-US" altLang="zh-CN" spc="100" dirty="0">
                <a:solidFill>
                  <a:schemeClr val="bg1"/>
                </a:solidFill>
                <a:latin typeface="Nueva Std" pitchFamily="34" charset="0"/>
              </a:rPr>
              <a:t>And he'll think for a lifetime </a:t>
            </a:r>
          </a:p>
        </p:txBody>
      </p:sp>
      <p:sp>
        <p:nvSpPr>
          <p:cNvPr id="4" name="椭圆 3"/>
          <p:cNvSpPr/>
          <p:nvPr/>
        </p:nvSpPr>
        <p:spPr>
          <a:xfrm>
            <a:off x="-217640" y="-2259109"/>
            <a:ext cx="3024336" cy="2964336"/>
          </a:xfrm>
          <a:prstGeom prst="ellipse">
            <a:avLst/>
          </a:prstGeom>
          <a:solidFill>
            <a:srgbClr val="1F365F"/>
          </a:solidFill>
          <a:ln>
            <a:noFill/>
          </a:ln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989" y="0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Kunstler Script" panose="030304020206070D0D06" pitchFamily="66" charset="0"/>
              </a:rPr>
              <a:t>A Wave of Reason</a:t>
            </a:r>
            <a:endParaRPr lang="zh-CN" altLang="en-US" sz="24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647" y="330860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Great Scientists</a:t>
            </a:r>
            <a:endParaRPr lang="zh-CN" altLang="en-US" sz="105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087499"/>
      </p:ext>
    </p:extLst>
  </p:cSld>
  <p:clrMapOvr>
    <a:masterClrMapping/>
  </p:clrMapOvr>
  <p:transition spd="slow" advTm="215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-3.7037E-6 L -0.56059 -0.003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38" y="-18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88" y="24842"/>
            <a:ext cx="6817223" cy="50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09124"/>
      </p:ext>
    </p:extLst>
  </p:cSld>
  <p:clrMapOvr>
    <a:masterClrMapping/>
  </p:clrMapOvr>
  <p:transition spd="med" advTm="19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"/>
            <a:ext cx="9144000" cy="51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26664"/>
      </p:ext>
    </p:extLst>
  </p:cSld>
  <p:clrMapOvr>
    <a:masterClrMapping/>
  </p:clrMapOvr>
  <p:transition spd="med" advTm="156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" y="-164554"/>
            <a:ext cx="9155360" cy="57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504"/>
      </p:ext>
    </p:extLst>
  </p:cSld>
  <p:clrMapOvr>
    <a:masterClrMapping/>
  </p:clrMapOvr>
  <p:transition spd="med" advTm="176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15" y="0"/>
            <a:ext cx="6408712" cy="530805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228184" y="-2108770"/>
            <a:ext cx="3024336" cy="2964336"/>
          </a:xfrm>
          <a:prstGeom prst="ellipse">
            <a:avLst/>
          </a:prstGeom>
          <a:solidFill>
            <a:srgbClr val="1F365F"/>
          </a:solidFill>
          <a:ln>
            <a:noFill/>
          </a:ln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97813" y="150339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35000"/>
                    </a:schemeClr>
                  </a:glow>
                </a:effectLst>
                <a:latin typeface="Kunstler Script" panose="030304020206070D0D06" pitchFamily="66" charset="0"/>
              </a:rPr>
              <a:t>A Wave of Reason</a:t>
            </a:r>
            <a:endParaRPr lang="zh-CN" altLang="en-US" sz="2400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35000"/>
                  </a:schemeClr>
                </a:glow>
              </a:effectLst>
              <a:latin typeface="Kunstler Script" panose="030304020206070D0D06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6471" y="481199"/>
            <a:ext cx="14077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  <a:latin typeface="Copperplate Gothic Light" panose="020E0507020206020404" pitchFamily="34" charset="0"/>
              </a:rPr>
              <a:t>Great Scientists</a:t>
            </a:r>
            <a:endParaRPr lang="zh-CN" altLang="en-US" sz="1050" dirty="0">
              <a:solidFill>
                <a:schemeClr val="bg1"/>
              </a:solidFill>
              <a:latin typeface="Copperplate Gothic Light" panose="020E05070202060204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5134" y="1779662"/>
            <a:ext cx="50642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Cosmology brings us face to face </a:t>
            </a:r>
            <a:endParaRPr lang="en-US" altLang="zh-CN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with </a:t>
            </a:r>
            <a:r>
              <a:rPr lang="en-US" altLang="zh-CN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the deepest mysteries </a:t>
            </a:r>
            <a:endParaRPr lang="en-US" altLang="zh-CN" sz="20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wiith</a:t>
            </a:r>
            <a:r>
              <a:rPr lang="en-US" altLang="zh-CN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questions that were once </a:t>
            </a:r>
            <a:r>
              <a:rPr lang="en-US" altLang="zh-CN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treated 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only in </a:t>
            </a:r>
            <a:r>
              <a:rPr lang="en-US" altLang="zh-CN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religion and myth 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-1984" y="0"/>
            <a:ext cx="3765373" cy="5143500"/>
            <a:chOff x="-1984" y="0"/>
            <a:chExt cx="3765373" cy="51435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84" y="0"/>
              <a:ext cx="3765373" cy="51435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9511" y="15113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伽利略</a:t>
              </a:r>
              <a:endPara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3571" y="2063918"/>
            <a:ext cx="4297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The desire to be connected </a:t>
            </a:r>
            <a:endParaRPr lang="en-US" altLang="zh-CN" sz="2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altLang="zh-CN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with </a:t>
            </a:r>
            <a:r>
              <a:rPr lang="en-US" altLang="zh-CN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the cosmos 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Reflects a profound reality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0579867"/>
      </p:ext>
    </p:extLst>
  </p:cSld>
  <p:clrMapOvr>
    <a:masterClrMapping/>
  </p:clrMapOvr>
  <p:transition spd="slow" advTm="1681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7.40741E-7 L 0.32344 -0.00617 " pathEditMode="relative" rAng="0" ptsTypes="AA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309"/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6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7|3.1|2.4|1.3|0.6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9|2.9|5|2.9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413</Words>
  <Application>Microsoft Office PowerPoint</Application>
  <PresentationFormat>全屏显示(16:9)</PresentationFormat>
  <Paragraphs>87</Paragraphs>
  <Slides>14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Bookman Old Style</vt:lpstr>
      <vt:lpstr>华文行楷</vt:lpstr>
      <vt:lpstr>Monotype Corsiva</vt:lpstr>
      <vt:lpstr>Kunstler Script</vt:lpstr>
      <vt:lpstr>宋体</vt:lpstr>
      <vt:lpstr>Nueva Std</vt:lpstr>
      <vt:lpstr>Copperplate Gothic Light</vt:lpstr>
      <vt:lpstr>Calibri</vt:lpstr>
      <vt:lpstr>Levenim MT</vt:lpstr>
      <vt:lpstr>Copperplate Gothic Bold</vt:lpstr>
      <vt:lpstr>Arial</vt:lpstr>
      <vt:lpstr>Eras Demi ITC</vt:lpstr>
      <vt:lpstr>MV Boli</vt:lpstr>
      <vt:lpstr>Aharoni</vt:lpstr>
      <vt:lpstr>Eras Bold ITC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余颖诗</dc:creator>
  <cp:lastModifiedBy>iCura</cp:lastModifiedBy>
  <cp:revision>66</cp:revision>
  <dcterms:created xsi:type="dcterms:W3CDTF">2018-07-10T02:20:44Z</dcterms:created>
  <dcterms:modified xsi:type="dcterms:W3CDTF">2018-07-10T14:00:48Z</dcterms:modified>
</cp:coreProperties>
</file>