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7"/>
  </p:notesMasterIdLst>
  <p:sldIdLst>
    <p:sldId id="286" r:id="rId3"/>
    <p:sldId id="260" r:id="rId4"/>
    <p:sldId id="261" r:id="rId5"/>
    <p:sldId id="262" r:id="rId6"/>
    <p:sldId id="263" r:id="rId7"/>
    <p:sldId id="264" r:id="rId8"/>
    <p:sldId id="283" r:id="rId9"/>
    <p:sldId id="288" r:id="rId10"/>
    <p:sldId id="268" r:id="rId11"/>
    <p:sldId id="273" r:id="rId12"/>
    <p:sldId id="284" r:id="rId13"/>
    <p:sldId id="267" r:id="rId14"/>
    <p:sldId id="281" r:id="rId15"/>
    <p:sldId id="28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277" userDrawn="1">
          <p15:clr>
            <a:srgbClr val="A4A3A4"/>
          </p15:clr>
        </p15:guide>
        <p15:guide id="4" pos="5110" userDrawn="1">
          <p15:clr>
            <a:srgbClr val="A4A3A4"/>
          </p15:clr>
        </p15:guide>
        <p15:guide id="5" pos="2547" userDrawn="1">
          <p15:clr>
            <a:srgbClr val="A4A3A4"/>
          </p15:clr>
        </p15:guide>
        <p15:guide id="6" pos="6403" userDrawn="1">
          <p15:clr>
            <a:srgbClr val="A4A3A4"/>
          </p15:clr>
        </p15:guide>
        <p15:guide id="7" pos="7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7FE"/>
    <a:srgbClr val="4BDDE9"/>
    <a:srgbClr val="FFFFFF"/>
    <a:srgbClr val="345692"/>
    <a:srgbClr val="17C0D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35"/>
  </p:normalViewPr>
  <p:slideViewPr>
    <p:cSldViewPr snapToGrid="0">
      <p:cViewPr>
        <p:scale>
          <a:sx n="60" d="100"/>
          <a:sy n="60" d="100"/>
        </p:scale>
        <p:origin x="-540" y="-324"/>
      </p:cViewPr>
      <p:guideLst>
        <p:guide orient="horz" pos="2160"/>
        <p:guide pos="3840"/>
        <p:guide pos="1277"/>
        <p:guide pos="5110"/>
        <p:guide pos="2547"/>
        <p:guide pos="6403"/>
        <p:guide pos="7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062EE-FD48-4DF0-BC53-B634D7B729C2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E9234-1F74-475F-A2EA-551410939A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47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69145-0AAA-469C-BBCB-8880E4FDE371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96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 userDrawn="1"/>
        </p:nvGrpSpPr>
        <p:grpSpPr>
          <a:xfrm>
            <a:off x="351550" y="627927"/>
            <a:ext cx="292567" cy="2185334"/>
            <a:chOff x="1323824" y="3429000"/>
            <a:chExt cx="292567" cy="2185334"/>
          </a:xfrm>
        </p:grpSpPr>
        <p:sp>
          <p:nvSpPr>
            <p:cNvPr id="3" name="Shape 2637"/>
            <p:cNvSpPr/>
            <p:nvPr/>
          </p:nvSpPr>
          <p:spPr>
            <a:xfrm>
              <a:off x="1387088" y="5309932"/>
              <a:ext cx="166039" cy="30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4" name="Shape 2639"/>
            <p:cNvSpPr/>
            <p:nvPr/>
          </p:nvSpPr>
          <p:spPr>
            <a:xfrm>
              <a:off x="1323824" y="4381415"/>
              <a:ext cx="292567" cy="18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5" name="Shape 2645"/>
            <p:cNvSpPr/>
            <p:nvPr/>
          </p:nvSpPr>
          <p:spPr>
            <a:xfrm>
              <a:off x="1325680" y="3429000"/>
              <a:ext cx="288854" cy="21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cxnSp>
        <p:nvCxnSpPr>
          <p:cNvPr id="6" name="直线连接符 5"/>
          <p:cNvCxnSpPr/>
          <p:nvPr userDrawn="1"/>
        </p:nvCxnSpPr>
        <p:spPr>
          <a:xfrm>
            <a:off x="497833" y="3429000"/>
            <a:ext cx="0" cy="34290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73404"/>
      </p:ext>
    </p:extLst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7805"/>
      </p:ext>
    </p:extLst>
  </p:cSld>
  <p:clrMapOvr>
    <a:masterClrMapping/>
  </p:clrMapOvr>
  <p:transition spd="slow" advTm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39213"/>
      </p:ext>
    </p:extLst>
  </p:cSld>
  <p:clrMapOvr>
    <a:masterClrMapping/>
  </p:clrMapOvr>
  <p:transition spd="slow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96464" y="434161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行业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模板：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>
              <a:defRPr/>
            </a:pP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节日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模板：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www.1ppt.com/sucai/</a:t>
            </a:r>
          </a:p>
          <a:p>
            <a:pPr defTabSz="914400">
              <a:defRPr/>
            </a:pP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>
              <a:defRPr/>
            </a:pP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优秀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教程： 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>
              <a:defRPr/>
            </a:pP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Word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教程： 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教程：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www.1ppt.com/excel/  </a:t>
            </a:r>
          </a:p>
          <a:p>
            <a:pPr defTabSz="914400">
              <a:defRPr/>
            </a:pP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www.1ppt.com/kejian/ </a:t>
            </a:r>
          </a:p>
          <a:p>
            <a:pPr defTabSz="914400">
              <a:defRPr/>
            </a:pP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www.1ppt.com/shiti/  </a:t>
            </a:r>
          </a:p>
          <a:p>
            <a:pPr defTabSz="914400">
              <a:defRPr/>
            </a:pPr>
            <a:r>
              <a:rPr lang="zh-CN" altLang="en-US" sz="100" kern="0" dirty="0">
                <a:solidFill>
                  <a:srgbClr val="42406F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www.1ppt.com/jiaoan/  </a:t>
            </a:r>
            <a:r>
              <a:rPr lang="en-US" altLang="zh-CN" sz="100" kern="0" dirty="0" smtClean="0">
                <a:solidFill>
                  <a:srgbClr val="42406F"/>
                </a:solidFill>
                <a:latin typeface="Calibri"/>
                <a:ea typeface="宋体"/>
              </a:rPr>
              <a:t>      </a:t>
            </a:r>
            <a:endParaRPr lang="en-US" altLang="zh-CN" sz="100" kern="0" dirty="0">
              <a:solidFill>
                <a:srgbClr val="42406F"/>
              </a:solidFill>
              <a:latin typeface="Calibri"/>
              <a:ea typeface="宋体"/>
            </a:endParaRPr>
          </a:p>
          <a:p>
            <a:pPr defTabSz="914400">
              <a:defRPr/>
            </a:pPr>
            <a:r>
              <a:rPr lang="zh-CN" altLang="en-US" sz="100" kern="0" dirty="0" smtClean="0">
                <a:solidFill>
                  <a:srgbClr val="42406F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kern="0" dirty="0" smtClean="0">
                <a:solidFill>
                  <a:srgbClr val="42406F"/>
                </a:solidFill>
                <a:latin typeface="Calibri"/>
                <a:ea typeface="宋体"/>
              </a:rPr>
              <a:t>www.1ppt.com/ziti/</a:t>
            </a:r>
            <a:endParaRPr lang="en-US" altLang="zh-CN" sz="100" kern="0" dirty="0">
              <a:solidFill>
                <a:srgbClr val="42406F"/>
              </a:solidFill>
              <a:latin typeface="Calibri"/>
              <a:ea typeface="宋体"/>
            </a:endParaRPr>
          </a:p>
          <a:p>
            <a:pPr defTabSz="914400">
              <a:defRPr/>
            </a:pPr>
            <a:r>
              <a:rPr lang="en-US" altLang="zh-CN" sz="100" kern="0" dirty="0">
                <a:solidFill>
                  <a:srgbClr val="42406F"/>
                </a:solidFill>
                <a:latin typeface="Calibri"/>
                <a:ea typeface="宋体"/>
              </a:rPr>
              <a:t> </a:t>
            </a:r>
            <a:endParaRPr lang="zh-CN" altLang="en-US" sz="100" kern="0" dirty="0">
              <a:solidFill>
                <a:srgbClr val="42406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225384"/>
      </p:ext>
    </p:extLst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49253"/>
      </p:ext>
    </p:extLst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60969"/>
      </p:ext>
    </p:extLst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2933"/>
      </p:ext>
    </p:extLst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8793"/>
      </p:ext>
    </p:extLst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59727"/>
      </p:ext>
    </p:extLst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90390"/>
      </p:ext>
    </p:extLst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1245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4C74566-2C61-4114-BFA0-53B4EDA424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2018/7/13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102EF7-0002-4323-8C5A-8FCA3BB751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9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 advTm="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32"/>
          <p:cNvSpPr txBox="1"/>
          <p:nvPr/>
        </p:nvSpPr>
        <p:spPr>
          <a:xfrm>
            <a:off x="1243841" y="2162546"/>
            <a:ext cx="7963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教材：人教版</a:t>
            </a:r>
            <a:r>
              <a:rPr 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M5U1  Great </a:t>
            </a:r>
            <a:r>
              <a:rPr 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Scientists</a:t>
            </a:r>
          </a:p>
        </p:txBody>
      </p:sp>
      <p:sp>
        <p:nvSpPr>
          <p:cNvPr id="14" name="TextBox 32"/>
          <p:cNvSpPr txBox="1"/>
          <p:nvPr/>
        </p:nvSpPr>
        <p:spPr>
          <a:xfrm>
            <a:off x="1243842" y="2910338"/>
            <a:ext cx="606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音乐：</a:t>
            </a: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Shoulders of giants</a:t>
            </a:r>
          </a:p>
        </p:txBody>
      </p:sp>
      <p:sp>
        <p:nvSpPr>
          <p:cNvPr id="15" name="TextBox 32"/>
          <p:cNvSpPr txBox="1"/>
          <p:nvPr/>
        </p:nvSpPr>
        <p:spPr>
          <a:xfrm>
            <a:off x="1243842" y="3544705"/>
            <a:ext cx="297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作者：张思雨</a:t>
            </a:r>
            <a:endParaRPr lang="en-US" altLang="zh-CN" sz="28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venir Heavy Oblique" charset="0"/>
            </a:endParaRPr>
          </a:p>
        </p:txBody>
      </p:sp>
      <p:sp>
        <p:nvSpPr>
          <p:cNvPr id="16" name="TextBox 32"/>
          <p:cNvSpPr txBox="1"/>
          <p:nvPr/>
        </p:nvSpPr>
        <p:spPr>
          <a:xfrm>
            <a:off x="1247112" y="4257224"/>
            <a:ext cx="6177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单位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：华南师范大学外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文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venir Heavy Oblique" charset="0"/>
              </a:rPr>
              <a:t>学院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venir Heavy Oblique" charset="0"/>
            </a:endParaRPr>
          </a:p>
        </p:txBody>
      </p:sp>
      <p:pic>
        <p:nvPicPr>
          <p:cNvPr id="18" name="Various Artists - Shoulders of Gian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5335" y="475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4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8" y="0"/>
            <a:ext cx="7664352" cy="417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011557" y="4435743"/>
            <a:ext cx="6985000" cy="1077200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微软雅黑 Light"/>
                <a:cs typeface="+mn-cs"/>
              </a:rPr>
              <a:t>That Copernicus was right come outside with me tonight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Berlin Sans FB Demi" pitchFamily="34" charset="0"/>
              <a:ea typeface="微软雅黑 Light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57" y="2532240"/>
            <a:ext cx="4195443" cy="429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086" y="386918"/>
            <a:ext cx="2004974" cy="214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58947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406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4061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75"/>
                            </p:stCondLst>
                            <p:childTnLst>
                              <p:par>
                                <p:cTn id="30" presetID="3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417891" y="1907625"/>
            <a:ext cx="9239599" cy="1434663"/>
          </a:xfrm>
          <a:prstGeom prst="rect">
            <a:avLst/>
          </a:prstGeom>
          <a:solidFill>
            <a:sysClr val="window" lastClr="FFFFFF">
              <a:alpha val="22000"/>
            </a:sysClr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erlin Sans FB Demi" pitchFamily="34" charset="0"/>
                <a:ea typeface="微软雅黑 Light"/>
                <a:cs typeface="+mn-cs"/>
              </a:rPr>
              <a:t>And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erlin Sans FB Demi" pitchFamily="34" charset="0"/>
                <a:ea typeface="微软雅黑 Light"/>
                <a:cs typeface="+mn-cs"/>
              </a:rPr>
              <a:t>I can show you wonders of the world to surprise and delight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Berlin Sans FB Demi" pitchFamily="34" charset="0"/>
              <a:ea typeface="微软雅黑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0" presetClass="exit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2238704" y="1176885"/>
            <a:ext cx="1819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I've got </a:t>
            </a:r>
          </a:p>
        </p:txBody>
      </p:sp>
      <p:sp>
        <p:nvSpPr>
          <p:cNvPr id="10" name="TextBox 23"/>
          <p:cNvSpPr txBox="1"/>
          <p:nvPr/>
        </p:nvSpPr>
        <p:spPr>
          <a:xfrm>
            <a:off x="3731173" y="1914060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my telescope with me </a:t>
            </a:r>
          </a:p>
        </p:txBody>
      </p:sp>
      <p:sp>
        <p:nvSpPr>
          <p:cNvPr id="11" name="TextBox 23"/>
          <p:cNvSpPr txBox="1"/>
          <p:nvPr/>
        </p:nvSpPr>
        <p:spPr>
          <a:xfrm>
            <a:off x="6096000" y="2844225"/>
            <a:ext cx="4649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just wait until you see</a:t>
            </a:r>
          </a:p>
        </p:txBody>
      </p:sp>
    </p:spTree>
    <p:extLst>
      <p:ext uri="{BB962C8B-B14F-4D97-AF65-F5344CB8AC3E}">
        <p14:creationId xmlns:p14="http://schemas.microsoft.com/office/powerpoint/2010/main" val="8299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20"/>
                            </p:stCondLst>
                            <p:childTnLst>
                              <p:par>
                                <p:cTn id="32" presetID="25" presetClass="exit" presetSubtype="0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5" presetClass="exit" presetSubtype="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5" presetClass="exit" presetSubtype="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85232" y="3034603"/>
            <a:ext cx="4507832" cy="1034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TextBox 32"/>
          <p:cNvSpPr txBox="1"/>
          <p:nvPr/>
        </p:nvSpPr>
        <p:spPr>
          <a:xfrm>
            <a:off x="1784247" y="1994847"/>
            <a:ext cx="4108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 defTabSz="914400"/>
            <a:r>
              <a:rPr lang="en-US" altLang="zh-CN" sz="3200" b="1" dirty="0">
                <a:solidFill>
                  <a:srgbClr val="44546A">
                    <a:lumMod val="50000"/>
                  </a:srgbClr>
                </a:solidFill>
                <a:latin typeface="Berlin Sans FB Demi" pitchFamily="34" charset="0"/>
                <a:ea typeface="微软雅黑 Light"/>
              </a:rPr>
              <a:t>Shoulders of Giants....</a:t>
            </a:r>
          </a:p>
        </p:txBody>
      </p:sp>
      <p:sp>
        <p:nvSpPr>
          <p:cNvPr id="7" name="TextBox 33"/>
          <p:cNvSpPr txBox="1"/>
          <p:nvPr/>
        </p:nvSpPr>
        <p:spPr>
          <a:xfrm>
            <a:off x="2070889" y="3864003"/>
            <a:ext cx="4025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Berlin Sans FB Demi" pitchFamily="34" charset="0"/>
                <a:ea typeface="微软雅黑 Light"/>
              </a:rPr>
              <a:t>... </a:t>
            </a:r>
            <a:r>
              <a:rPr lang="en-US" altLang="zh-CN" sz="3200" b="1" dirty="0" smtClean="0">
                <a:solidFill>
                  <a:schemeClr val="accent1">
                    <a:lumMod val="75000"/>
                  </a:schemeClr>
                </a:solidFill>
                <a:latin typeface="Berlin Sans FB Demi" pitchFamily="34" charset="0"/>
                <a:ea typeface="微软雅黑 Light"/>
              </a:rPr>
              <a:t>will 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Berlin Sans FB Demi" pitchFamily="34" charset="0"/>
                <a:ea typeface="微软雅黑 Light"/>
              </a:rPr>
              <a:t>see beyond!</a:t>
            </a:r>
          </a:p>
        </p:txBody>
      </p:sp>
      <p:sp>
        <p:nvSpPr>
          <p:cNvPr id="11" name="TextBox 33"/>
          <p:cNvSpPr txBox="1"/>
          <p:nvPr/>
        </p:nvSpPr>
        <p:spPr>
          <a:xfrm>
            <a:off x="868776" y="841700"/>
            <a:ext cx="2770372" cy="739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44546A">
                    <a:lumMod val="50000"/>
                  </a:srgbClr>
                </a:solidFill>
                <a:latin typeface="Berlin Sans FB Demi" pitchFamily="34" charset="0"/>
                <a:ea typeface="微软雅黑 Light"/>
              </a:rPr>
              <a:t>That on the</a:t>
            </a:r>
            <a:endParaRPr lang="en-US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50"/>
                            </p:stCondLst>
                            <p:childTnLst>
                              <p:par>
                                <p:cTn id="57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6" grpId="2"/>
      <p:bldP spid="7" grpId="0"/>
      <p:bldP spid="7" grpId="1"/>
      <p:bldP spid="7" grpId="2"/>
      <p:bldP spid="11" grpId="0"/>
      <p:bldP spid="11" grpId="1"/>
      <p:bldP spid="1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6290" y="2680136"/>
            <a:ext cx="5139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smtClean="0">
                <a:solidFill>
                  <a:schemeClr val="accent5">
                    <a:lumMod val="50000"/>
                  </a:schemeClr>
                </a:solidFill>
                <a:latin typeface="Bradley Hand ITC" pitchFamily="66" charset="0"/>
              </a:rPr>
              <a:t>Thank You</a:t>
            </a:r>
            <a:r>
              <a:rPr lang="zh-CN" altLang="en-US" sz="8000" b="1" dirty="0" smtClean="0">
                <a:solidFill>
                  <a:schemeClr val="accent5">
                    <a:lumMod val="50000"/>
                  </a:schemeClr>
                </a:solidFill>
                <a:latin typeface="Bradley Hand ITC" pitchFamily="66" charset="0"/>
              </a:rPr>
              <a:t>！</a:t>
            </a:r>
            <a:endParaRPr lang="zh-CN" altLang="en-US" sz="8000" b="1" dirty="0">
              <a:solidFill>
                <a:schemeClr val="accent5">
                  <a:lumMod val="50000"/>
                </a:schemeClr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/>
        </p:nvGrpSpPr>
        <p:grpSpPr>
          <a:xfrm>
            <a:off x="351550" y="627927"/>
            <a:ext cx="292567" cy="2185334"/>
            <a:chOff x="1323824" y="3429000"/>
            <a:chExt cx="292567" cy="2185334"/>
          </a:xfrm>
        </p:grpSpPr>
        <p:sp>
          <p:nvSpPr>
            <p:cNvPr id="4" name="Shape 2637"/>
            <p:cNvSpPr/>
            <p:nvPr/>
          </p:nvSpPr>
          <p:spPr>
            <a:xfrm>
              <a:off x="1387088" y="5309932"/>
              <a:ext cx="166039" cy="304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5" name="Shape 2639"/>
            <p:cNvSpPr/>
            <p:nvPr/>
          </p:nvSpPr>
          <p:spPr>
            <a:xfrm>
              <a:off x="1323824" y="4381415"/>
              <a:ext cx="292567" cy="18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6" name="Shape 2645"/>
            <p:cNvSpPr/>
            <p:nvPr/>
          </p:nvSpPr>
          <p:spPr>
            <a:xfrm>
              <a:off x="1325680" y="3429000"/>
              <a:ext cx="288854" cy="21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cxnSp>
        <p:nvCxnSpPr>
          <p:cNvPr id="10" name="直线连接符 9"/>
          <p:cNvCxnSpPr/>
          <p:nvPr/>
        </p:nvCxnSpPr>
        <p:spPr>
          <a:xfrm>
            <a:off x="497833" y="3429000"/>
            <a:ext cx="0" cy="34290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600">
            <a:off x="5724276" y="934970"/>
            <a:ext cx="4444615" cy="296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3272">
            <a:off x="1628983" y="963225"/>
            <a:ext cx="4237382" cy="290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2638095" y="4539181"/>
            <a:ext cx="6836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微软雅黑 Light"/>
              </a:rPr>
              <a:t>It was a 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微软雅黑 Light"/>
              </a:rPr>
              <a:t>calm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微软雅黑 Light"/>
              </a:rPr>
              <a:t> and 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微软雅黑 Light"/>
              </a:rPr>
              <a:t>cloudless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微软雅黑 Light"/>
              </a:rPr>
              <a:t> night but it was all still a 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itchFamily="34" charset="0"/>
                <a:ea typeface="微软雅黑 Light"/>
              </a:rPr>
              <a:t>blur</a:t>
            </a:r>
          </a:p>
        </p:txBody>
      </p:sp>
    </p:spTree>
    <p:extLst>
      <p:ext uri="{BB962C8B-B14F-4D97-AF65-F5344CB8AC3E}">
        <p14:creationId xmlns:p14="http://schemas.microsoft.com/office/powerpoint/2010/main" val="6971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0586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74" y="1804188"/>
            <a:ext cx="5421717" cy="3214759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1044329" y="2242017"/>
            <a:ext cx="4212197" cy="1169551"/>
            <a:chOff x="7447540" y="516327"/>
            <a:chExt cx="4212197" cy="1169551"/>
          </a:xfrm>
        </p:grpSpPr>
        <p:sp>
          <p:nvSpPr>
            <p:cNvPr id="5" name="TextBox 14"/>
            <p:cNvSpPr txBox="1"/>
            <p:nvPr/>
          </p:nvSpPr>
          <p:spPr>
            <a:xfrm>
              <a:off x="8112125" y="1039547"/>
              <a:ext cx="31341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our Universe </a:t>
              </a:r>
            </a:p>
          </p:txBody>
        </p:sp>
        <p:sp>
          <p:nvSpPr>
            <p:cNvPr id="6" name="TextBox 27"/>
            <p:cNvSpPr txBox="1"/>
            <p:nvPr/>
          </p:nvSpPr>
          <p:spPr>
            <a:xfrm>
              <a:off x="7447540" y="516327"/>
              <a:ext cx="42121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A </a:t>
              </a:r>
              <a:r>
                <a:rPr lang="en-US" sz="2800" b="1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shaking of</a:t>
              </a:r>
              <a:endParaRPr 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708913" y="3503636"/>
            <a:ext cx="4398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was just about to occur  </a:t>
            </a:r>
          </a:p>
        </p:txBody>
      </p:sp>
    </p:spTree>
    <p:extLst>
      <p:ext uri="{BB962C8B-B14F-4D97-AF65-F5344CB8AC3E}">
        <p14:creationId xmlns:p14="http://schemas.microsoft.com/office/powerpoint/2010/main" val="3865725017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xit" presetSubtype="0" fill="hold" grpId="1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5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81" y="662255"/>
            <a:ext cx="6662644" cy="4358739"/>
          </a:xfrm>
          <a:prstGeom prst="rect">
            <a:avLst/>
          </a:prstGeom>
        </p:spPr>
      </p:pic>
      <p:sp>
        <p:nvSpPr>
          <p:cNvPr id="6" name="TextBox 25"/>
          <p:cNvSpPr txBox="1"/>
          <p:nvPr/>
        </p:nvSpPr>
        <p:spPr>
          <a:xfrm>
            <a:off x="8314181" y="1134271"/>
            <a:ext cx="3038011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rPr>
              <a:t>It was</a:t>
            </a:r>
          </a:p>
          <a:p>
            <a:pPr lvl="0" algn="just">
              <a:lnSpc>
                <a:spcPct val="150000"/>
              </a:lnSpc>
            </a:pPr>
            <a:r>
              <a:rPr lang="en-US" altLang="zh-CN" sz="2400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        Summertime…</a:t>
            </a:r>
          </a:p>
          <a:p>
            <a:pPr lvl="0">
              <a:lnSpc>
                <a:spcPct val="150000"/>
              </a:lnSpc>
            </a:pPr>
            <a:r>
              <a:rPr lang="en-US" altLang="zh-CN" sz="5400" b="1" i="1" dirty="0" smtClean="0">
                <a:solidFill>
                  <a:srgbClr val="C0504D">
                    <a:lumMod val="75000"/>
                  </a:srgbClr>
                </a:solidFill>
                <a:latin typeface="Agency FB" pitchFamily="34" charset="0"/>
                <a:ea typeface="Avenir Heavy Oblique" charset="0"/>
                <a:cs typeface="Avenir Heavy Oblique" charset="0"/>
              </a:rPr>
              <a:t>        1609</a:t>
            </a:r>
            <a:endParaRPr lang="en-US" altLang="zh-CN" sz="5400" b="1" i="1" dirty="0">
              <a:solidFill>
                <a:srgbClr val="C0504D">
                  <a:lumMod val="75000"/>
                </a:srgbClr>
              </a:solidFill>
              <a:latin typeface="Agency FB" pitchFamily="34" charset="0"/>
              <a:ea typeface="Avenir Heavy Oblique" charset="0"/>
              <a:cs typeface="Avenir Heavy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941049"/>
      </p:ext>
    </p:extLst>
  </p:cSld>
  <p:clrMapOvr>
    <a:masterClrMapping/>
  </p:clrMapOvr>
  <p:transition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1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05" y="649879"/>
            <a:ext cx="5412432" cy="405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5"/>
          <p:cNvSpPr txBox="1"/>
          <p:nvPr/>
        </p:nvSpPr>
        <p:spPr>
          <a:xfrm>
            <a:off x="1128562" y="5366794"/>
            <a:ext cx="10677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when Galileo used his telescope for 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the very first time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5" y="649879"/>
            <a:ext cx="2052638" cy="4056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880810"/>
      </p:ext>
    </p:extLst>
  </p:cSld>
  <p:clrMapOvr>
    <a:masterClrMapping/>
  </p:clrMapOvr>
  <p:transition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324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324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52" presetClass="exit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12" y="1273175"/>
            <a:ext cx="4480660" cy="4480660"/>
          </a:xfrm>
          <a:prstGeom prst="rect">
            <a:avLst/>
          </a:prstGeom>
        </p:spPr>
      </p:pic>
      <p:sp>
        <p:nvSpPr>
          <p:cNvPr id="7" name="TextBox 13"/>
          <p:cNvSpPr txBox="1"/>
          <p:nvPr/>
        </p:nvSpPr>
        <p:spPr>
          <a:xfrm>
            <a:off x="7006517" y="2210969"/>
            <a:ext cx="5516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And he saw mountains </a:t>
            </a:r>
            <a:r>
              <a:rPr lang="en-US" altLang="zh-CN" sz="3600" i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&amp;</a:t>
            </a:r>
            <a:r>
              <a:rPr lang="en-US" sz="3600" i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 </a:t>
            </a:r>
            <a:r>
              <a:rPr lang="en-US" sz="3600" i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craters </a:t>
            </a:r>
            <a:endParaRPr lang="en-US" sz="3600" i="1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Berlin Sans FB Demi" pitchFamily="34" charset="0"/>
              <a:ea typeface="Avenir Medium Oblique" charset="0"/>
              <a:cs typeface="Avenir Medium Oblique" charset="0"/>
            </a:endParaRPr>
          </a:p>
          <a:p>
            <a:r>
              <a:rPr lang="en-US" sz="3600" i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on </a:t>
            </a:r>
            <a:r>
              <a:rPr lang="en-US" sz="3600" i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itchFamily="34" charset="0"/>
                <a:ea typeface="Avenir Medium Oblique" charset="0"/>
                <a:cs typeface="Avenir Medium Oblique" charset="0"/>
              </a:rPr>
              <a:t>the moon</a:t>
            </a:r>
          </a:p>
        </p:txBody>
      </p:sp>
      <p:cxnSp>
        <p:nvCxnSpPr>
          <p:cNvPr id="9" name="直线连接符 8"/>
          <p:cNvCxnSpPr/>
          <p:nvPr/>
        </p:nvCxnSpPr>
        <p:spPr>
          <a:xfrm>
            <a:off x="1398494" y="-188259"/>
            <a:ext cx="0" cy="443666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149723" y="6359252"/>
            <a:ext cx="497541" cy="4975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150756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365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365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49" presetClass="exit" presetSubtype="0" accel="100000" fill="hold" grpId="3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14"/>
          <p:cNvSpPr txBox="1"/>
          <p:nvPr/>
        </p:nvSpPr>
        <p:spPr>
          <a:xfrm>
            <a:off x="3508632" y="3011637"/>
            <a:ext cx="30614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i="1" dirty="0">
                <a:solidFill>
                  <a:schemeClr val="accent4">
                    <a:lumMod val="50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Milky Way </a:t>
            </a:r>
          </a:p>
        </p:txBody>
      </p:sp>
      <p:sp>
        <p:nvSpPr>
          <p:cNvPr id="3" name="矩形 2"/>
          <p:cNvSpPr/>
          <p:nvPr/>
        </p:nvSpPr>
        <p:spPr>
          <a:xfrm>
            <a:off x="2803208" y="2239906"/>
            <a:ext cx="1260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And a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13508" y="3960256"/>
            <a:ext cx="4252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with thousands of stars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255" y="1347306"/>
            <a:ext cx="746857" cy="5601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33" y="1573678"/>
            <a:ext cx="746857" cy="5601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87" y="1066294"/>
            <a:ext cx="746857" cy="56014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04" y="1562100"/>
            <a:ext cx="746857" cy="5601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2" y="1070481"/>
            <a:ext cx="746857" cy="560143"/>
          </a:xfrm>
          <a:prstGeom prst="rect">
            <a:avLst/>
          </a:prstGeom>
        </p:spPr>
      </p:pic>
      <p:cxnSp>
        <p:nvCxnSpPr>
          <p:cNvPr id="28" name="直接连接符 27"/>
          <p:cNvCxnSpPr>
            <a:endCxn id="20" idx="0"/>
          </p:cNvCxnSpPr>
          <p:nvPr/>
        </p:nvCxnSpPr>
        <p:spPr>
          <a:xfrm>
            <a:off x="3809377" y="101175"/>
            <a:ext cx="9756" cy="146092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endCxn id="15" idx="0"/>
          </p:cNvCxnSpPr>
          <p:nvPr/>
        </p:nvCxnSpPr>
        <p:spPr>
          <a:xfrm>
            <a:off x="9026682" y="-924212"/>
            <a:ext cx="2" cy="227151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endCxn id="18" idx="0"/>
          </p:cNvCxnSpPr>
          <p:nvPr/>
        </p:nvCxnSpPr>
        <p:spPr>
          <a:xfrm>
            <a:off x="5192114" y="-80103"/>
            <a:ext cx="2" cy="114639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endCxn id="17" idx="0"/>
          </p:cNvCxnSpPr>
          <p:nvPr/>
        </p:nvCxnSpPr>
        <p:spPr>
          <a:xfrm flipH="1">
            <a:off x="6553062" y="-80103"/>
            <a:ext cx="16495" cy="165378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endCxn id="22" idx="0"/>
          </p:cNvCxnSpPr>
          <p:nvPr/>
        </p:nvCxnSpPr>
        <p:spPr>
          <a:xfrm>
            <a:off x="7918949" y="-291650"/>
            <a:ext cx="2" cy="136213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02846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98" y="1045447"/>
            <a:ext cx="457854" cy="4578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84" y="867591"/>
            <a:ext cx="813565" cy="81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80" y="2885090"/>
            <a:ext cx="567558" cy="5675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183" y="4410404"/>
            <a:ext cx="528149" cy="52814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8534" y="6011992"/>
            <a:ext cx="684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altLang="zh-CN" sz="2800" b="1" dirty="0">
                <a:solidFill>
                  <a:prstClr val="white"/>
                </a:solidFill>
                <a:latin typeface="Berlin Sans FB Demi" pitchFamily="34" charset="0"/>
              </a:rPr>
              <a:t>And he saw Jupiter, with four tiny moons</a:t>
            </a:r>
            <a:endParaRPr lang="zh-CN" altLang="en-US" sz="2800" b="1" dirty="0">
              <a:solidFill>
                <a:prstClr val="white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grpId="3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23"/>
          <p:cNvSpPr txBox="1"/>
          <p:nvPr/>
        </p:nvSpPr>
        <p:spPr>
          <a:xfrm>
            <a:off x="726082" y="1029185"/>
            <a:ext cx="6762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en-US" altLang="zh-CN" sz="3200" b="1" dirty="0">
                <a:solidFill>
                  <a:prstClr val="white"/>
                </a:solidFill>
                <a:latin typeface="Berlin Sans FB Demi" pitchFamily="34" charset="0"/>
                <a:ea typeface="微软雅黑 Light"/>
              </a:rPr>
              <a:t>He was the only man on Earth that night who knew</a:t>
            </a:r>
          </a:p>
        </p:txBody>
      </p:sp>
    </p:spTree>
    <p:extLst>
      <p:ext uri="{BB962C8B-B14F-4D97-AF65-F5344CB8AC3E}">
        <p14:creationId xmlns:p14="http://schemas.microsoft.com/office/powerpoint/2010/main" val="31471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2" presetClass="exit" presetSubtype="0" fill="hold" grpId="2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1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2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0-色彩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6CBC8"/>
      </a:accent1>
      <a:accent2>
        <a:srgbClr val="92A8D1"/>
      </a:accent2>
      <a:accent3>
        <a:srgbClr val="42406F"/>
      </a:accent3>
      <a:accent4>
        <a:srgbClr val="EC968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-无衬线">
      <a:majorFont>
        <a:latin typeface="Helvetica"/>
        <a:ea typeface="方正正中黑简体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0">
          <a:solidFill>
            <a:schemeClr val="accent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</TotalTime>
  <Words>151</Words>
  <Application>Microsoft Office PowerPoint</Application>
  <PresentationFormat>自定义</PresentationFormat>
  <Paragraphs>29</Paragraphs>
  <Slides>14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16" baseType="lpstr">
      <vt:lpstr>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虎克家的蘑菇伞</cp:lastModifiedBy>
  <cp:revision>106</cp:revision>
  <dcterms:created xsi:type="dcterms:W3CDTF">2017-08-18T03:02:00Z</dcterms:created>
  <dcterms:modified xsi:type="dcterms:W3CDTF">2018-07-12T17:37:43Z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