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7" r:id="rId4"/>
    <p:sldId id="257" r:id="rId5"/>
    <p:sldId id="258" r:id="rId6"/>
    <p:sldId id="264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72" r:id="rId19"/>
    <p:sldId id="275" r:id="rId20"/>
    <p:sldId id="274" r:id="rId21"/>
    <p:sldId id="273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37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0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99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03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9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8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4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58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0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69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1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42D6F-66F1-40B7-9002-A8ABAE5B9FC4}" type="datetimeFigureOut">
              <a:rPr lang="zh-CN" altLang="en-US" smtClean="0"/>
              <a:t>2018/7/15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35294-FD68-4CC9-9ED7-1BC3E68435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271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4.jpg"/><Relationship Id="rId7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91884" y="4245428"/>
            <a:ext cx="71845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教材：</a:t>
            </a:r>
            <a:r>
              <a:rPr lang="zh-CN" altLang="en-US" sz="3600" b="1" dirty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人教</a:t>
            </a:r>
            <a:r>
              <a:rPr lang="zh-CN" altLang="en-US" sz="36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版 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M5</a:t>
            </a:r>
            <a:endParaRPr lang="en-US" altLang="zh-CN" sz="3600" b="1" dirty="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36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单元：</a:t>
            </a:r>
            <a:r>
              <a:rPr lang="en-US" altLang="zh-CN" sz="36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Unit 4 Making the News</a:t>
            </a:r>
          </a:p>
          <a:p>
            <a:r>
              <a:rPr lang="zh-CN" altLang="en-US" sz="36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作者：宋宁静</a:t>
            </a:r>
            <a:endParaRPr lang="en-US" altLang="zh-CN" sz="3600" b="1" dirty="0" smtClean="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3600" b="1" dirty="0" smtClean="0">
                <a:latin typeface="Times New Roman" panose="02020603050405020304" pitchFamily="18" charset="0"/>
                <a:ea typeface="华文行楷" panose="02010800040101010101" pitchFamily="2" charset="-122"/>
                <a:cs typeface="Times New Roman" panose="02020603050405020304" pitchFamily="18" charset="0"/>
              </a:rPr>
              <a:t>单位：华南师范大学外文学院</a:t>
            </a:r>
            <a:endParaRPr lang="zh-CN" altLang="en-US" sz="3600" b="1" dirty="0">
              <a:latin typeface="Times New Roman" panose="02020603050405020304" pitchFamily="18" charset="0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Newspapers_Stan Ridgw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-1361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528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5093"/>
    </mc:Choice>
    <mc:Fallback>
      <p:transition advTm="1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0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139956" y="5309419"/>
            <a:ext cx="10742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wouldn't know when wars were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started</a:t>
            </a: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they ended––win or lose</a:t>
            </a:r>
            <a:endParaRPr lang="zh-CN" alt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"/>
          <a:stretch/>
        </p:blipFill>
        <p:spPr>
          <a:xfrm>
            <a:off x="1468873" y="678425"/>
            <a:ext cx="7761267" cy="4630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785877"/>
      </p:ext>
    </p:extLst>
  </p:cSld>
  <p:clrMapOvr>
    <a:masterClrMapping/>
  </p:clrMapOvr>
  <p:transition spd="slow" advTm="5286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6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4">
            <a:off x="439026" y="398352"/>
            <a:ext cx="9221365" cy="678834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501261" y="3792524"/>
            <a:ext cx="57873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It'd probably be a much better world to live in</a:t>
            </a:r>
            <a:endParaRPr lang="zh-CN" alt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46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530">
        <p:cut/>
      </p:transition>
    </mc:Choice>
    <mc:Fallback>
      <p:transition advTm="353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5581" y="5411450"/>
            <a:ext cx="1178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the question would be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whose</a:t>
            </a: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side you're on, or who's right or wrong</a:t>
            </a:r>
            <a:endParaRPr lang="zh-CN" alt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4300" r="6654" b="5807"/>
          <a:stretch/>
        </p:blipFill>
        <p:spPr>
          <a:xfrm>
            <a:off x="2501045" y="603477"/>
            <a:ext cx="5412730" cy="501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3884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7929">
        <p:cut/>
      </p:transition>
    </mc:Choice>
    <mc:Fallback>
      <p:transition advTm="7929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21043956">
            <a:off x="3679724" y="2430994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You'd never have to choose</a:t>
            </a:r>
            <a:endParaRPr lang="zh-CN" altLang="en-US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29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467">
        <p:cut/>
      </p:transition>
    </mc:Choice>
    <mc:Fallback>
      <p:transition advTm="346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21352090">
            <a:off x="1664109" y="4511388"/>
            <a:ext cx="9633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Sometimes, late at </a:t>
            </a:r>
            <a:r>
              <a:rPr lang="en-US" altLang="zh-CN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night</a:t>
            </a:r>
          </a:p>
          <a:p>
            <a:r>
              <a:rPr lang="en-US" altLang="zh-CN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see the streets like no one else can</a:t>
            </a:r>
            <a:endParaRPr lang="zh-CN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808792"/>
      </p:ext>
    </p:extLst>
  </p:cSld>
  <p:clrMapOvr>
    <a:masterClrMapping/>
  </p:clrMapOvr>
  <p:transition spd="slow" advTm="576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21447862">
            <a:off x="1451521" y="2892827"/>
            <a:ext cx="10154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There's a lot of things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going on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</a:t>
            </a: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That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newspapers don't understand</a:t>
            </a:r>
            <a:endParaRPr lang="zh-CN" alt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27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172">
        <p:dissolve/>
      </p:transition>
    </mc:Choice>
    <mc:Fallback>
      <p:transition spd="slow" advTm="617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345" l="10000" r="90000">
                        <a14:foregroundMark x1="71615" y1="17733" x2="71615" y2="17733"/>
                        <a14:foregroundMark x1="74231" y1="18895" x2="74231" y2="18895"/>
                        <a14:foregroundMark x1="76846" y1="22190" x2="76846" y2="22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26"/>
          <a:stretch/>
        </p:blipFill>
        <p:spPr>
          <a:xfrm rot="21054206">
            <a:off x="1180878" y="133287"/>
            <a:ext cx="3962400" cy="28710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557" y="341127"/>
            <a:ext cx="2578081" cy="43475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385">
            <a:off x="4847112" y="1576517"/>
            <a:ext cx="3446307" cy="22727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 rot="21447862">
            <a:off x="1005866" y="4864424"/>
            <a:ext cx="10154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people got too much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money</a:t>
            </a: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 with a gun or a ballpoint pen</a:t>
            </a:r>
            <a:endParaRPr lang="zh-CN" alt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2474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66">
        <p:fade/>
      </p:transition>
    </mc:Choice>
    <mc:Fallback>
      <p:transition spd="med" advTm="64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469565"/>
            <a:ext cx="6849374" cy="5290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 rot="21447862">
            <a:off x="1057624" y="5737816"/>
            <a:ext cx="10154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Maybe I'll get me a big black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cape</a:t>
            </a:r>
          </a:p>
        </p:txBody>
      </p:sp>
    </p:spTree>
    <p:extLst>
      <p:ext uri="{BB962C8B-B14F-4D97-AF65-F5344CB8AC3E}">
        <p14:creationId xmlns:p14="http://schemas.microsoft.com/office/powerpoint/2010/main" val="2083989371"/>
      </p:ext>
    </p:extLst>
  </p:cSld>
  <p:clrMapOvr>
    <a:masterClrMapping/>
  </p:clrMapOvr>
  <p:transition spd="slow" advTm="1797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21447862">
            <a:off x="1747737" y="723745"/>
            <a:ext cx="10154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then they'll be </a:t>
            </a:r>
            <a:r>
              <a:rPr lang="en-US" altLang="zh-CN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runnin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from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</a:p>
          <a:p>
            <a:r>
              <a:rPr lang="en-US" altLang="zh-CN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Lookin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' over their shoulder for me</a:t>
            </a:r>
            <a:endParaRPr lang="en-US" altLang="zh-CN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49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389">
        <p14:gallery dir="l"/>
      </p:transition>
    </mc:Choice>
    <mc:Fallback>
      <p:transition spd="slow" advTm="5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21447862">
            <a:off x="820491" y="4533745"/>
            <a:ext cx="10154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old news never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dies</a:t>
            </a: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Though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say it just fades away</a:t>
            </a:r>
            <a:endParaRPr lang="en-US" altLang="zh-CN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 rot="21447862">
            <a:off x="3939979" y="1016376"/>
            <a:ext cx="78443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What's buried in the back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pages</a:t>
            </a: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the front page yesterday</a:t>
            </a:r>
            <a:endParaRPr lang="en-US" altLang="zh-CN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65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501">
        <p14:gallery dir="l"/>
      </p:transition>
    </mc:Choice>
    <mc:Fallback>
      <p:transition spd="slow" advTm="12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489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4074">
        <p15:prstTrans prst="curtains"/>
      </p:transition>
    </mc:Choice>
    <mc:Fallback>
      <p:transition spd="slow" advTm="40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21447862">
            <a:off x="2735556" y="4516494"/>
            <a:ext cx="101540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Crime and murder, business and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politics</a:t>
            </a: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strife</a:t>
            </a:r>
            <a:endParaRPr lang="en-US" altLang="zh-CN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652" l="0" r="100000">
                        <a14:backgroundMark x1="98154" y1="52178" x2="98154" y2="52178"/>
                        <a14:backgroundMark x1="98615" y1="54265" x2="98615" y2="54265"/>
                        <a14:backgroundMark x1="99462" y1="56261" x2="99462" y2="56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69"/>
          <a:stretch/>
        </p:blipFill>
        <p:spPr>
          <a:xfrm rot="20166907">
            <a:off x="2967322" y="357867"/>
            <a:ext cx="4477214" cy="360105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100" b="71900" l="4900" r="98200">
                        <a14:foregroundMark x1="79100" y1="32700" x2="79100" y2="32700"/>
                        <a14:foregroundMark x1="78800" y1="30200" x2="78800" y2="30200"/>
                        <a14:foregroundMark x1="84900" y1="33700" x2="84900" y2="33700"/>
                        <a14:foregroundMark x1="82400" y1="29900" x2="82400" y2="29900"/>
                        <a14:foregroundMark x1="85400" y1="29700" x2="85400" y2="29700"/>
                        <a14:foregroundMark x1="83600" y1="33200" x2="83600" y2="3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106" b="17988"/>
          <a:stretch/>
        </p:blipFill>
        <p:spPr>
          <a:xfrm rot="795596">
            <a:off x="6416573" y="1129944"/>
            <a:ext cx="5442834" cy="353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3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5801">
        <p14:warp dir="in"/>
      </p:transition>
    </mc:Choice>
    <mc:Fallback>
      <p:transition spd="slow" advTm="5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 rot="21447862">
            <a:off x="2234072" y="642292"/>
            <a:ext cx="9945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It's all the same, find someone to blame</a:t>
            </a:r>
            <a:endParaRPr lang="en-US" altLang="zh-CN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 rot="21447862">
            <a:off x="1630959" y="4822483"/>
            <a:ext cx="72494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It's there in black and white</a:t>
            </a:r>
            <a:endParaRPr lang="en-US" altLang="zh-CN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5652050"/>
      </p:ext>
    </p:extLst>
  </p:cSld>
  <p:clrMapOvr>
    <a:masterClrMapping/>
  </p:clrMapOvr>
  <p:transition spd="slow" advTm="1145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91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48">
        <p14:gallery dir="l"/>
      </p:transition>
    </mc:Choice>
    <mc:Fallback>
      <p:transition spd="slow" advTm="26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938" l="800" r="99400">
                        <a14:foregroundMark x1="52400" y1="15783" x2="52400" y2="15783"/>
                        <a14:foregroundMark x1="25200" y1="25795" x2="25200" y2="25795"/>
                        <a14:foregroundMark x1="26300" y1="23204" x2="26300" y2="23204"/>
                        <a14:foregroundMark x1="38100" y1="13310" x2="38100" y2="13310"/>
                        <a14:foregroundMark x1="30100" y1="18257" x2="30100" y2="18257"/>
                        <a14:foregroundMark x1="45400" y1="12132" x2="45400" y2="12132"/>
                        <a14:foregroundMark x1="23300" y1="30978" x2="23300" y2="30978"/>
                        <a14:foregroundMark x1="27800" y1="21555" x2="27800" y2="21555"/>
                        <a14:foregroundMark x1="32700" y1="16019" x2="32700" y2="16019"/>
                        <a14:foregroundMark x1="34400" y1="15430" x2="34400" y2="15430"/>
                        <a14:foregroundMark x1="35500" y1="14605" x2="35500" y2="14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5573">
            <a:off x="889340" y="2022922"/>
            <a:ext cx="5533316" cy="46977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0850333">
            <a:off x="2232781" y="299477"/>
            <a:ext cx="92325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work for the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newspapers</a:t>
            </a: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Any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news is good news, I always say</a:t>
            </a:r>
            <a:endParaRPr lang="zh-CN" alt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26835"/>
      </p:ext>
    </p:extLst>
  </p:cSld>
  <p:clrMapOvr>
    <a:masterClrMapping/>
  </p:clrMapOvr>
  <p:transition spd="slow" advTm="628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" b="100000" l="2308" r="98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6161">
            <a:off x="1995512" y="377840"/>
            <a:ext cx="7315677" cy="505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 rot="21420614">
            <a:off x="1410725" y="3127933"/>
            <a:ext cx="8026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I don't write no daily column</a:t>
            </a:r>
            <a:endParaRPr lang="zh-CN" alt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69560"/>
      </p:ext>
    </p:extLst>
  </p:cSld>
  <p:clrMapOvr>
    <a:masterClrMapping/>
  </p:clrMapOvr>
  <p:transition spd="slow" advTm="189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7170"/>
          <a:stretch/>
        </p:blipFill>
        <p:spPr>
          <a:xfrm>
            <a:off x="-5719812" y="1925426"/>
            <a:ext cx="5441421" cy="38562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41" y="520505"/>
            <a:ext cx="9605743" cy="140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632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905">
        <p15:prstTrans prst="pageCurlDouble"/>
      </p:transition>
    </mc:Choice>
    <mc:Fallback>
      <p:transition spd="slow" advTm="2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44444E-6 L 0.73528 0.15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58" y="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7" y="544287"/>
            <a:ext cx="7424057" cy="484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09" y="0"/>
            <a:ext cx="2239499" cy="18074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73996" y="5312670"/>
            <a:ext cx="7741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when my workday's </a:t>
            </a:r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over</a:t>
            </a: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pocket five or ten from the tray</a:t>
            </a:r>
            <a:endParaRPr lang="zh-CN" alt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66"/>
          <a:stretch/>
        </p:blipFill>
        <p:spPr>
          <a:xfrm>
            <a:off x="9457373" y="544287"/>
            <a:ext cx="2724795" cy="4768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2028322"/>
      </p:ext>
    </p:extLst>
  </p:cSld>
  <p:clrMapOvr>
    <a:masterClrMapping/>
  </p:clrMapOvr>
  <p:transition spd="slow" advTm="551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511" y="457200"/>
            <a:ext cx="7614082" cy="509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18" b="899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92" y="-73742"/>
            <a:ext cx="3540683" cy="260122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42707" y="5359380"/>
            <a:ext cx="93161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then I start it up again at five </a:t>
            </a:r>
            <a:r>
              <a:rPr lang="en-US" altLang="zh-CN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a.m</a:t>
            </a:r>
            <a:endParaRPr lang="en-US" altLang="zh-CN" sz="4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stack '</a:t>
            </a:r>
            <a:r>
              <a:rPr lang="en-US" altLang="zh-CN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up just to throw '</a:t>
            </a:r>
            <a:r>
              <a:rPr lang="en-US" altLang="zh-CN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away</a:t>
            </a:r>
            <a:endParaRPr lang="zh-CN" altLang="en-US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34"/>
          <a:stretch/>
        </p:blipFill>
        <p:spPr>
          <a:xfrm>
            <a:off x="0" y="457200"/>
            <a:ext cx="1085415" cy="4937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/>
          <a:srcRect r="62012"/>
          <a:stretch/>
        </p:blipFill>
        <p:spPr>
          <a:xfrm>
            <a:off x="9403071" y="457200"/>
            <a:ext cx="2779097" cy="4993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651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301">
        <p14:gallery dir="l"/>
      </p:transition>
    </mc:Choice>
    <mc:Fallback>
      <p:transition spd="slow" advTm="53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4745" y="0"/>
            <a:ext cx="10888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 lately, I've been </a:t>
            </a:r>
            <a:r>
              <a:rPr lang="en-US" altLang="zh-CN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thinkin</a:t>
            </a:r>
            <a:r>
              <a:rPr lang="en-US" altLang="zh-CN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altLang="zh-CN" sz="4400" b="1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altLang="zh-CN" sz="4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the world do without the news?</a:t>
            </a:r>
            <a:endParaRPr lang="zh-CN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45" y="1446550"/>
            <a:ext cx="2675334" cy="8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9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189">
        <p14:ripple/>
      </p:transition>
    </mc:Choice>
    <mc:Fallback>
      <p:transition spd="slow" advTm="61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1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253</Words>
  <Application>Microsoft Office PowerPoint</Application>
  <PresentationFormat>宽屏</PresentationFormat>
  <Paragraphs>36</Paragraphs>
  <Slides>21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华文行楷</vt:lpstr>
      <vt:lpstr>宋体</vt:lpstr>
      <vt:lpstr>Arial</vt:lpstr>
      <vt:lpstr>Calibri</vt:lpstr>
      <vt:lpstr>Calibri Light</vt:lpstr>
      <vt:lpstr>Times New Roman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summer</dc:creator>
  <cp:lastModifiedBy>Summer</cp:lastModifiedBy>
  <cp:revision>36</cp:revision>
  <dcterms:created xsi:type="dcterms:W3CDTF">2018-07-14T15:25:22Z</dcterms:created>
  <dcterms:modified xsi:type="dcterms:W3CDTF">2018-07-15T08:09:38Z</dcterms:modified>
</cp:coreProperties>
</file>