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0E"/>
    <a:srgbClr val="1F5125"/>
    <a:srgbClr val="866600"/>
    <a:srgbClr val="B08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角圆角矩形 6"/>
          <p:cNvSpPr/>
          <p:nvPr/>
        </p:nvSpPr>
        <p:spPr>
          <a:xfrm>
            <a:off x="164592" y="109728"/>
            <a:ext cx="8814816" cy="18790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64234" y="285751"/>
            <a:ext cx="8229600" cy="165735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133600" y="2114550"/>
            <a:ext cx="6560234" cy="131445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>
          <a:xfrm>
            <a:off x="5562600" y="4881753"/>
            <a:ext cx="3002280" cy="205740"/>
          </a:xfrm>
        </p:spPr>
        <p:txBody>
          <a:bodyPr vert="horz" rtlCol="0"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1"/>
          </p:nvPr>
        </p:nvSpPr>
        <p:spPr>
          <a:xfrm>
            <a:off x="8638952" y="48817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2"/>
          </p:nvPr>
        </p:nvSpPr>
        <p:spPr>
          <a:xfrm>
            <a:off x="1600200" y="4881753"/>
            <a:ext cx="3907464" cy="205740"/>
          </a:xfrm>
        </p:spPr>
        <p:txBody>
          <a:bodyPr vert="horz" rtlCol="0"/>
          <a:lstStyle>
            <a:extLst/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00128" y="2450592"/>
            <a:ext cx="74066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373673"/>
            <a:ext cx="7772400" cy="2048256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65785"/>
            <a:ext cx="7772400" cy="1132284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5562600" y="4885253"/>
            <a:ext cx="3002280" cy="205740"/>
          </a:xfrm>
        </p:spPr>
        <p:txBody>
          <a:bodyPr vert="horz" rtlCol="0"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8638952" y="48852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2"/>
          </p:nvPr>
        </p:nvSpPr>
        <p:spPr>
          <a:xfrm>
            <a:off x="1600200" y="4885253"/>
            <a:ext cx="3907464" cy="205740"/>
          </a:xfrm>
        </p:spPr>
        <p:txBody>
          <a:bodyPr vert="horz" rtlCol="0"/>
          <a:lstStyle>
            <a:extLst/>
          </a:lstStyle>
          <a:p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3444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41080" y="4885926"/>
            <a:ext cx="464288" cy="205740"/>
          </a:xfrm>
        </p:spPr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16744" y="162391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4800600" y="162391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961"/>
            <a:ext cx="8229600" cy="85725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956322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956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41080" y="4885926"/>
            <a:ext cx="464288" cy="205740"/>
          </a:xfrm>
        </p:spPr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9914"/>
            <a:ext cx="8229600" cy="85725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57552" y="79324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3136" y="228600"/>
            <a:ext cx="3931920" cy="5715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963136" y="830670"/>
            <a:ext cx="3931920" cy="8001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228600" y="1657350"/>
            <a:ext cx="8666456" cy="298323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>
          <a:xfrm>
            <a:off x="5562600" y="4885253"/>
            <a:ext cx="3002280" cy="205740"/>
          </a:xfrm>
        </p:spPr>
        <p:txBody>
          <a:bodyPr vert="horz" rtlCol="0"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>
          <a:xfrm>
            <a:off x="8638952" y="48852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>
          <a:xfrm>
            <a:off x="1600200" y="4885253"/>
            <a:ext cx="3907464" cy="205740"/>
          </a:xfrm>
        </p:spPr>
        <p:txBody>
          <a:bodyPr vert="horz" rtlCol="0"/>
          <a:lstStyle>
            <a:extLst/>
          </a:lstStyle>
          <a:p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0443" y="3543300"/>
            <a:ext cx="5486400" cy="498402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40443" y="4041703"/>
            <a:ext cx="5486400" cy="684191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04800" y="187398"/>
            <a:ext cx="8534400" cy="325755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zh-CN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单击图标添加图片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5562600" y="4881753"/>
            <a:ext cx="3002280" cy="205740"/>
          </a:xfrm>
        </p:spPr>
        <p:txBody>
          <a:bodyPr vert="horz" rtlCol="0"/>
          <a:lstStyle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8638952" y="48817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2"/>
          </p:nvPr>
        </p:nvSpPr>
        <p:spPr>
          <a:xfrm>
            <a:off x="1600200" y="4881753"/>
            <a:ext cx="3907464" cy="205740"/>
          </a:xfrm>
        </p:spPr>
        <p:txBody>
          <a:bodyPr vert="horz" rtlCol="0"/>
          <a:lstStyle>
            <a:extLst/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角圆角矩形 6"/>
          <p:cNvSpPr/>
          <p:nvPr/>
        </p:nvSpPr>
        <p:spPr>
          <a:xfrm>
            <a:off x="164592" y="110314"/>
            <a:ext cx="8810846" cy="4924044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95400" y="4800600"/>
            <a:ext cx="4212264" cy="20574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5562600" y="4800600"/>
            <a:ext cx="3002280" cy="20574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F9B805A-88AE-4200-9E70-13864ECA6D5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638952" y="4885926"/>
            <a:ext cx="464288" cy="20574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88E1BA9-0F59-4969-A32E-B994D927A08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90152"/>
            <a:ext cx="8229600" cy="85725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34678"/>
            <a:ext cx="8229600" cy="339471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195486"/>
            <a:ext cx="8229600" cy="16573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dirty="0" smtClean="0">
                <a:effectLst/>
              </a:rPr>
              <a:t>Unit4  Global warming</a:t>
            </a:r>
            <a:br>
              <a:rPr lang="en-US" altLang="zh-CN" sz="4000" dirty="0" smtClean="0">
                <a:effectLst/>
              </a:rPr>
            </a:br>
            <a:r>
              <a:rPr lang="en-US" altLang="zh-CN" sz="3600" dirty="0" smtClean="0">
                <a:effectLst/>
              </a:rPr>
              <a:t>THE EARTH IS BECOMING WARMER– BUT DOES IT MATTER?</a:t>
            </a:r>
            <a:endParaRPr lang="zh-CN" altLang="en-US" sz="2800" dirty="0"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31790"/>
            <a:ext cx="4176464" cy="1433314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人教版高中英语</a:t>
            </a:r>
            <a:r>
              <a:rPr lang="en-US" altLang="zh-CN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M6U4</a:t>
            </a:r>
          </a:p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黄钰颖</a:t>
            </a:r>
            <a:r>
              <a:rPr lang="en-US" altLang="zh-CN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/>
            </a:r>
            <a:br>
              <a:rPr lang="en-US" altLang="zh-CN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华南师范大学外文学院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95698"/>
            <a:ext cx="3703463" cy="368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23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"/>
    </mc:Choice>
    <mc:Fallback>
      <p:transition spd="slow" advTm="376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5486"/>
            <a:ext cx="714375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1" y="307213"/>
            <a:ext cx="7064263" cy="453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55" y="341739"/>
            <a:ext cx="7089949" cy="447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85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9"/>
    </mc:Choice>
    <mc:Fallback>
      <p:transition spd="slow" advTm="1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8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00"/>
                            </p:stCondLst>
                            <p:childTnLst>
                              <p:par>
                                <p:cTn id="15" presetID="28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80578"/>
            <a:ext cx="9433048" cy="6015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740618"/>
            <a:ext cx="9324528" cy="6230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7534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    Homeless </a:t>
            </a:r>
            <a:r>
              <a:rPr lang="en-US" altLang="zh-CN" sz="2800" dirty="0"/>
              <a:t>is not my name                  </a:t>
            </a:r>
            <a:endParaRPr lang="zh-CN" altLang="zh-CN" sz="2800" dirty="0"/>
          </a:p>
          <a:p>
            <a:r>
              <a:rPr lang="en-US" altLang="zh-CN" sz="2800" dirty="0" smtClean="0"/>
              <a:t>                       I </a:t>
            </a:r>
            <a:r>
              <a:rPr lang="en-US" altLang="zh-CN" sz="2800" dirty="0"/>
              <a:t>see the place used to be home             </a:t>
            </a:r>
            <a:endParaRPr lang="en-US" altLang="zh-CN" sz="2800" dirty="0" smtClean="0"/>
          </a:p>
          <a:p>
            <a:r>
              <a:rPr lang="en-US" altLang="zh-CN" sz="2800" dirty="0" smtClean="0"/>
              <a:t>                                               So </a:t>
            </a:r>
            <a:r>
              <a:rPr lang="en-US" altLang="zh-CN" sz="2800" dirty="0"/>
              <a:t>beautiful and so warm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57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868">
        <p:blinds dir="vert"/>
      </p:transition>
    </mc:Choice>
    <mc:Fallback>
      <p:transition spd="slow" advTm="178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900"/>
                            </p:stCondLst>
                            <p:childTnLst>
                              <p:par>
                                <p:cTn id="21" presetID="56" presetClass="exit" presetSubtype="0" fill="hold" grpId="1" nodeType="after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2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3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2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28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9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66606"/>
            <a:ext cx="5006784" cy="30408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97" y="876149"/>
            <a:ext cx="5242143" cy="2950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67924" y="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  </a:t>
            </a:r>
            <a:r>
              <a:rPr lang="en-US" altLang="zh-CN" sz="3200" dirty="0" smtClean="0"/>
              <a:t>Destroyed </a:t>
            </a:r>
            <a:r>
              <a:rPr lang="en-US" altLang="zh-CN" sz="3200" dirty="0"/>
              <a:t>by no </a:t>
            </a:r>
            <a:r>
              <a:rPr lang="en-US" altLang="zh-CN" sz="3200" dirty="0" smtClean="0"/>
              <a:t>one but </a:t>
            </a:r>
            <a:r>
              <a:rPr lang="en-US" altLang="zh-CN" sz="3200" dirty="0"/>
              <a:t>myself              </a:t>
            </a:r>
            <a:endParaRPr lang="zh-CN" altLang="zh-C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313736" y="4011910"/>
            <a:ext cx="501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Confession </a:t>
            </a:r>
            <a:r>
              <a:rPr lang="en-US" altLang="zh-CN" sz="3200" dirty="0"/>
              <a:t>for nothing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9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529">
        <p14:flythrough/>
      </p:transition>
    </mc:Choice>
    <mc:Fallback>
      <p:transition spd="slow" advTm="16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4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3597"/>
            <a:ext cx="4947346" cy="33000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62" y="692776"/>
            <a:ext cx="5657384" cy="3501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6496" y="4194731"/>
            <a:ext cx="571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 there’s </a:t>
            </a:r>
            <a:r>
              <a:rPr lang="en-US" altLang="zh-CN" sz="3200" dirty="0"/>
              <a:t>no turning back now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5704" y="12347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The die is cast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088049"/>
      </p:ext>
    </p:extLst>
  </p:cSld>
  <p:clrMapOvr>
    <a:masterClrMapping/>
  </p:clrMapOvr>
  <p:transition spd="slow" advTm="67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5798 -0.03087 L 0.00903 -0.07099 C 0.02309 -0.07994 0.0441 -0.08488 0.06597 -0.08488 C 0.09097 -0.08488 0.11094 -0.07994 0.125 -0.07099 L 0.19202 -0.03087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30087 0.00587 L -0.92691 0.005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7292 -0.03086 L -0.32292 -0.0308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exit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31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32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  <p:bldP spid="6" grpId="0"/>
      <p:bldP spid="6" grpId="1"/>
      <p:bldP spid="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5224" y="5015231"/>
            <a:ext cx="6699959" cy="454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514350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Off </a:t>
            </a:r>
            <a:r>
              <a:rPr lang="en-US" altLang="zh-CN" sz="3200" dirty="0"/>
              <a:t>the </a:t>
            </a:r>
            <a:r>
              <a:rPr lang="en-US" altLang="zh-CN" sz="3200" dirty="0" smtClean="0"/>
              <a:t>trail</a:t>
            </a:r>
            <a:endParaRPr lang="en-US" altLang="zh-CN" sz="3200" dirty="0"/>
          </a:p>
          <a:p>
            <a:r>
              <a:rPr lang="en-US" altLang="zh-CN" sz="3200" dirty="0" smtClean="0"/>
              <a:t>nothing </a:t>
            </a:r>
            <a:r>
              <a:rPr lang="en-US" altLang="zh-CN" sz="3200" dirty="0"/>
              <a:t>I can really depend on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93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5"/>
    </mc:Choice>
    <mc:Fallback>
      <p:transition spd="slow" advTm="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97531E-6 L 0.82274 -0.95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28" y="-479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8.64198E-7 L -0.00677 -0.5824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291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exit" presetSubtype="0" fill="hold" grpId="2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5308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43558"/>
            <a:ext cx="381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32033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Can I turn the clock back and change everything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41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467">
        <p14:ripple/>
      </p:transition>
    </mc:Choice>
    <mc:Fallback>
      <p:transition spd="slow" advTm="7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8520" y="0"/>
            <a:ext cx="9252520" cy="5236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>
            <a:off x="-108520" y="-228248"/>
            <a:ext cx="9262168" cy="569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3395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00B050"/>
                </a:solidFill>
              </a:rPr>
              <a:t>Trees of </a:t>
            </a:r>
            <a:r>
              <a:rPr lang="en-US" altLang="zh-CN" sz="3600" dirty="0" smtClean="0">
                <a:solidFill>
                  <a:srgbClr val="00B050"/>
                </a:solidFill>
              </a:rPr>
              <a:t>green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36673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</a:rPr>
              <a:t>R</a:t>
            </a:r>
            <a:r>
              <a:rPr lang="en-US" altLang="zh-CN" sz="3600" dirty="0" smtClean="0">
                <a:solidFill>
                  <a:srgbClr val="C00000"/>
                </a:solidFill>
              </a:rPr>
              <a:t>oses </a:t>
            </a:r>
            <a:r>
              <a:rPr lang="en-US" altLang="zh-CN" sz="3600" dirty="0">
                <a:solidFill>
                  <a:srgbClr val="C00000"/>
                </a:solidFill>
              </a:rPr>
              <a:t>of </a:t>
            </a:r>
            <a:r>
              <a:rPr lang="en-US" altLang="zh-CN" sz="3600" dirty="0" smtClean="0">
                <a:solidFill>
                  <a:srgbClr val="C00000"/>
                </a:solidFill>
              </a:rPr>
              <a:t>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87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24">
        <p:fade/>
      </p:transition>
    </mc:Choice>
    <mc:Fallback>
      <p:transition spd="med" advTm="5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816424" y="16559"/>
            <a:ext cx="1807824" cy="5236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5" y="16559"/>
            <a:ext cx="3823026" cy="246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47" y="16559"/>
            <a:ext cx="3657794" cy="28432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079"/>
            <a:ext cx="3816424" cy="2632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2"/>
          <a:stretch/>
        </p:blipFill>
        <p:spPr>
          <a:xfrm>
            <a:off x="5624247" y="2859782"/>
            <a:ext cx="3635896" cy="2465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9111" y="5252605"/>
            <a:ext cx="1584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Animals like children naive and carefree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9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9"/>
    </mc:Choice>
    <mc:Fallback>
      <p:transition spd="slow" advTm="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3611 L -0.00417 -0.8342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9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3" b="4860"/>
          <a:stretch/>
        </p:blipFill>
        <p:spPr>
          <a:xfrm>
            <a:off x="-10142" y="0"/>
            <a:ext cx="9144000" cy="5696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123478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Skies of </a:t>
            </a:r>
            <a:r>
              <a:rPr lang="en-US" altLang="zh-CN" sz="3600" dirty="0" smtClean="0"/>
              <a:t>blue </a:t>
            </a:r>
            <a:r>
              <a:rPr lang="en-US" altLang="zh-CN" sz="3600" dirty="0"/>
              <a:t>cloud of white and it’s right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1200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52">
        <p:fade/>
      </p:transition>
    </mc:Choice>
    <mc:Fallback>
      <p:transition spd="med" advTm="7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56576" cy="5236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2" b="1586"/>
          <a:stretch/>
        </p:blipFill>
        <p:spPr>
          <a:xfrm>
            <a:off x="12576" y="38115"/>
            <a:ext cx="9144000" cy="5159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5" y="3435846"/>
            <a:ext cx="3163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2C20E"/>
                </a:solidFill>
              </a:rPr>
              <a:t>        Don't </a:t>
            </a:r>
          </a:p>
          <a:p>
            <a:r>
              <a:rPr lang="en-US" altLang="zh-CN" sz="3200" b="1" dirty="0" smtClean="0">
                <a:solidFill>
                  <a:srgbClr val="C2C20E"/>
                </a:solidFill>
              </a:rPr>
              <a:t>let </a:t>
            </a:r>
            <a:r>
              <a:rPr lang="en-US" altLang="zh-CN" sz="3200" b="1" dirty="0">
                <a:solidFill>
                  <a:srgbClr val="C2C20E"/>
                </a:solidFill>
              </a:rPr>
              <a:t>all </a:t>
            </a:r>
            <a:r>
              <a:rPr lang="en-US" altLang="zh-CN" sz="3200" b="1" dirty="0" smtClean="0">
                <a:solidFill>
                  <a:srgbClr val="C2C20E"/>
                </a:solidFill>
              </a:rPr>
              <a:t>the hope</a:t>
            </a:r>
            <a:endParaRPr lang="zh-CN" altLang="en-US" sz="3200" b="1" dirty="0">
              <a:solidFill>
                <a:srgbClr val="C2C20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3744214"/>
            <a:ext cx="337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2C20E"/>
                </a:solidFill>
              </a:rPr>
              <a:t>gone </a:t>
            </a:r>
            <a:r>
              <a:rPr lang="en-US" altLang="zh-CN" sz="3200" b="1" dirty="0">
                <a:solidFill>
                  <a:srgbClr val="C2C20E"/>
                </a:solidFill>
              </a:rPr>
              <a:t>with home</a:t>
            </a:r>
            <a:endParaRPr lang="zh-CN" altLang="en-US" sz="3200" b="1" dirty="0">
              <a:solidFill>
                <a:srgbClr val="C2C2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4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87">
        <p:fade/>
      </p:transition>
    </mc:Choice>
    <mc:Fallback>
      <p:transition spd="med" advTm="5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" y="0"/>
            <a:ext cx="9258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6">
        <p:sndAc>
          <p:stSnd loop="1">
            <p:snd r:embed="rId2" name="gone with home.wav"/>
          </p:stSnd>
        </p:sndAc>
      </p:transition>
    </mc:Choice>
    <mc:Fallback>
      <p:transition spd="slow" advTm="7406">
        <p:sndAc>
          <p:stSnd loop="1">
            <p:snd r:embed="rId2" name="gone with ho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 action="ppaction://hlinksldjump"/>
          </p:cNvPr>
          <p:cNvSpPr/>
          <p:nvPr/>
        </p:nvSpPr>
        <p:spPr>
          <a:xfrm>
            <a:off x="36512" y="0"/>
            <a:ext cx="9144000" cy="523604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75" y="1059582"/>
            <a:ext cx="4758343" cy="440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775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82"/>
    </mc:Choice>
    <mc:Fallback>
      <p:transition advTm="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75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86">
        <p:cut/>
        <p:sndAc>
          <p:endSnd/>
        </p:sndAc>
      </p:transition>
    </mc:Choice>
    <mc:Fallback>
      <p:transition advTm="1386">
        <p:cut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9"/>
    </mc:Choice>
    <mc:Fallback>
      <p:transition spd="slow" advTm="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>
          <a:xfrm>
            <a:off x="-129242" y="-112646"/>
            <a:ext cx="4956631" cy="259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>
          <a:xfrm>
            <a:off x="-2" y="2396355"/>
            <a:ext cx="4698150" cy="286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3291830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Homeless </a:t>
            </a:r>
            <a:endParaRPr lang="en-US" altLang="zh-CN" sz="3200" dirty="0" smtClean="0"/>
          </a:p>
          <a:p>
            <a:r>
              <a:rPr lang="en-US" altLang="zh-CN" sz="3200" dirty="0" smtClean="0"/>
              <a:t>is </a:t>
            </a:r>
            <a:r>
              <a:rPr lang="en-US" altLang="zh-CN" sz="3200" dirty="0"/>
              <a:t>my name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50" y="-112646"/>
            <a:ext cx="4445850" cy="328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88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6"/>
    </mc:Choice>
    <mc:Fallback>
      <p:transition spd="slow" advTm="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"/>
                            </p:stCondLst>
                            <p:childTnLst>
                              <p:par>
                                <p:cTn id="29" presetID="3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68" y="19500"/>
            <a:ext cx="4510116" cy="30563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7694"/>
            <a:ext cx="4490629" cy="3003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55526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Where’s the place use to be home?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343584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No one </a:t>
            </a:r>
            <a:r>
              <a:rPr lang="en-US" altLang="zh-CN" sz="3600" dirty="0" smtClean="0"/>
              <a:t>knows </a:t>
            </a:r>
          </a:p>
          <a:p>
            <a:r>
              <a:rPr lang="en-US" altLang="zh-CN" sz="3600" dirty="0" smtClean="0"/>
              <a:t>or </a:t>
            </a:r>
            <a:r>
              <a:rPr lang="en-US" altLang="zh-CN" sz="3600" dirty="0"/>
              <a:t>no one tells</a:t>
            </a:r>
            <a:endParaRPr lang="zh-CN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6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5"/>
    </mc:Choice>
    <mc:Fallback>
      <p:transition spd="slow" advTm="1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00"/>
                            </p:stCondLst>
                            <p:childTnLst>
                              <p:par>
                                <p:cTn id="28" presetID="55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100"/>
                            </p:stCondLst>
                            <p:childTnLst>
                              <p:par>
                                <p:cTn id="34" presetID="8" presetClass="exit" presetSubtype="3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1019"/>
            <a:ext cx="482453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4884" r="5640" b="3875"/>
          <a:stretch/>
        </p:blipFill>
        <p:spPr>
          <a:xfrm>
            <a:off x="4932040" y="118237"/>
            <a:ext cx="3818172" cy="499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15716" y="26749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Could you take</a:t>
            </a:r>
            <a:r>
              <a:rPr lang="en-US" altLang="zh-CN" sz="2800" dirty="0"/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shot at the riddle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2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3"/>
    </mc:Choice>
    <mc:Fallback>
      <p:transition spd="slow" advTm="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5776" y="0"/>
            <a:ext cx="9480794" cy="5238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8200" y="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Wandering life is not I want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07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2"/>
    </mc:Choice>
    <mc:Fallback>
      <p:transition spd="slow" advTm="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5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3150"/>
            <a:ext cx="921600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859782"/>
            <a:ext cx="38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Homecoming is only in my </a:t>
            </a:r>
            <a:r>
              <a:rPr lang="en-US" altLang="zh-CN" sz="2800" dirty="0" smtClean="0"/>
              <a:t>dream</a:t>
            </a:r>
            <a:endParaRPr lang="zh-CN" altLang="zh-CN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33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5"/>
    </mc:Choice>
    <mc:Fallback>
      <p:transition spd="slow" advTm="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56" presetClass="exit" presetSubtype="0" fill="hold" grpId="2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5" y="-6651"/>
            <a:ext cx="4325794" cy="2578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35645"/>
            <a:ext cx="5633950" cy="3752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4008" y="41151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Homesick tortures me day and night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84" y="307580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But all the hope gone with </a:t>
            </a:r>
            <a:r>
              <a:rPr lang="en-US" altLang="zh-CN" sz="3200" dirty="0" smtClean="0"/>
              <a:t>home</a:t>
            </a:r>
            <a:endParaRPr lang="zh-CN" altLang="zh-C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36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6"/>
    </mc:Choice>
    <mc:Fallback>
      <p:transition spd="slow" advTm="1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4" presetClass="entr" presetSubtype="10" fill="hold" grpId="1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1"/>
      <p:bldP spid="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沉稳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稳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1823</TotalTime>
  <Words>151</Words>
  <Application>Microsoft Office PowerPoint</Application>
  <PresentationFormat>全屏显示(16:9)</PresentationFormat>
  <Paragraphs>30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沉稳</vt:lpstr>
      <vt:lpstr>Unit4  Global warming THE EARTH IS BECOMING WARMER– BUT DOES IT MATTER?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人教版高中英语M6U4 unit4  Global warming THE EARTH IS BECOMING WARMER– BUT DOES IT MATTER? 黄钰颖 华南师范大学外文学院</dc:title>
  <dc:creator>ASUS</dc:creator>
  <cp:lastModifiedBy>ASUS</cp:lastModifiedBy>
  <cp:revision>98</cp:revision>
  <dcterms:created xsi:type="dcterms:W3CDTF">2018-07-10T16:59:30Z</dcterms:created>
  <dcterms:modified xsi:type="dcterms:W3CDTF">2018-07-14T18:57:54Z</dcterms:modified>
</cp:coreProperties>
</file>