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3" r:id="rId6"/>
    <p:sldId id="261" r:id="rId7"/>
    <p:sldId id="264" r:id="rId8"/>
    <p:sldId id="265" r:id="rId9"/>
    <p:sldId id="266" r:id="rId10"/>
    <p:sldId id="267" r:id="rId11"/>
    <p:sldId id="257" r:id="rId12"/>
    <p:sldId id="268" r:id="rId13"/>
    <p:sldId id="270" r:id="rId14"/>
    <p:sldId id="269" r:id="rId15"/>
    <p:sldId id="272" r:id="rId16"/>
    <p:sldId id="271" r:id="rId17"/>
    <p:sldId id="273" r:id="rId18"/>
    <p:sldId id="274" r:id="rId19"/>
    <p:sldId id="275" r:id="rId20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F1F4"/>
    <a:srgbClr val="D6F8FA"/>
    <a:srgbClr val="C8F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94" autoAdjust="0"/>
  </p:normalViewPr>
  <p:slideViewPr>
    <p:cSldViewPr>
      <p:cViewPr>
        <p:scale>
          <a:sx n="60" d="100"/>
          <a:sy n="60" d="100"/>
        </p:scale>
        <p:origin x="-1098" y="-6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 descr="C:\Users\ASUS\Pictures\ppt背景图\1484-120110094S5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595313"/>
            <a:ext cx="9525000" cy="63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267494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/>
              <a:t>The Power of Nature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1646247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人教</a:t>
            </a:r>
            <a:r>
              <a:rPr lang="zh-CN" altLang="en-US" sz="2000" dirty="0" smtClean="0"/>
              <a:t>版高中英语</a:t>
            </a:r>
            <a:r>
              <a:rPr lang="en-US" altLang="zh-CN" sz="2000" dirty="0" smtClean="0"/>
              <a:t>M6U5</a:t>
            </a:r>
            <a:endParaRPr lang="en-US" altLang="zh-CN" sz="2000" dirty="0"/>
          </a:p>
          <a:p>
            <a:r>
              <a:rPr lang="zh-CN" altLang="en-US" sz="2000" dirty="0" smtClean="0"/>
              <a:t>作者：刘 茵</a:t>
            </a:r>
            <a:endParaRPr lang="en-US" altLang="zh-CN" sz="2000" dirty="0" smtClean="0"/>
          </a:p>
          <a:p>
            <a:r>
              <a:rPr lang="zh-CN" altLang="en-US" sz="2000" dirty="0" smtClean="0"/>
              <a:t>单位：华南师范大学外文学院</a:t>
            </a:r>
            <a:endParaRPr lang="en-US" altLang="zh-CN" sz="2000" dirty="0" smtClean="0"/>
          </a:p>
        </p:txBody>
      </p:sp>
    </p:spTree>
    <p:extLst>
      <p:ext uri="{BB962C8B-B14F-4D97-AF65-F5344CB8AC3E}">
        <p14:creationId xmlns:p14="http://schemas.microsoft.com/office/powerpoint/2010/main" val="274877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171" y="1563638"/>
            <a:ext cx="3154061" cy="23682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内容占位符 4"/>
          <p:cNvSpPr txBox="1">
            <a:spLocks noGrp="1"/>
          </p:cNvSpPr>
          <p:nvPr>
            <p:ph idx="1"/>
          </p:nvPr>
        </p:nvSpPr>
        <p:spPr>
          <a:xfrm>
            <a:off x="251520" y="123478"/>
            <a:ext cx="555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zh-CN" sz="3600" b="1" i="1" dirty="0">
                <a:solidFill>
                  <a:schemeClr val="accent6">
                    <a:lumMod val="50000"/>
                  </a:schemeClr>
                </a:solidFill>
              </a:rPr>
              <a:t>Along the margin of a bay</a:t>
            </a:r>
            <a:endParaRPr lang="zh-CN" altLang="en-US" sz="3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12" y="1369695"/>
            <a:ext cx="3587345" cy="23484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59832" y="723364"/>
            <a:ext cx="6263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chemeClr val="accent6">
                    <a:lumMod val="50000"/>
                  </a:schemeClr>
                </a:solidFill>
              </a:rPr>
              <a:t>Ten thousand saw I at a glance</a:t>
            </a:r>
            <a:endParaRPr lang="zh-CN" altLang="en-US" sz="3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4120531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chemeClr val="accent6">
                    <a:lumMod val="50000"/>
                  </a:schemeClr>
                </a:solidFill>
              </a:rPr>
              <a:t>Tossing their heads in sprightly dance</a:t>
            </a:r>
            <a:endParaRPr lang="zh-CN" altLang="en-US" sz="3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9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build="p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77030"/>
            <a:ext cx="4594424" cy="30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课制mv\湖边草地房子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43" y="0"/>
            <a:ext cx="4370119" cy="27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49280" y="371600"/>
            <a:ext cx="6235568" cy="456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801" y="735435"/>
            <a:ext cx="4898349" cy="3588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59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99 -0.00247 L 1.83802 -0.00216 " pathEditMode="relative" rAng="0" ptsTypes="AA">
                                      <p:cBhvr>
                                        <p:cTn id="19" dur="1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100392" cy="3217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586" y="5308053"/>
            <a:ext cx="8071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chemeClr val="accent6">
                    <a:lumMod val="50000"/>
                  </a:schemeClr>
                </a:solidFill>
              </a:rPr>
              <a:t>The waves beside them danced, but </a:t>
            </a:r>
            <a:r>
              <a:rPr lang="en-US" altLang="zh-CN" sz="3600" b="1" i="1" dirty="0" smtClean="0">
                <a:solidFill>
                  <a:schemeClr val="accent6">
                    <a:lumMod val="50000"/>
                  </a:schemeClr>
                </a:solidFill>
              </a:rPr>
              <a:t>they</a:t>
            </a:r>
            <a:endParaRPr lang="en-US" altLang="zh-CN" sz="3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5308052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chemeClr val="accent6">
                    <a:lumMod val="50000"/>
                  </a:schemeClr>
                </a:solidFill>
              </a:rPr>
              <a:t>Out-did the sparkling waves in glee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1680" y="4377003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chemeClr val="accent6">
                    <a:lumMod val="50000"/>
                  </a:schemeClr>
                </a:solidFill>
              </a:rPr>
              <a:t>A poet could not but be gay</a:t>
            </a:r>
            <a:endParaRPr lang="zh-CN" altLang="en-US" sz="3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4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22668E-7 L 0.00573 -0.38511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192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22668E-7 L 0.00017 -0.2869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3008"/>
            <a:ext cx="3431005" cy="514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19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0.46614 -0.01359 " pathEditMode="relative" rAng="0" ptsTypes="AA">
                                      <p:cBhvr>
                                        <p:cTn id="6" dur="6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99" y="-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1"/>
            <a:ext cx="6024596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49913" y="59755"/>
            <a:ext cx="4700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chemeClr val="bg1"/>
                </a:solidFill>
              </a:rPr>
              <a:t>I gazed -and gazed -but little thought</a:t>
            </a:r>
            <a:endParaRPr lang="zh-CN" altLang="en-US" sz="36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3669890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chemeClr val="bg1"/>
                </a:solidFill>
              </a:rPr>
              <a:t>What wealth the show to me had brought</a:t>
            </a:r>
            <a:endParaRPr lang="zh-CN" altLang="en-US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73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3352800"/>
            <a:ext cx="262096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5130148"/>
            <a:ext cx="4260850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2840" y="-71150"/>
            <a:ext cx="4042840" cy="26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842333"/>
            <a:ext cx="3384376" cy="253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76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9852E-6 L -0.00139 1.74383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871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59063E-6 L -0.01493 -1.78668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" y="-893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17016E-6 L 1.4691 -2.17016E-6 " pathEditMode="relative" rAng="0" ptsTypes="AA">
                                      <p:cBhvr>
                                        <p:cTn id="11" dur="6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55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22072E-6 L -1.41736 -0.01911 " pathEditMode="relative" rAng="0" ptsTypes="AA">
                                      <p:cBhvr>
                                        <p:cTn id="13" dur="6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68" y="-9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78" y="1"/>
            <a:ext cx="774186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5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29" y="-13429"/>
            <a:ext cx="6528394" cy="515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6582" y="647705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/>
              <a:t>For oft, when on my couch I lie</a:t>
            </a:r>
            <a:endParaRPr lang="zh-CN" altLang="en-US" sz="36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195736" y="1419622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/>
              <a:t>In vacant or in pensive </a:t>
            </a:r>
            <a:r>
              <a:rPr lang="en-US" altLang="zh-CN" sz="3600" b="1" i="1" dirty="0" smtClean="0"/>
              <a:t>mood</a:t>
            </a:r>
            <a:endParaRPr lang="zh-CN" alt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394345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-104069"/>
            <a:ext cx="4272072" cy="5382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1396" y="864944"/>
            <a:ext cx="6373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They flash upon that inward eye</a:t>
            </a:r>
            <a:endParaRPr lang="zh-CN" altLang="en-US" sz="36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7948" y="1648617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/>
              <a:t>Which is the bliss of solitude</a:t>
            </a:r>
            <a:endParaRPr lang="zh-CN" altLang="en-US" sz="36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2427734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/>
              <a:t>And then my heart with pleasure fills</a:t>
            </a:r>
            <a:endParaRPr lang="zh-CN" altLang="en-US" sz="36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799178" y="3363838"/>
            <a:ext cx="62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/>
              <a:t>And dances with the daffodils</a:t>
            </a:r>
            <a:endParaRPr lang="zh-CN" alt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218283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3175"/>
            <a:ext cx="4468813" cy="513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30946" y="617115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/>
              <a:t>The power of nature never end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193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77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 loop="1">
            <p:snd r:embed="rId2" name="剪辑版背景音乐_02.wav"/>
          </p:stSnd>
        </p:sndAc>
      </p:transition>
    </mc:Choice>
    <mc:Fallback xmlns="">
      <p:transition spd="slow">
        <p:sndAc>
          <p:stSnd loop="1">
            <p:snd r:embed="rId4" name="剪辑版背景音乐_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81" y="2557640"/>
            <a:ext cx="4590210" cy="2585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447" y="-12138"/>
            <a:ext cx="4570553" cy="3427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120" y="627533"/>
            <a:ext cx="403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chemeClr val="accent6">
                    <a:lumMod val="50000"/>
                  </a:schemeClr>
                </a:solidFill>
              </a:rPr>
              <a:t>I wandered lonely </a:t>
            </a:r>
            <a:endParaRPr lang="en-US" altLang="zh-CN" sz="3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zh-CN" sz="3600" b="1" i="1" dirty="0" smtClean="0">
                <a:solidFill>
                  <a:schemeClr val="accent6">
                    <a:lumMod val="50000"/>
                  </a:schemeClr>
                </a:solidFill>
              </a:rPr>
              <a:t>as </a:t>
            </a:r>
            <a:r>
              <a:rPr lang="en-US" altLang="zh-CN" sz="3600" b="1" i="1" dirty="0">
                <a:solidFill>
                  <a:schemeClr val="accent6">
                    <a:lumMod val="50000"/>
                  </a:schemeClr>
                </a:solidFill>
              </a:rPr>
              <a:t>a cloud</a:t>
            </a:r>
            <a:endParaRPr lang="zh-CN" altLang="en-US" sz="3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365187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chemeClr val="accent6">
                    <a:lumMod val="50000"/>
                  </a:schemeClr>
                </a:solidFill>
              </a:rPr>
              <a:t>That floats on high o'er vales and hills</a:t>
            </a:r>
            <a:endParaRPr lang="zh-CN" altLang="en-US" sz="3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8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85784" y="555526"/>
            <a:ext cx="8038280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2297" y="4083918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chemeClr val="accent6">
                    <a:lumMod val="50000"/>
                  </a:schemeClr>
                </a:solidFill>
              </a:rPr>
              <a:t>When all at once I saw a </a:t>
            </a:r>
            <a:r>
              <a:rPr lang="en-US" altLang="zh-CN" sz="3600" b="1" i="1" dirty="0" smtClean="0">
                <a:solidFill>
                  <a:schemeClr val="accent6">
                    <a:lumMod val="50000"/>
                  </a:schemeClr>
                </a:solidFill>
              </a:rPr>
              <a:t>crowd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5157" y="5596086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chemeClr val="accent6">
                    <a:lumMod val="50000"/>
                  </a:schemeClr>
                </a:solidFill>
              </a:rPr>
              <a:t>When all at once I saw a </a:t>
            </a:r>
            <a:r>
              <a:rPr lang="en-US" altLang="zh-CN" sz="3600" b="1" i="1" dirty="0" smtClean="0">
                <a:solidFill>
                  <a:schemeClr val="accent6">
                    <a:lumMod val="50000"/>
                  </a:schemeClr>
                </a:solidFill>
              </a:rPr>
              <a:t>crowd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70760" y="1336174"/>
            <a:ext cx="8038280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11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093 0.03398 L 2.26146 0.0061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17" y="-13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093 0.03398 L 2.26146 0.00618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17" y="-1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1510"/>
            <a:ext cx="6598132" cy="44134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96671" y="1360045"/>
            <a:ext cx="26642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chemeClr val="bg1"/>
                </a:solidFill>
              </a:rPr>
              <a:t>A host of golden daffodils</a:t>
            </a:r>
            <a:endParaRPr lang="en-US" altLang="zh-CN" sz="4400" b="1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15566"/>
            <a:ext cx="4752528" cy="3295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239684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 smtClean="0">
                <a:solidFill>
                  <a:schemeClr val="accent6">
                    <a:lumMod val="50000"/>
                  </a:schemeClr>
                </a:solidFill>
              </a:rPr>
              <a:t>Beside the lake, beneath the trees</a:t>
            </a:r>
            <a:endParaRPr lang="zh-CN" altLang="en-US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1840" y="4340439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50000"/>
                  </a:schemeClr>
                </a:solidFill>
              </a:rPr>
              <a:t>Fluttering and dancing in the breeze</a:t>
            </a:r>
            <a:endParaRPr lang="zh-CN" altLang="en-US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73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3016" y="-2544124"/>
            <a:ext cx="4404637" cy="261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2512514"/>
            <a:ext cx="4046125" cy="269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411510"/>
            <a:ext cx="59817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70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62075E-7 L 0.9875 0.8394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75" y="419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30513E-6 L -0.98108 0.81068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62" y="40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5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651502"/>
            <a:ext cx="3744416" cy="2803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83519"/>
            <a:ext cx="3139877" cy="3139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041" y="3623396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chemeClr val="accent6">
                    <a:lumMod val="50000"/>
                  </a:schemeClr>
                </a:solidFill>
              </a:rPr>
              <a:t>Continuous as the stars that shine</a:t>
            </a:r>
            <a:endParaRPr lang="zh-CN" altLang="en-US" sz="3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1312" y="4155926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chemeClr val="accent6">
                    <a:lumMod val="50000"/>
                  </a:schemeClr>
                </a:solidFill>
              </a:rPr>
              <a:t>And twinkle on the Milky Way</a:t>
            </a:r>
            <a:endParaRPr lang="zh-CN" altLang="en-US" sz="3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69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4" grpId="2"/>
      <p:bldP spid="5" grpId="1"/>
      <p:bldP spid="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7175" y="407690"/>
            <a:ext cx="6416469" cy="427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7097175" y="897678"/>
            <a:ext cx="5112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i="1" dirty="0">
                <a:solidFill>
                  <a:schemeClr val="bg1"/>
                </a:solidFill>
              </a:rPr>
              <a:t>They stretched in never-ending line</a:t>
            </a:r>
            <a:endParaRPr lang="zh-CN" altLang="en-US" sz="4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6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94821E-6 L 0.78177 0.007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80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2207E-6 L 0.8434 -0.0058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70" y="-3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7 0.0077 L 1.80556 0.0077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81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34 -0.00586 L 1.83559 0.0080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01" y="6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187</Words>
  <Application>Microsoft Office PowerPoint</Application>
  <PresentationFormat>全屏显示(16:9)</PresentationFormat>
  <Paragraphs>30</Paragraphs>
  <Slides>19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ASUS</cp:lastModifiedBy>
  <cp:revision>57</cp:revision>
  <dcterms:created xsi:type="dcterms:W3CDTF">2018-07-12T11:15:37Z</dcterms:created>
  <dcterms:modified xsi:type="dcterms:W3CDTF">2018-07-14T07:57:45Z</dcterms:modified>
</cp:coreProperties>
</file>