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49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8387B-A4B3-43EA-9465-B215EFC19918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F1159-FC8B-4A17-9132-840A6A47B4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8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F1159-FC8B-4A17-9132-840A6A47B42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70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jp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31" Type="http://schemas.openxmlformats.org/officeDocument/2006/relationships/image" Target="../media/image26.jp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Relationship Id="rId30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 descr="拉幕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31" y="264902"/>
            <a:ext cx="4643437" cy="50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拉幕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64902"/>
            <a:ext cx="4857751" cy="504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" y="4231853"/>
            <a:ext cx="9144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" y="0"/>
            <a:ext cx="9184381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2083854" y="699542"/>
            <a:ext cx="4968553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600" b="1" noProof="1" smtClean="0">
                <a:ln w="25400">
                  <a:gradFill>
                    <a:gsLst>
                      <a:gs pos="0">
                        <a:srgbClr val="5B9BD5">
                          <a:lumMod val="5000"/>
                          <a:lumOff val="95000"/>
                        </a:srgbClr>
                      </a:gs>
                      <a:gs pos="74000">
                        <a:srgbClr val="FAAD26"/>
                      </a:gs>
                      <a:gs pos="83000">
                        <a:srgbClr val="FF9933"/>
                      </a:gs>
                      <a:gs pos="100000">
                        <a:srgbClr val="FFDF2D">
                          <a:lumMod val="37000"/>
                          <a:lumOff val="63000"/>
                        </a:srgbClr>
                      </a:gs>
                    </a:gsLst>
                    <a:lin ang="5400000"/>
                  </a:gradFill>
                </a:ln>
                <a:pattFill prst="zigZag">
                  <a:fgClr>
                    <a:srgbClr val="FFC000"/>
                  </a:fgClr>
                  <a:bgClr>
                    <a:prstClr val="white"/>
                  </a:bgClr>
                </a:pattFill>
                <a:effectLst>
                  <a:outerShdw blurRad="50800" dist="50800" dir="7200000" algn="ctr" rotWithShape="0">
                    <a:srgbClr val="6E747A">
                      <a:alpha val="43000"/>
                    </a:srgbClr>
                  </a:outerShdw>
                </a:effectLst>
                <a:latin typeface="Gabriola" panose="04040605051002020D02" pitchFamily="82" charset="0"/>
              </a:rPr>
              <a:t>Rain in Spain</a:t>
            </a:r>
            <a:endParaRPr lang="zh-CN" altLang="en-US" sz="6600" b="1" noProof="1">
              <a:ln w="25400"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74000">
                      <a:srgbClr val="FAAD26"/>
                    </a:gs>
                    <a:gs pos="83000">
                      <a:srgbClr val="FF9933"/>
                    </a:gs>
                    <a:gs pos="100000">
                      <a:srgbClr val="FFDF2D">
                        <a:lumMod val="37000"/>
                        <a:lumOff val="63000"/>
                      </a:srgbClr>
                    </a:gs>
                  </a:gsLst>
                  <a:lin ang="5400000"/>
                </a:gradFill>
              </a:ln>
              <a:pattFill prst="zigZag">
                <a:fgClr>
                  <a:srgbClr val="FFC000"/>
                </a:fgClr>
                <a:bgClr>
                  <a:prstClr val="white"/>
                </a:bgClr>
              </a:pattFill>
              <a:effectLst>
                <a:outerShdw blurRad="50800" dist="50800" dir="7200000" algn="ctr" rotWithShape="0">
                  <a:srgbClr val="6E747A">
                    <a:alpha val="43000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2067694"/>
            <a:ext cx="60555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教材版本：人教版高中</a:t>
            </a:r>
            <a:r>
              <a:rPr lang="en-US" altLang="zh-CN" sz="36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Module 8</a:t>
            </a:r>
            <a:endParaRPr lang="en-US" altLang="zh-CN" sz="2800" dirty="0" smtClean="0">
              <a:solidFill>
                <a:schemeClr val="bg1"/>
              </a:solidFill>
              <a:latin typeface="Gabriola" panose="04040605051002020D02" pitchFamily="82" charset="0"/>
              <a:ea typeface="华文中宋" panose="02010600040101010101" pitchFamily="2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课文名称：</a:t>
            </a:r>
            <a:r>
              <a:rPr lang="en-US" altLang="zh-CN" sz="36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Unit 4 Pygmalion</a:t>
            </a:r>
          </a:p>
          <a:p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作           者：</a:t>
            </a:r>
            <a:r>
              <a:rPr lang="en-US" altLang="zh-CN" sz="36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2015</a:t>
            </a:r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级英语师范</a:t>
            </a:r>
            <a:r>
              <a:rPr lang="en-US" altLang="zh-CN" sz="36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4</a:t>
            </a:r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班宋嘉嘉</a:t>
            </a:r>
            <a:endParaRPr lang="en-US" altLang="zh-CN" sz="2800" dirty="0" smtClean="0">
              <a:solidFill>
                <a:schemeClr val="bg1"/>
              </a:solidFill>
              <a:latin typeface="Gabriola" panose="04040605051002020D02" pitchFamily="82" charset="0"/>
              <a:ea typeface="华文中宋" panose="02010600040101010101" pitchFamily="2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Gabriola" panose="04040605051002020D02" pitchFamily="82" charset="0"/>
                <a:ea typeface="华文中宋" panose="02010600040101010101" pitchFamily="2" charset="-122"/>
              </a:rPr>
              <a:t>单           位：华南师范大学外文学院</a:t>
            </a:r>
            <a:endParaRPr lang="zh-CN" altLang="en-US" sz="2800" dirty="0">
              <a:solidFill>
                <a:schemeClr val="bg1"/>
              </a:solidFill>
              <a:latin typeface="Gabriola" panose="04040605051002020D02" pitchFamily="82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66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拉幕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7" y="156376"/>
            <a:ext cx="4647142" cy="506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拉幕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" y="166135"/>
            <a:ext cx="4861626" cy="506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89413"/>
            <a:ext cx="9247565" cy="523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23" y="2355726"/>
            <a:ext cx="3697051" cy="24757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sp>
        <p:nvSpPr>
          <p:cNvPr id="10" name="矩形 9"/>
          <p:cNvSpPr/>
          <p:nvPr/>
        </p:nvSpPr>
        <p:spPr>
          <a:xfrm rot="2151562">
            <a:off x="4586837" y="2747647"/>
            <a:ext cx="625177" cy="76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20982676">
            <a:off x="4351692" y="3329846"/>
            <a:ext cx="625262" cy="7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9339084">
            <a:off x="4513537" y="3849638"/>
            <a:ext cx="625262" cy="7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03815" y="2937887"/>
            <a:ext cx="480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Quit, Professor Higgins!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815" y="2215090"/>
            <a:ext cx="39084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10582" y="1953480"/>
            <a:ext cx="603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Hear our plea or payday we will quit, 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41048" y="1953480"/>
            <a:ext cx="514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Professor Higgins!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06" b="95822" l="37921" r="683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7" t="30814" r="27866" b="5589"/>
          <a:stretch/>
        </p:blipFill>
        <p:spPr>
          <a:xfrm>
            <a:off x="4857756" y="1822174"/>
            <a:ext cx="3602675" cy="32875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907837" y="3053091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Ay not I, O not </a:t>
            </a:r>
            <a:r>
              <a:rPr lang="en-US" altLang="zh-CN" sz="2800" dirty="0" smtClean="0">
                <a:solidFill>
                  <a:schemeClr val="bg1"/>
                </a:solidFill>
                <a:latin typeface="Forte" panose="03060902040502070203" pitchFamily="66" charset="0"/>
              </a:rPr>
              <a:t>Ow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14665" r="27576" b="7850"/>
          <a:stretch/>
        </p:blipFill>
        <p:spPr>
          <a:xfrm>
            <a:off x="971600" y="1774854"/>
            <a:ext cx="3312368" cy="333482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41048" y="2741619"/>
            <a:ext cx="680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</a:rPr>
              <a:t>Pounding </a:t>
            </a:r>
            <a:r>
              <a:rPr lang="en-US" altLang="zh-CN" sz="3600" dirty="0" err="1">
                <a:solidFill>
                  <a:schemeClr val="bg1"/>
                </a:solidFill>
                <a:latin typeface="Forte" panose="03060902040502070203" pitchFamily="66" charset="0"/>
              </a:rPr>
              <a:t>pounding</a:t>
            </a:r>
            <a:r>
              <a:rPr lang="en-US" altLang="zh-CN" sz="3600" dirty="0">
                <a:solidFill>
                  <a:schemeClr val="bg1"/>
                </a:solidFill>
                <a:latin typeface="Forte" panose="03060902040502070203" pitchFamily="66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in our </a:t>
            </a:r>
            <a:r>
              <a:rPr lang="en-US" altLang="zh-CN" sz="2800" dirty="0" smtClean="0">
                <a:solidFill>
                  <a:schemeClr val="bg1"/>
                </a:solidFill>
                <a:latin typeface="Forte" panose="03060902040502070203" pitchFamily="66" charset="0"/>
              </a:rPr>
              <a:t>brain</a:t>
            </a:r>
            <a:endParaRPr lang="zh-CN" altLang="en-US" sz="2800" dirty="0">
              <a:latin typeface="Forte" panose="03060902040502070203" pitchFamily="66" charset="0"/>
            </a:endParaRPr>
          </a:p>
        </p:txBody>
      </p:sp>
      <p:pic>
        <p:nvPicPr>
          <p:cNvPr id="2048" name="图片 20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 r="15716"/>
          <a:stretch/>
        </p:blipFill>
        <p:spPr>
          <a:xfrm>
            <a:off x="-1047880" y="945572"/>
            <a:ext cx="7706973" cy="4562809"/>
          </a:xfrm>
          <a:prstGeom prst="rect">
            <a:avLst/>
          </a:prstGeom>
        </p:spPr>
      </p:pic>
      <p:sp>
        <p:nvSpPr>
          <p:cNvPr id="2049" name="TextBox 2048"/>
          <p:cNvSpPr txBox="1"/>
          <p:nvPr/>
        </p:nvSpPr>
        <p:spPr>
          <a:xfrm>
            <a:off x="4389206" y="113159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Ay not I, O not Ow, 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052" name="TextBox 2051"/>
          <p:cNvSpPr txBox="1"/>
          <p:nvPr/>
        </p:nvSpPr>
        <p:spPr>
          <a:xfrm>
            <a:off x="3491879" y="1131590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Don't say "</a:t>
            </a:r>
            <a:r>
              <a:rPr lang="en-US" altLang="zh-CN" sz="2800" dirty="0" err="1">
                <a:solidFill>
                  <a:schemeClr val="bg1"/>
                </a:solidFill>
                <a:latin typeface="Forte" panose="03060902040502070203" pitchFamily="66" charset="0"/>
              </a:rPr>
              <a:t>Rine</a:t>
            </a:r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," say "Rain</a:t>
            </a:r>
            <a:r>
              <a:rPr lang="en-US" altLang="zh-CN" sz="2800" dirty="0" smtClean="0">
                <a:solidFill>
                  <a:schemeClr val="bg1"/>
                </a:solidFill>
                <a:latin typeface="Forte" panose="03060902040502070203" pitchFamily="66" charset="0"/>
              </a:rPr>
              <a:t>"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53" name="图片 20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19" y="1359905"/>
            <a:ext cx="9144000" cy="5028269"/>
          </a:xfrm>
          <a:prstGeom prst="rect">
            <a:avLst/>
          </a:prstGeom>
        </p:spPr>
      </p:pic>
      <p:sp>
        <p:nvSpPr>
          <p:cNvPr id="2054" name="TextBox 2053"/>
          <p:cNvSpPr txBox="1"/>
          <p:nvPr/>
        </p:nvSpPr>
        <p:spPr>
          <a:xfrm>
            <a:off x="730323" y="1373327"/>
            <a:ext cx="731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The rain in Spain stays mainly in the plain!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55" name="图片 20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880" y="1530626"/>
            <a:ext cx="6590629" cy="3705420"/>
          </a:xfrm>
          <a:prstGeom prst="rect">
            <a:avLst/>
          </a:prstGeom>
        </p:spPr>
      </p:pic>
      <p:sp>
        <p:nvSpPr>
          <p:cNvPr id="2056" name="TextBox 2055"/>
          <p:cNvSpPr txBox="1"/>
          <p:nvPr/>
        </p:nvSpPr>
        <p:spPr>
          <a:xfrm>
            <a:off x="6371339" y="1393200"/>
            <a:ext cx="258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Again.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57" name="图片 20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776" y="412357"/>
            <a:ext cx="9144000" cy="5051060"/>
          </a:xfrm>
          <a:prstGeom prst="rect">
            <a:avLst/>
          </a:prstGeom>
        </p:spPr>
      </p:pic>
      <p:sp>
        <p:nvSpPr>
          <p:cNvPr id="2058" name="TextBox 2057"/>
          <p:cNvSpPr txBox="1"/>
          <p:nvPr/>
        </p:nvSpPr>
        <p:spPr>
          <a:xfrm>
            <a:off x="2986963" y="226199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I think she’s got it! I think she’s got it!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59" name="图片 205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08" y="822908"/>
            <a:ext cx="8287964" cy="4483752"/>
          </a:xfrm>
          <a:prstGeom prst="rect">
            <a:avLst/>
          </a:prstGeom>
        </p:spPr>
      </p:pic>
      <p:sp>
        <p:nvSpPr>
          <p:cNvPr id="2060" name="TextBox 2059"/>
          <p:cNvSpPr txBox="1"/>
          <p:nvPr/>
        </p:nvSpPr>
        <p:spPr>
          <a:xfrm>
            <a:off x="813453" y="1040418"/>
            <a:ext cx="7574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The rain in Spain stays mainly in the plain!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61" name="图片 206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16" y="425837"/>
            <a:ext cx="9144000" cy="5037580"/>
          </a:xfrm>
          <a:prstGeom prst="rect">
            <a:avLst/>
          </a:prstGeom>
        </p:spPr>
      </p:pic>
      <p:sp>
        <p:nvSpPr>
          <p:cNvPr id="2062" name="TextBox 2061"/>
          <p:cNvSpPr txBox="1"/>
          <p:nvPr/>
        </p:nvSpPr>
        <p:spPr>
          <a:xfrm>
            <a:off x="3563888" y="1878672"/>
            <a:ext cx="771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By George, she's got it</a:t>
            </a:r>
            <a:r>
              <a:rPr lang="en-US" altLang="zh-CN" sz="2800" dirty="0" smtClean="0">
                <a:solidFill>
                  <a:schemeClr val="bg1"/>
                </a:solidFill>
                <a:latin typeface="Forte" panose="03060902040502070203" pitchFamily="66" charset="0"/>
              </a:rPr>
              <a:t>!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Forte" panose="03060902040502070203" pitchFamily="66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By George, she's got it!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063" name="TextBox 2062"/>
          <p:cNvSpPr txBox="1"/>
          <p:nvPr/>
        </p:nvSpPr>
        <p:spPr>
          <a:xfrm>
            <a:off x="3096607" y="1803155"/>
            <a:ext cx="5383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Now, once again where does it rain? 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64" name="图片 206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60" y="702751"/>
            <a:ext cx="8641358" cy="4760666"/>
          </a:xfrm>
          <a:prstGeom prst="rect">
            <a:avLst/>
          </a:prstGeom>
        </p:spPr>
      </p:pic>
      <p:sp>
        <p:nvSpPr>
          <p:cNvPr id="2065" name="TextBox 2064"/>
          <p:cNvSpPr txBox="1"/>
          <p:nvPr/>
        </p:nvSpPr>
        <p:spPr>
          <a:xfrm>
            <a:off x="1586051" y="2571750"/>
            <a:ext cx="5073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On the plain! On the plain! 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66" name="图片 206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908" y="236401"/>
            <a:ext cx="9400512" cy="5192755"/>
          </a:xfrm>
          <a:prstGeom prst="rect">
            <a:avLst/>
          </a:prstGeom>
        </p:spPr>
      </p:pic>
      <p:sp>
        <p:nvSpPr>
          <p:cNvPr id="2067" name="TextBox 2066"/>
          <p:cNvSpPr txBox="1"/>
          <p:nvPr/>
        </p:nvSpPr>
        <p:spPr>
          <a:xfrm>
            <a:off x="2448170" y="942715"/>
            <a:ext cx="47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And where's that soggy plain?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068" name="TextBox 2067"/>
          <p:cNvSpPr txBox="1"/>
          <p:nvPr/>
        </p:nvSpPr>
        <p:spPr>
          <a:xfrm>
            <a:off x="5175070" y="82290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In Spain! In Spain! 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69" name="图片 206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356908"/>
            <a:ext cx="9144000" cy="5023154"/>
          </a:xfrm>
          <a:prstGeom prst="rect">
            <a:avLst/>
          </a:prstGeom>
        </p:spPr>
      </p:pic>
      <p:pic>
        <p:nvPicPr>
          <p:cNvPr id="2070" name="图片 206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2" r="30529"/>
          <a:stretch/>
        </p:blipFill>
        <p:spPr>
          <a:xfrm>
            <a:off x="-1095911" y="1131590"/>
            <a:ext cx="6488793" cy="4392488"/>
          </a:xfrm>
          <a:prstGeom prst="rect">
            <a:avLst/>
          </a:prstGeom>
        </p:spPr>
      </p:pic>
      <p:sp>
        <p:nvSpPr>
          <p:cNvPr id="2071" name="TextBox 2070"/>
          <p:cNvSpPr txBox="1"/>
          <p:nvPr/>
        </p:nvSpPr>
        <p:spPr>
          <a:xfrm>
            <a:off x="1403648" y="619403"/>
            <a:ext cx="65863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The rain in Spain stays mainly in the plain!</a:t>
            </a:r>
            <a:endParaRPr lang="zh-CN" altLang="zh-CN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dirty="0"/>
          </a:p>
        </p:txBody>
      </p:sp>
      <p:pic>
        <p:nvPicPr>
          <p:cNvPr id="2072" name="图片 207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24" y="1131590"/>
            <a:ext cx="7390092" cy="4154898"/>
          </a:xfrm>
          <a:prstGeom prst="rect">
            <a:avLst/>
          </a:prstGeom>
        </p:spPr>
      </p:pic>
      <p:sp>
        <p:nvSpPr>
          <p:cNvPr id="2073" name="TextBox 2072"/>
          <p:cNvSpPr txBox="1"/>
          <p:nvPr/>
        </p:nvSpPr>
        <p:spPr>
          <a:xfrm>
            <a:off x="1423615" y="963074"/>
            <a:ext cx="632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In Hartford, Hereford, and Hampshire...?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074" name="TextBox 2073"/>
          <p:cNvSpPr txBox="1"/>
          <p:nvPr/>
        </p:nvSpPr>
        <p:spPr>
          <a:xfrm>
            <a:off x="4245308" y="1697210"/>
            <a:ext cx="53285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Hurricanes hardly happen.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dirty="0"/>
          </a:p>
        </p:txBody>
      </p:sp>
      <p:pic>
        <p:nvPicPr>
          <p:cNvPr id="2078" name="图片 207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5"/>
          <a:stretch/>
        </p:blipFill>
        <p:spPr>
          <a:xfrm>
            <a:off x="4798282" y="-67999"/>
            <a:ext cx="4775618" cy="5520069"/>
          </a:xfrm>
          <a:prstGeom prst="rect">
            <a:avLst/>
          </a:prstGeom>
        </p:spPr>
      </p:pic>
      <p:sp>
        <p:nvSpPr>
          <p:cNvPr id="2079" name="TextBox 2078"/>
          <p:cNvSpPr txBox="1"/>
          <p:nvPr/>
        </p:nvSpPr>
        <p:spPr>
          <a:xfrm>
            <a:off x="629443" y="1791004"/>
            <a:ext cx="6309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How kind of you to let me come! 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2080" name="图片 207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6"/>
          <a:stretch/>
        </p:blipFill>
        <p:spPr>
          <a:xfrm>
            <a:off x="-3204864" y="-17016"/>
            <a:ext cx="7545953" cy="5757118"/>
          </a:xfrm>
          <a:prstGeom prst="rect">
            <a:avLst/>
          </a:prstGeom>
        </p:spPr>
      </p:pic>
      <p:sp>
        <p:nvSpPr>
          <p:cNvPr id="2081" name="TextBox 2080"/>
          <p:cNvSpPr txBox="1"/>
          <p:nvPr/>
        </p:nvSpPr>
        <p:spPr>
          <a:xfrm>
            <a:off x="2705127" y="525370"/>
            <a:ext cx="5796136" cy="98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Now once again, where does it rain?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2082" name="TextBox 2081"/>
          <p:cNvSpPr txBox="1"/>
          <p:nvPr/>
        </p:nvSpPr>
        <p:spPr>
          <a:xfrm>
            <a:off x="4139952" y="608370"/>
            <a:ext cx="48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Forte" panose="03060902040502070203" pitchFamily="66" charset="0"/>
              </a:rPr>
              <a:t>On the plain! On the plain! </a:t>
            </a:r>
            <a:endParaRPr lang="zh-CN" altLang="en-US" sz="2800" b="1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83" name="图片 208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6509" y="214834"/>
            <a:ext cx="8591466" cy="4733180"/>
          </a:xfrm>
          <a:prstGeom prst="rect">
            <a:avLst/>
          </a:prstGeom>
        </p:spPr>
      </p:pic>
      <p:sp>
        <p:nvSpPr>
          <p:cNvPr id="2084" name="TextBox 2083"/>
          <p:cNvSpPr txBox="1"/>
          <p:nvPr/>
        </p:nvSpPr>
        <p:spPr>
          <a:xfrm>
            <a:off x="3523608" y="1604663"/>
            <a:ext cx="5551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And where's that blasted plain?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sz="2800" dirty="0"/>
          </a:p>
        </p:txBody>
      </p:sp>
      <p:sp>
        <p:nvSpPr>
          <p:cNvPr id="2085" name="TextBox 2084"/>
          <p:cNvSpPr txBox="1"/>
          <p:nvPr/>
        </p:nvSpPr>
        <p:spPr>
          <a:xfrm>
            <a:off x="2125377" y="1651531"/>
            <a:ext cx="3386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In Spain! In Spain! </a:t>
            </a:r>
            <a:endParaRPr lang="zh-CN" altLang="en-US" sz="2800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pic>
        <p:nvPicPr>
          <p:cNvPr id="2086" name="图片 208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6" y="822908"/>
            <a:ext cx="7492547" cy="4126993"/>
          </a:xfrm>
          <a:prstGeom prst="rect">
            <a:avLst/>
          </a:prstGeom>
        </p:spPr>
      </p:pic>
      <p:sp>
        <p:nvSpPr>
          <p:cNvPr id="2087" name="TextBox 2086"/>
          <p:cNvSpPr txBox="1"/>
          <p:nvPr/>
        </p:nvSpPr>
        <p:spPr>
          <a:xfrm>
            <a:off x="1205619" y="843558"/>
            <a:ext cx="72956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Forte" panose="03060902040502070203" pitchFamily="66" charset="0"/>
              </a:rPr>
              <a:t>The rain in Spain stays mainly in the plain!</a:t>
            </a:r>
            <a:endParaRPr lang="zh-CN" altLang="zh-CN" sz="2800" dirty="0">
              <a:solidFill>
                <a:schemeClr val="bg1"/>
              </a:solidFill>
              <a:latin typeface="Forte" panose="03060902040502070203" pitchFamily="66" charset="0"/>
            </a:endParaRPr>
          </a:p>
          <a:p>
            <a:endParaRPr lang="zh-CN" altLang="en-US" dirty="0"/>
          </a:p>
        </p:txBody>
      </p:sp>
      <p:pic>
        <p:nvPicPr>
          <p:cNvPr id="2088" name="图片 208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0865"/>
            <a:ext cx="7617210" cy="41886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86" y="1563638"/>
            <a:ext cx="4756686" cy="3534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13" y="1928140"/>
            <a:ext cx="5372020" cy="30217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62" y="1593436"/>
            <a:ext cx="5335040" cy="35890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64" y="1968711"/>
            <a:ext cx="5323433" cy="29944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63" y="1957361"/>
            <a:ext cx="5415433" cy="3046181"/>
          </a:xfrm>
          <a:prstGeom prst="rect">
            <a:avLst/>
          </a:prstGeom>
        </p:spPr>
      </p:pic>
      <p:pic>
        <p:nvPicPr>
          <p:cNvPr id="65" name="图片 64" descr="拉幕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375048"/>
            <a:ext cx="4857751" cy="47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图片 65" descr="拉幕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6"/>
          <a:stretch>
            <a:fillRect/>
          </a:stretch>
        </p:blipFill>
        <p:spPr bwMode="auto">
          <a:xfrm>
            <a:off x="-285750" y="375048"/>
            <a:ext cx="428625" cy="47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图片 66" descr="拉幕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75048"/>
            <a:ext cx="4643438" cy="47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图片 67" descr="拉幕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74"/>
          <a:stretch>
            <a:fillRect/>
          </a:stretch>
        </p:blipFill>
        <p:spPr bwMode="auto">
          <a:xfrm>
            <a:off x="9010650" y="375048"/>
            <a:ext cx="419100" cy="476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图片 12" descr="拉幕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4554"/>
            <a:ext cx="9247565" cy="527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lie Andrews - Rain in Sp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6" presetClass="emph" presetSubtype="0" repeatCount="3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500"/>
                            </p:stCondLst>
                            <p:childTnLst>
                              <p:par>
                                <p:cTn id="7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800"/>
                            </p:stCondLst>
                            <p:childTnLst>
                              <p:par>
                                <p:cTn id="10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8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8800"/>
                            </p:stCondLst>
                            <p:childTnLst>
                              <p:par>
                                <p:cTn id="138" presetID="1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800"/>
                            </p:stCondLst>
                            <p:childTnLst>
                              <p:par>
                                <p:cTn id="14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1800"/>
                            </p:stCondLst>
                            <p:childTnLst>
                              <p:par>
                                <p:cTn id="1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3800"/>
                            </p:stCondLst>
                            <p:childTnLst>
                              <p:par>
                                <p:cTn id="17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4300"/>
                            </p:stCondLst>
                            <p:childTnLst>
                              <p:par>
                                <p:cTn id="18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4800"/>
                            </p:stCondLst>
                            <p:childTnLst>
                              <p:par>
                                <p:cTn id="18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17" presetID="2" presetClass="exit" presetSubtype="2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9800"/>
                            </p:stCondLst>
                            <p:childTnLst>
                              <p:par>
                                <p:cTn id="2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8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8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30800"/>
                            </p:stCondLst>
                            <p:childTnLst>
                              <p:par>
                                <p:cTn id="23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 tmFilter="0,0; .5, 1; 1, 1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680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7800"/>
                            </p:stCondLst>
                            <p:childTnLst>
                              <p:par>
                                <p:cTn id="255" presetID="53" presetClass="exit" presetSubtype="32" fill="hold" grpId="2" nodeType="afterEffect">
                                  <p:stCondLst>
                                    <p:cond delay="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43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300"/>
                            </p:stCondLst>
                            <p:childTnLst>
                              <p:par>
                                <p:cTn id="2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800"/>
                            </p:stCondLst>
                            <p:childTnLst>
                              <p:par>
                                <p:cTn id="268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800"/>
                            </p:stCondLst>
                            <p:childTnLst>
                              <p:par>
                                <p:cTn id="272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1300"/>
                            </p:stCondLst>
                            <p:childTnLst>
                              <p:par>
                                <p:cTn id="28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2300"/>
                            </p:stCondLst>
                            <p:childTnLst>
                              <p:par>
                                <p:cTn id="295" presetID="2" presetClass="exit" presetSubtype="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5800"/>
                            </p:stCondLst>
                            <p:childTnLst>
                              <p:par>
                                <p:cTn id="30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60800"/>
                            </p:stCondLst>
                            <p:childTnLst>
                              <p:par>
                                <p:cTn id="3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080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61800"/>
                            </p:stCondLst>
                            <p:childTnLst>
                              <p:par>
                                <p:cTn id="331" presetID="3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63300"/>
                            </p:stCondLst>
                            <p:childTnLst>
                              <p:par>
                                <p:cTn id="3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 tmFilter="0,0; .5, 1; 1, 1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5200"/>
                            </p:stCondLst>
                            <p:childTnLst>
                              <p:par>
                                <p:cTn id="3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66200"/>
                            </p:stCondLst>
                            <p:childTnLst>
                              <p:par>
                                <p:cTn id="3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66700"/>
                            </p:stCondLst>
                            <p:childTnLst>
                              <p:par>
                                <p:cTn id="374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9200"/>
                            </p:stCondLst>
                            <p:childTnLst>
                              <p:par>
                                <p:cTn id="3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8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1200"/>
                            </p:stCondLst>
                            <p:childTnLst>
                              <p:par>
                                <p:cTn id="400" presetID="6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1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5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74200"/>
                            </p:stCondLst>
                            <p:childTnLst>
                              <p:par>
                                <p:cTn id="407" presetID="26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76700"/>
                            </p:stCondLst>
                            <p:childTnLst>
                              <p:par>
                                <p:cTn id="4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76700"/>
                            </p:stCondLst>
                            <p:childTnLst>
                              <p:par>
                                <p:cTn id="4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76700"/>
                            </p:stCondLst>
                            <p:childTnLst>
                              <p:par>
                                <p:cTn id="470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32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84700"/>
                            </p:stCondLst>
                            <p:childTnLst>
                              <p:par>
                                <p:cTn id="48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2000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000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2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2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4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2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2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86700"/>
                            </p:stCondLst>
                            <p:childTnLst>
                              <p:par>
                                <p:cTn id="5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88700"/>
                            </p:stCondLst>
                            <p:childTnLst>
                              <p:par>
                                <p:cTn id="5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89200"/>
                            </p:stCondLst>
                            <p:childTnLst>
                              <p:par>
                                <p:cTn id="5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9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89700"/>
                            </p:stCondLst>
                            <p:childTnLst>
                              <p:par>
                                <p:cTn id="5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92200"/>
                            </p:stCondLst>
                            <p:childTnLst>
                              <p:par>
                                <p:cTn id="5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94200"/>
                            </p:stCondLst>
                            <p:childTnLst>
                              <p:par>
                                <p:cTn id="561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5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6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98200"/>
                            </p:stCondLst>
                            <p:childTnLst>
                              <p:par>
                                <p:cTn id="56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0" dur="5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98700"/>
                            </p:stCondLst>
                            <p:childTnLst>
                              <p:par>
                                <p:cTn id="573" presetID="2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4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00700"/>
                            </p:stCondLst>
                            <p:childTnLst>
                              <p:par>
                                <p:cTn id="5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1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01700"/>
                            </p:stCondLst>
                            <p:childTnLst>
                              <p:par>
                                <p:cTn id="58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2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2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2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2000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45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2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20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2000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04200"/>
                            </p:stCondLst>
                            <p:childTnLst>
                              <p:par>
                                <p:cTn id="60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2" dur="2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5" dur="2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06200"/>
                            </p:stCondLst>
                            <p:childTnLst>
                              <p:par>
                                <p:cTn id="607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8" dur="500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9" dur="500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2" dur="500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3" dur="500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07200"/>
                            </p:stCondLst>
                            <p:childTnLst>
                              <p:par>
                                <p:cTn id="6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8" dur="5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9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2" dur="500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3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07700"/>
                            </p:stCondLst>
                            <p:childTnLst>
                              <p:par>
                                <p:cTn id="625" presetID="1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6" dur="5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0" dur="500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1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097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1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1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32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2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8" presetID="4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2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116200"/>
                            </p:stCondLst>
                            <p:childTnLst>
                              <p:par>
                                <p:cTn id="674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19200"/>
                            </p:stCondLst>
                            <p:childTnLst>
                              <p:par>
                                <p:cTn id="681" presetID="31" presetClass="exit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3" dur="10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5" dur="1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122200"/>
                            </p:stCondLst>
                            <p:childTnLst>
                              <p:par>
                                <p:cTn id="7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2" dur="3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3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25950"/>
                            </p:stCondLst>
                            <p:childTnLst>
                              <p:par>
                                <p:cTn id="70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3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0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129700"/>
                            </p:stCondLst>
                            <p:childTnLst>
                              <p:par>
                                <p:cTn id="7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2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3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133450"/>
                            </p:stCondLst>
                            <p:childTnLst>
                              <p:par>
                                <p:cTn id="71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3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1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137200"/>
                            </p:stCondLst>
                            <p:childTnLst>
                              <p:par>
                                <p:cTn id="7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2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3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40950"/>
                            </p:stCondLst>
                            <p:childTnLst>
                              <p:par>
                                <p:cTn id="72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6" dur="3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2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44700"/>
                            </p:stCondLst>
                            <p:childTnLst>
                              <p:par>
                                <p:cTn id="7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2" dur="3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3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148450"/>
                            </p:stCondLst>
                            <p:childTnLst>
                              <p:par>
                                <p:cTn id="73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3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37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52200"/>
                            </p:stCondLst>
                            <p:childTnLst>
                              <p:par>
                                <p:cTn id="7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3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3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155950"/>
                            </p:stCondLst>
                            <p:childTnLst>
                              <p:par>
                                <p:cTn id="745" presetID="1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6" dur="3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747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159700"/>
                            </p:stCondLst>
                            <p:childTnLst>
                              <p:par>
                                <p:cTn id="7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9700"/>
                            </p:stCondLst>
                            <p:childTnLst>
                              <p:par>
                                <p:cTn id="75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50781 -2.59259E-6 " pathEditMode="relative" rAng="0" ptsTypes="AA">
                                      <p:cBhvr>
                                        <p:cTn id="760" dur="7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0"/>
                                    </p:animMotion>
                                  </p:childTnLst>
                                </p:cTn>
                              </p:par>
                              <p:par>
                                <p:cTn id="761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3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50833 -2.59259E-6 " pathEditMode="relative" rAng="0" ptsTypes="AA">
                                      <p:cBhvr>
                                        <p:cTn id="768" dur="7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0"/>
                                    </p:animMotion>
                                  </p:childTnLst>
                                </p:cTn>
                              </p:par>
                              <p:par>
                                <p:cTn id="7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1" dur="5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4" dur="5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1" grpId="1"/>
      <p:bldP spid="21" grpId="2"/>
      <p:bldP spid="21" grpId="3"/>
      <p:bldP spid="21" grpId="4"/>
      <p:bldP spid="21" grpId="5"/>
      <p:bldP spid="21" grpId="6"/>
      <p:bldP spid="22" grpId="0"/>
      <p:bldP spid="22" grpId="1"/>
      <p:bldP spid="23" grpId="0"/>
      <p:bldP spid="23" grpId="1"/>
      <p:bldP spid="27" grpId="0"/>
      <p:bldP spid="27" grpId="1"/>
      <p:bldP spid="27" grpId="2"/>
      <p:bldP spid="30" grpId="0"/>
      <p:bldP spid="30" grpId="1"/>
      <p:bldP spid="2049" grpId="0"/>
      <p:bldP spid="2049" grpId="1"/>
      <p:bldP spid="2052" grpId="0"/>
      <p:bldP spid="2052" grpId="1"/>
      <p:bldP spid="2052" grpId="2"/>
      <p:bldP spid="2054" grpId="0"/>
      <p:bldP spid="2054" grpId="1"/>
      <p:bldP spid="2054" grpId="2"/>
      <p:bldP spid="2054" grpId="3"/>
      <p:bldP spid="2054" grpId="5"/>
      <p:bldP spid="2056" grpId="0"/>
      <p:bldP spid="2056" grpId="1"/>
      <p:bldP spid="2058" grpId="0"/>
      <p:bldP spid="2058" grpId="1"/>
      <p:bldP spid="2060" grpId="0"/>
      <p:bldP spid="2060" grpId="1"/>
      <p:bldP spid="2062" grpId="0"/>
      <p:bldP spid="2062" grpId="1"/>
      <p:bldP spid="2062" grpId="2"/>
      <p:bldP spid="2063" grpId="0"/>
      <p:bldP spid="2063" grpId="1"/>
      <p:bldP spid="2065" grpId="0"/>
      <p:bldP spid="2065" grpId="1"/>
      <p:bldP spid="2067" grpId="0"/>
      <p:bldP spid="2067" grpId="1"/>
      <p:bldP spid="2068" grpId="0"/>
      <p:bldP spid="2068" grpId="1"/>
      <p:bldP spid="2071" grpId="0"/>
      <p:bldP spid="2071" grpId="1"/>
      <p:bldP spid="2071" grpId="2"/>
      <p:bldP spid="2073" grpId="0"/>
      <p:bldP spid="2073" grpId="1"/>
      <p:bldP spid="2074" grpId="0"/>
      <p:bldP spid="2074" grpId="1"/>
      <p:bldP spid="2079" grpId="0"/>
      <p:bldP spid="2079" grpId="1"/>
      <p:bldP spid="2081" grpId="0"/>
      <p:bldP spid="2081" grpId="1"/>
      <p:bldP spid="2082" grpId="0"/>
      <p:bldP spid="2082" grpId="1"/>
      <p:bldP spid="2084" grpId="0"/>
      <p:bldP spid="2084" grpId="1"/>
      <p:bldP spid="2085" grpId="0"/>
      <p:bldP spid="2085" grpId="1"/>
      <p:bldP spid="2087" grpId="0"/>
      <p:bldP spid="2087" grpId="1"/>
      <p:bldP spid="2087" grpId="2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232</Words>
  <Application>Microsoft Office PowerPoint</Application>
  <PresentationFormat>全屏显示(16:9)</PresentationFormat>
  <Paragraphs>32</Paragraphs>
  <Slides>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samsung</dc:creator>
  <cp:lastModifiedBy>samsung</cp:lastModifiedBy>
  <cp:revision>26</cp:revision>
  <dcterms:created xsi:type="dcterms:W3CDTF">2018-07-13T02:22:19Z</dcterms:created>
  <dcterms:modified xsi:type="dcterms:W3CDTF">2018-07-14T01:46:15Z</dcterms:modified>
</cp:coreProperties>
</file>