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876" y="-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44006-5300-475A-9B88-2394D9D18160}" type="datetimeFigureOut">
              <a:rPr lang="zh-CN" altLang="en-US" smtClean="0"/>
              <a:t>2019/1/18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7A0DF-E9FE-4400-BCA9-64FB40A62E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4714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44006-5300-475A-9B88-2394D9D18160}" type="datetimeFigureOut">
              <a:rPr lang="zh-CN" altLang="en-US" smtClean="0"/>
              <a:t>2019/1/18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7A0DF-E9FE-4400-BCA9-64FB40A62E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4882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44006-5300-475A-9B88-2394D9D18160}" type="datetimeFigureOut">
              <a:rPr lang="zh-CN" altLang="en-US" smtClean="0"/>
              <a:t>2019/1/18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7A0DF-E9FE-4400-BCA9-64FB40A62E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0613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44006-5300-475A-9B88-2394D9D18160}" type="datetimeFigureOut">
              <a:rPr lang="zh-CN" altLang="en-US" smtClean="0"/>
              <a:t>2019/1/18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7A0DF-E9FE-4400-BCA9-64FB40A62E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6864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44006-5300-475A-9B88-2394D9D18160}" type="datetimeFigureOut">
              <a:rPr lang="zh-CN" altLang="en-US" smtClean="0"/>
              <a:t>2019/1/18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7A0DF-E9FE-4400-BCA9-64FB40A62E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907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44006-5300-475A-9B88-2394D9D18160}" type="datetimeFigureOut">
              <a:rPr lang="zh-CN" altLang="en-US" smtClean="0"/>
              <a:t>2019/1/18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7A0DF-E9FE-4400-BCA9-64FB40A62E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1689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44006-5300-475A-9B88-2394D9D18160}" type="datetimeFigureOut">
              <a:rPr lang="zh-CN" altLang="en-US" smtClean="0"/>
              <a:t>2019/1/18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7A0DF-E9FE-4400-BCA9-64FB40A62E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3186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44006-5300-475A-9B88-2394D9D18160}" type="datetimeFigureOut">
              <a:rPr lang="zh-CN" altLang="en-US" smtClean="0"/>
              <a:t>2019/1/18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7A0DF-E9FE-4400-BCA9-64FB40A62E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4053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44006-5300-475A-9B88-2394D9D18160}" type="datetimeFigureOut">
              <a:rPr lang="zh-CN" altLang="en-US" smtClean="0"/>
              <a:t>2019/1/18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7A0DF-E9FE-4400-BCA9-64FB40A62E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1522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44006-5300-475A-9B88-2394D9D18160}" type="datetimeFigureOut">
              <a:rPr lang="zh-CN" altLang="en-US" smtClean="0"/>
              <a:t>2019/1/18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7A0DF-E9FE-4400-BCA9-64FB40A62E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5517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F44006-5300-475A-9B88-2394D9D18160}" type="datetimeFigureOut">
              <a:rPr lang="zh-CN" altLang="en-US" smtClean="0"/>
              <a:t>2019/1/18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7A0DF-E9FE-4400-BCA9-64FB40A62E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6479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F44006-5300-475A-9B88-2394D9D18160}" type="datetimeFigureOut">
              <a:rPr lang="zh-CN" altLang="en-US" smtClean="0"/>
              <a:t>2019/1/18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47A0DF-E9FE-4400-BCA9-64FB40A62E6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8653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7617" y="2941444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/>
              <a:t>音乐：</a:t>
            </a:r>
            <a:r>
              <a:rPr lang="en-US" altLang="zh-CN" sz="2400" b="1" dirty="0" smtClean="0"/>
              <a:t>Mathematics</a:t>
            </a:r>
            <a:endParaRPr lang="zh-CN" alt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82486" y="3403109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/>
              <a:t>作者：罗铃侣</a:t>
            </a:r>
            <a:endParaRPr lang="zh-CN" alt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77617" y="3874933"/>
            <a:ext cx="4270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/>
              <a:t>单位：华南师范大学外文学院</a:t>
            </a:r>
            <a:endParaRPr lang="zh-CN" alt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77617" y="2453636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/>
              <a:t>主题：数字与数据</a:t>
            </a:r>
            <a:endParaRPr lang="zh-CN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551832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000">
        <p:sndAc>
          <p:stSnd>
            <p:snd r:embed="rId2" name="mathematics.wav"/>
          </p:stSnd>
        </p:sndAc>
      </p:transition>
    </mc:Choice>
    <mc:Fallback>
      <p:transition advClick="0" advTm="15000">
        <p:sndAc>
          <p:stSnd>
            <p:snd r:embed="rId2" name="mathematic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65328">
            <a:off x="865230" y="762797"/>
            <a:ext cx="3244109" cy="274150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8433">
            <a:off x="5115052" y="840084"/>
            <a:ext cx="2964452" cy="24545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67744" y="3998405"/>
            <a:ext cx="4680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Arial Rounded MT Bold" panose="020F0704030504030204" pitchFamily="34" charset="0"/>
              </a:rPr>
              <a:t>But equations pass me by</a:t>
            </a:r>
          </a:p>
        </p:txBody>
      </p:sp>
    </p:spTree>
    <p:extLst>
      <p:ext uri="{BB962C8B-B14F-4D97-AF65-F5344CB8AC3E}">
        <p14:creationId xmlns:p14="http://schemas.microsoft.com/office/powerpoint/2010/main" val="345461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300"/>
    </mc:Choice>
    <mc:Fallback xmlns="">
      <p:transition spd="slow" advClick="0" advTm="2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9512" y="829527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 Rounded MT Bold" panose="020F0704030504030204" pitchFamily="34" charset="0"/>
              </a:rPr>
              <a:t>So will you take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52120" y="1285480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 Rounded MT Bold" panose="020F0704030504030204" pitchFamily="34" charset="0"/>
              </a:rPr>
              <a:t>just a little of my mind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0322" y="4096579"/>
            <a:ext cx="446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 Rounded MT Bold" panose="020F0704030504030204" pitchFamily="34" charset="0"/>
              </a:rPr>
              <a:t>and subtract it from my soul</a:t>
            </a:r>
          </a:p>
        </p:txBody>
      </p:sp>
    </p:spTree>
    <p:extLst>
      <p:ext uri="{BB962C8B-B14F-4D97-AF65-F5344CB8AC3E}">
        <p14:creationId xmlns:p14="http://schemas.microsoft.com/office/powerpoint/2010/main" val="245036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300"/>
    </mc:Choice>
    <mc:Fallback xmlns="">
      <p:transition advClick="0" advTm="5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263" y="10886"/>
            <a:ext cx="5364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 Add a fraction of your half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56928" y="2369651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and you'll see it makes me whole</a:t>
            </a:r>
          </a:p>
        </p:txBody>
      </p:sp>
    </p:spTree>
    <p:extLst>
      <p:ext uri="{BB962C8B-B14F-4D97-AF65-F5344CB8AC3E}">
        <p14:creationId xmlns:p14="http://schemas.microsoft.com/office/powerpoint/2010/main" val="226783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300"/>
    </mc:Choice>
    <mc:Fallback xmlns="">
      <p:transition advClick="0" advTm="4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161" y="3374535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 Rounded MT Bold" panose="020F0704030504030204" pitchFamily="34" charset="0"/>
              </a:rPr>
              <a:t> Multiply it by the times that we've never been </a:t>
            </a:r>
            <a:r>
              <a:rPr lang="en-US" altLang="zh-CN" sz="2400" dirty="0" smtClean="0">
                <a:latin typeface="Arial Rounded MT Bold" panose="020F0704030504030204" pitchFamily="34" charset="0"/>
              </a:rPr>
              <a:t>apart</a:t>
            </a:r>
            <a:endParaRPr lang="en-US" altLang="zh-CN" sz="24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90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83518"/>
            <a:ext cx="4778745" cy="357901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9552" y="4443956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 Rounded MT Bold" panose="020F0704030504030204" pitchFamily="34" charset="0"/>
              </a:rPr>
              <a:t> You'll see nothing can divide just a heart plus a heart</a:t>
            </a:r>
          </a:p>
        </p:txBody>
      </p:sp>
    </p:spTree>
    <p:extLst>
      <p:ext uri="{BB962C8B-B14F-4D97-AF65-F5344CB8AC3E}">
        <p14:creationId xmlns:p14="http://schemas.microsoft.com/office/powerpoint/2010/main" val="53274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150"/>
    </mc:Choice>
    <mc:Fallback xmlns="">
      <p:transition spd="slow" advClick="0" advTm="4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241074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Arial Rounded MT Bold" panose="020F0704030504030204" pitchFamily="34" charset="0"/>
              </a:rPr>
              <a:t> A little of my mind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03748" y="843558"/>
            <a:ext cx="3780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Arial Rounded MT Bold" panose="020F0704030504030204" pitchFamily="34" charset="0"/>
              </a:rPr>
              <a:t> Take it from my soul</a:t>
            </a:r>
          </a:p>
        </p:txBody>
      </p:sp>
    </p:spTree>
    <p:extLst>
      <p:ext uri="{BB962C8B-B14F-4D97-AF65-F5344CB8AC3E}">
        <p14:creationId xmlns:p14="http://schemas.microsoft.com/office/powerpoint/2010/main" val="137789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498950"/>
            <a:ext cx="3611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 Rounded MT Bold" panose="020F0704030504030204" pitchFamily="34" charset="0"/>
              </a:rPr>
              <a:t>A fraction of your </a:t>
            </a:r>
            <a:r>
              <a:rPr lang="en-US" altLang="zh-CN" sz="2400" dirty="0" smtClean="0">
                <a:latin typeface="Arial Rounded MT Bold" panose="020F0704030504030204" pitchFamily="34" charset="0"/>
              </a:rPr>
              <a:t>half</a:t>
            </a:r>
            <a:endParaRPr lang="en-US" altLang="zh-CN" sz="2400" dirty="0">
              <a:latin typeface="Arial Rounded MT Bold" panose="020F07040305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367171"/>
            <a:ext cx="3638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 Rounded MT Bold" panose="020F0704030504030204" pitchFamily="34" charset="0"/>
              </a:rPr>
              <a:t>See it makes me whole</a:t>
            </a:r>
          </a:p>
        </p:txBody>
      </p:sp>
    </p:spTree>
    <p:extLst>
      <p:ext uri="{BB962C8B-B14F-4D97-AF65-F5344CB8AC3E}">
        <p14:creationId xmlns:p14="http://schemas.microsoft.com/office/powerpoint/2010/main" val="295099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67155">
            <a:off x="563418" y="1409089"/>
            <a:ext cx="3096344" cy="207286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30229"/>
            <a:ext cx="3419872" cy="227848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561">
            <a:off x="5987920" y="1146945"/>
            <a:ext cx="2494862" cy="249486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55576" y="4278424"/>
            <a:ext cx="3870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 Rounded MT Bold" panose="020F0704030504030204" pitchFamily="34" charset="0"/>
              </a:rPr>
              <a:t> And multiply the times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65613" y="3363838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 Rounded MT Bold" panose="020F0704030504030204" pitchFamily="34" charset="0"/>
              </a:rPr>
              <a:t>Never be apart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39652" y="4278424"/>
            <a:ext cx="6660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 Rounded MT Bold" panose="020F0704030504030204" pitchFamily="34" charset="0"/>
              </a:rPr>
              <a:t>Cos nothing can divide a heart plus a heart</a:t>
            </a:r>
          </a:p>
        </p:txBody>
      </p:sp>
    </p:spTree>
    <p:extLst>
      <p:ext uri="{BB962C8B-B14F-4D97-AF65-F5344CB8AC3E}">
        <p14:creationId xmlns:p14="http://schemas.microsoft.com/office/powerpoint/2010/main" val="293744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000"/>
    </mc:Choice>
    <mc:Fallback xmlns="">
      <p:transition spd="slow" advClick="0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9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0"/>
                            </p:stCondLst>
                            <p:childTnLst>
                              <p:par>
                                <p:cTn id="43" presetID="42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987" y="267494"/>
            <a:ext cx="2448272" cy="330104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251" y="1635646"/>
            <a:ext cx="2563155" cy="32736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7504" y="3878838"/>
            <a:ext cx="6300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 Rounded MT Bold" panose="020F0704030504030204" pitchFamily="34" charset="0"/>
              </a:rPr>
              <a:t> Don't know my Fibonacci or Pythagoras</a:t>
            </a:r>
          </a:p>
        </p:txBody>
      </p:sp>
    </p:spTree>
    <p:extLst>
      <p:ext uri="{BB962C8B-B14F-4D97-AF65-F5344CB8AC3E}">
        <p14:creationId xmlns:p14="http://schemas.microsoft.com/office/powerpoint/2010/main" val="359117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96415"/>
            <a:ext cx="2880320" cy="441366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24335" y="1661487"/>
            <a:ext cx="55806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Arial Rounded MT Bold" panose="020F0704030504030204" pitchFamily="34" charset="0"/>
              </a:rPr>
              <a:t>But the only formula I know will work for </a:t>
            </a:r>
            <a:r>
              <a:rPr lang="en-US" altLang="zh-CN" sz="3200" dirty="0" smtClean="0">
                <a:latin typeface="Arial Rounded MT Bold" panose="020F0704030504030204" pitchFamily="34" charset="0"/>
              </a:rPr>
              <a:t>us</a:t>
            </a:r>
            <a:endParaRPr lang="en-US" altLang="zh-CN" sz="3200" dirty="0">
              <a:latin typeface="Arial Rounded MT Bold" panose="020F07040305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88224" y="2153928"/>
            <a:ext cx="144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Arial Rounded MT Bold" panose="020F0704030504030204" pitchFamily="34" charset="0"/>
              </a:rPr>
              <a:t>is that</a:t>
            </a:r>
          </a:p>
        </p:txBody>
      </p:sp>
    </p:spTree>
    <p:extLst>
      <p:ext uri="{BB962C8B-B14F-4D97-AF65-F5344CB8AC3E}">
        <p14:creationId xmlns:p14="http://schemas.microsoft.com/office/powerpoint/2010/main" val="59546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32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6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62" fill="hold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62" fill="hold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62" fill="hold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860"/>
                            </p:stCondLst>
                            <p:childTnLst>
                              <p:par>
                                <p:cTn id="15" presetID="27" presetClass="emph" presetSubtype="0" fill="remove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2499742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Berlin Sans FB Demi" panose="020E0802020502020306" pitchFamily="34" charset="0"/>
              </a:rPr>
              <a:t> </a:t>
            </a:r>
            <a:r>
              <a:rPr lang="en-US" altLang="zh-CN" sz="2800" dirty="0">
                <a:latin typeface="Arial Rounded MT Bold" panose="020F0704030504030204" pitchFamily="34" charset="0"/>
              </a:rPr>
              <a:t>Mathematics </a:t>
            </a:r>
            <a:endParaRPr lang="en-US" altLang="zh-CN" sz="2800" dirty="0" smtClean="0">
              <a:latin typeface="Arial Rounded MT Bold" panose="020F07040305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671" y="4300027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Arial Rounded MT Bold" panose="020F0704030504030204" pitchFamily="34" charset="0"/>
              </a:rPr>
              <a:t>is </a:t>
            </a:r>
            <a:r>
              <a:rPr lang="en-US" altLang="zh-CN" sz="2800" dirty="0">
                <a:latin typeface="Arial Rounded MT Bold" panose="020F0704030504030204" pitchFamily="34" charset="0"/>
              </a:rPr>
              <a:t>a difficult </a:t>
            </a:r>
            <a:r>
              <a:rPr lang="en-US" altLang="zh-CN" sz="2800" dirty="0" smtClean="0">
                <a:latin typeface="Arial Rounded MT Bold" panose="020F0704030504030204" pitchFamily="34" charset="0"/>
              </a:rPr>
              <a:t>thing</a:t>
            </a:r>
            <a:endParaRPr lang="en-US" altLang="zh-CN" sz="28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907515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5576" y="3533819"/>
            <a:ext cx="7776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Arial Rounded MT Bold" panose="020F0704030504030204" pitchFamily="34" charset="0"/>
              </a:rPr>
              <a:t>When we're together in the sum of our parts</a:t>
            </a:r>
          </a:p>
        </p:txBody>
      </p:sp>
    </p:spTree>
    <p:extLst>
      <p:ext uri="{BB962C8B-B14F-4D97-AF65-F5344CB8AC3E}">
        <p14:creationId xmlns:p14="http://schemas.microsoft.com/office/powerpoint/2010/main" val="35243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300"/>
    </mc:Choice>
    <mc:Fallback xmlns="">
      <p:transition advClick="0" advTm="3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1563638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 Rounded MT Bold" panose="020F0704030504030204" pitchFamily="34" charset="0"/>
              </a:rPr>
              <a:t> It's far greater than what we added up to at the start</a:t>
            </a:r>
          </a:p>
        </p:txBody>
      </p:sp>
    </p:spTree>
    <p:extLst>
      <p:ext uri="{BB962C8B-B14F-4D97-AF65-F5344CB8AC3E}">
        <p14:creationId xmlns:p14="http://schemas.microsoft.com/office/powerpoint/2010/main" val="17072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4034375"/>
            <a:ext cx="604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 Rounded MT Bold" panose="020F0704030504030204" pitchFamily="34" charset="0"/>
              </a:rPr>
              <a:t>So tell me everything must always equal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19024" y="4034374"/>
            <a:ext cx="79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 Rounded MT Bold" panose="020F0704030504030204" pitchFamily="34" charset="0"/>
              </a:rPr>
              <a:t>two</a:t>
            </a:r>
          </a:p>
        </p:txBody>
      </p:sp>
    </p:spTree>
    <p:extLst>
      <p:ext uri="{BB962C8B-B14F-4D97-AF65-F5344CB8AC3E}">
        <p14:creationId xmlns:p14="http://schemas.microsoft.com/office/powerpoint/2010/main" val="66283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300"/>
    </mc:Choice>
    <mc:Fallback xmlns="">
      <p:transition spd="slow" advClick="0" advTm="4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200"/>
                            </p:stCondLst>
                            <p:childTnLst>
                              <p:par>
                                <p:cTn id="1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心形 3"/>
          <p:cNvSpPr/>
          <p:nvPr/>
        </p:nvSpPr>
        <p:spPr>
          <a:xfrm>
            <a:off x="1744446" y="1416562"/>
            <a:ext cx="567343" cy="529208"/>
          </a:xfrm>
          <a:prstGeom prst="hear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2502660" y="4186165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FF00"/>
                </a:solidFill>
                <a:latin typeface="Arial Rounded MT Bold" panose="020F0704030504030204" pitchFamily="34" charset="0"/>
              </a:rPr>
              <a:t> Or nothing else is </a:t>
            </a:r>
            <a:r>
              <a:rPr lang="en-US" altLang="zh-CN" sz="2800" dirty="0" smtClean="0">
                <a:solidFill>
                  <a:srgbClr val="FFFF00"/>
                </a:solidFill>
                <a:latin typeface="Arial Rounded MT Bold" panose="020F0704030504030204" pitchFamily="34" charset="0"/>
              </a:rPr>
              <a:t>true</a:t>
            </a:r>
            <a:endParaRPr lang="en-US" altLang="zh-CN" sz="2800" dirty="0">
              <a:solidFill>
                <a:srgbClr val="FFFF00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79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150"/>
    </mc:Choice>
    <mc:Fallback xmlns="">
      <p:transition spd="slow" advClick="0" advTm="21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69337"/>
            <a:ext cx="5644445" cy="40383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48016" y="4443958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Arial Rounded MT Bold" panose="020F0704030504030204" pitchFamily="34" charset="0"/>
              </a:rPr>
              <a:t> And I'll believe you</a:t>
            </a:r>
          </a:p>
        </p:txBody>
      </p:sp>
    </p:spTree>
    <p:extLst>
      <p:ext uri="{BB962C8B-B14F-4D97-AF65-F5344CB8AC3E}">
        <p14:creationId xmlns:p14="http://schemas.microsoft.com/office/powerpoint/2010/main" val="117836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300"/>
    </mc:Choice>
    <mc:Fallback xmlns="">
      <p:transition spd="slow" advClick="0" advTm="2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箭头连接符 4"/>
          <p:cNvCxnSpPr/>
          <p:nvPr/>
        </p:nvCxnSpPr>
        <p:spPr>
          <a:xfrm flipV="1">
            <a:off x="1763688" y="9415"/>
            <a:ext cx="4878355" cy="5010607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107760" y="3579863"/>
            <a:ext cx="5007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Arial Rounded MT Bold" panose="020F0704030504030204" pitchFamily="34" charset="0"/>
              </a:rPr>
              <a:t> Cos your X is equal to my Y</a:t>
            </a:r>
          </a:p>
        </p:txBody>
      </p:sp>
    </p:spTree>
    <p:extLst>
      <p:ext uri="{BB962C8B-B14F-4D97-AF65-F5344CB8AC3E}">
        <p14:creationId xmlns:p14="http://schemas.microsoft.com/office/powerpoint/2010/main" val="109459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18" y="339502"/>
            <a:ext cx="2952328" cy="295232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347614"/>
            <a:ext cx="3635474" cy="36354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7504" y="3928290"/>
            <a:ext cx="4752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Arial Rounded MT Bold" panose="020F0704030504030204" pitchFamily="34" charset="0"/>
              </a:rPr>
              <a:t> But equations pass me by</a:t>
            </a:r>
          </a:p>
        </p:txBody>
      </p:sp>
    </p:spTree>
    <p:extLst>
      <p:ext uri="{BB962C8B-B14F-4D97-AF65-F5344CB8AC3E}">
        <p14:creationId xmlns:p14="http://schemas.microsoft.com/office/powerpoint/2010/main" val="274285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8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4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8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4" decel="50000">
                                          <p:stCondLst>
                                            <p:cond delay="134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8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4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8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4" decel="50000">
                                          <p:stCondLst>
                                            <p:cond delay="183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1214">
            <a:off x="4063082" y="500487"/>
            <a:ext cx="4655247" cy="419332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9512" y="4129235"/>
            <a:ext cx="5688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 Rounded MT Bold" panose="020F0704030504030204" pitchFamily="34" charset="0"/>
              </a:rPr>
              <a:t>So will you take just a little of my mind and subtract it from my soul</a:t>
            </a:r>
          </a:p>
        </p:txBody>
      </p:sp>
    </p:spTree>
    <p:extLst>
      <p:ext uri="{BB962C8B-B14F-4D97-AF65-F5344CB8AC3E}">
        <p14:creationId xmlns:p14="http://schemas.microsoft.com/office/powerpoint/2010/main" val="241151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29107"/>
            <a:ext cx="3096344" cy="463738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03440" y="1995685"/>
            <a:ext cx="5040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 Rounded MT Bold" panose="020F0704030504030204" pitchFamily="34" charset="0"/>
              </a:rPr>
              <a:t>Add a fraction of your half and you'll see it makes me whole</a:t>
            </a:r>
          </a:p>
        </p:txBody>
      </p:sp>
    </p:spTree>
    <p:extLst>
      <p:ext uri="{BB962C8B-B14F-4D97-AF65-F5344CB8AC3E}">
        <p14:creationId xmlns:p14="http://schemas.microsoft.com/office/powerpoint/2010/main" val="28593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0"/>
    </mc:Choice>
    <mc:Fallback xmlns="">
      <p:transition spd="slow" advClick="0" advTm="3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23478"/>
            <a:ext cx="4179755" cy="276337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2126467"/>
            <a:ext cx="4131709" cy="287670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3177" y="771550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 Rounded MT Bold" panose="020F0704030504030204" pitchFamily="34" charset="0"/>
              </a:rPr>
              <a:t>Multiply it by the times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88024" y="4032383"/>
            <a:ext cx="4365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 Rounded MT Bold" panose="020F0704030504030204" pitchFamily="34" charset="0"/>
              </a:rPr>
              <a:t>that we've never been apart</a:t>
            </a:r>
          </a:p>
        </p:txBody>
      </p:sp>
    </p:spTree>
    <p:extLst>
      <p:ext uri="{BB962C8B-B14F-4D97-AF65-F5344CB8AC3E}">
        <p14:creationId xmlns:p14="http://schemas.microsoft.com/office/powerpoint/2010/main" val="142991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0"/>
    </mc:Choice>
    <mc:Fallback xmlns="">
      <p:transition spd="slow" advClick="0" advTm="3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717569"/>
            <a:ext cx="3908712" cy="291694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746" y="624462"/>
            <a:ext cx="3070200" cy="3070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7544" y="4153511"/>
            <a:ext cx="8387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Arial Rounded MT Bold" panose="020F0704030504030204" pitchFamily="34" charset="0"/>
              </a:rPr>
              <a:t> I never understood what was the missing link</a:t>
            </a:r>
          </a:p>
        </p:txBody>
      </p:sp>
    </p:spTree>
    <p:extLst>
      <p:ext uri="{BB962C8B-B14F-4D97-AF65-F5344CB8AC3E}">
        <p14:creationId xmlns:p14="http://schemas.microsoft.com/office/powerpoint/2010/main" val="237561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04563"/>
            <a:ext cx="6654680" cy="415592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27584" y="4468721"/>
            <a:ext cx="79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 Rounded MT Bold" panose="020F0704030504030204" pitchFamily="34" charset="0"/>
              </a:rPr>
              <a:t>You'll see nothing can divide just a heart plus a heart</a:t>
            </a:r>
          </a:p>
        </p:txBody>
      </p:sp>
    </p:spTree>
    <p:extLst>
      <p:ext uri="{BB962C8B-B14F-4D97-AF65-F5344CB8AC3E}">
        <p14:creationId xmlns:p14="http://schemas.microsoft.com/office/powerpoint/2010/main" val="151342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300"/>
    </mc:Choice>
    <mc:Fallback xmlns="">
      <p:transition spd="slow" advClick="0" advTm="4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7503" y="3600097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Arial Rounded MT Bold" panose="020F0704030504030204" pitchFamily="34" charset="0"/>
              </a:rPr>
              <a:t> A little of my mind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04388" y="4240768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Arial Rounded MT Bold" panose="020F0704030504030204" pitchFamily="34" charset="0"/>
              </a:rPr>
              <a:t>Take it from my soul</a:t>
            </a:r>
          </a:p>
        </p:txBody>
      </p:sp>
    </p:spTree>
    <p:extLst>
      <p:ext uri="{BB962C8B-B14F-4D97-AF65-F5344CB8AC3E}">
        <p14:creationId xmlns:p14="http://schemas.microsoft.com/office/powerpoint/2010/main" val="128365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60"/>
                            </p:stCondLst>
                            <p:childTnLst>
                              <p:par>
                                <p:cTn id="10" presetID="16" presetClass="emph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0"/>
            <a:ext cx="514350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76900" y="1707654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 Rounded MT Bold" panose="020F0704030504030204" pitchFamily="34" charset="0"/>
              </a:rPr>
              <a:t>A fraction of your half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31730" y="2558671"/>
            <a:ext cx="3676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 Rounded MT Bold" panose="020F0704030504030204" pitchFamily="34" charset="0"/>
              </a:rPr>
              <a:t>See it makes me </a:t>
            </a:r>
            <a:r>
              <a:rPr lang="en-US" altLang="zh-CN" sz="2400" dirty="0" smtClean="0">
                <a:latin typeface="Arial Rounded MT Bold" panose="020F0704030504030204" pitchFamily="34" charset="0"/>
              </a:rPr>
              <a:t>whole</a:t>
            </a:r>
            <a:endParaRPr lang="en-US" altLang="zh-CN" sz="24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06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752" y="1785620"/>
            <a:ext cx="4009006" cy="30037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00043"/>
            <a:ext cx="3579373" cy="30630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25019" y="200043"/>
            <a:ext cx="4248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Arial Rounded MT Bold" panose="020F0704030504030204" pitchFamily="34" charset="0"/>
              </a:rPr>
              <a:t>And multiply the times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63688" y="4102850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Arial Rounded MT Bold" panose="020F0704030504030204" pitchFamily="34" charset="0"/>
              </a:rPr>
              <a:t>Never be apart</a:t>
            </a:r>
          </a:p>
        </p:txBody>
      </p:sp>
    </p:spTree>
    <p:extLst>
      <p:ext uri="{BB962C8B-B14F-4D97-AF65-F5344CB8AC3E}">
        <p14:creationId xmlns:p14="http://schemas.microsoft.com/office/powerpoint/2010/main" val="250143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83518"/>
            <a:ext cx="4823012" cy="359902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03648" y="4471641"/>
            <a:ext cx="655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 Rounded MT Bold" panose="020F0704030504030204" pitchFamily="34" charset="0"/>
              </a:rPr>
              <a:t>Cos nothing can divide a heart plus a heart</a:t>
            </a:r>
          </a:p>
        </p:txBody>
      </p:sp>
    </p:spTree>
    <p:extLst>
      <p:ext uri="{BB962C8B-B14F-4D97-AF65-F5344CB8AC3E}">
        <p14:creationId xmlns:p14="http://schemas.microsoft.com/office/powerpoint/2010/main" val="152829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597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347615"/>
            <a:ext cx="5936658" cy="33393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0709" y="566766"/>
            <a:ext cx="8473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Arial Rounded MT Bold" panose="020F0704030504030204" pitchFamily="34" charset="0"/>
              </a:rPr>
              <a:t>And by the time I calculated the correct solution</a:t>
            </a:r>
          </a:p>
        </p:txBody>
      </p:sp>
    </p:spTree>
    <p:extLst>
      <p:ext uri="{BB962C8B-B14F-4D97-AF65-F5344CB8AC3E}">
        <p14:creationId xmlns:p14="http://schemas.microsoft.com/office/powerpoint/2010/main" val="375653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150">
        <p:fade/>
      </p:transition>
    </mc:Choice>
    <mc:Fallback xmlns="">
      <p:transition spd="med" advClick="0" advTm="31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7624" y="442020"/>
            <a:ext cx="57606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Arial Rounded MT Bold" panose="020F0704030504030204" pitchFamily="34" charset="0"/>
              </a:rPr>
              <a:t> The question </a:t>
            </a:r>
            <a:endParaRPr lang="en-US" altLang="zh-CN" sz="3200" dirty="0" smtClean="0">
              <a:latin typeface="Arial Rounded MT Bold" panose="020F0704030504030204" pitchFamily="34" charset="0"/>
            </a:endParaRPr>
          </a:p>
          <a:p>
            <a:r>
              <a:rPr lang="en-US" altLang="zh-CN" sz="3200" dirty="0">
                <a:latin typeface="Arial Rounded MT Bold" panose="020F0704030504030204" pitchFamily="34" charset="0"/>
              </a:rPr>
              <a:t> </a:t>
            </a:r>
            <a:r>
              <a:rPr lang="en-US" altLang="zh-CN" sz="3200" dirty="0" smtClean="0">
                <a:latin typeface="Arial Rounded MT Bold" panose="020F0704030504030204" pitchFamily="34" charset="0"/>
              </a:rPr>
              <a:t>had </a:t>
            </a:r>
            <a:r>
              <a:rPr lang="en-US" altLang="zh-CN" sz="3200" dirty="0">
                <a:latin typeface="Arial Rounded MT Bold" panose="020F0704030504030204" pitchFamily="34" charset="0"/>
              </a:rPr>
              <a:t>escaped me </a:t>
            </a:r>
            <a:endParaRPr lang="en-US" altLang="zh-CN" sz="3200" dirty="0" smtClean="0">
              <a:latin typeface="Arial Rounded MT Bold" panose="020F0704030504030204" pitchFamily="34" charset="0"/>
            </a:endParaRPr>
          </a:p>
          <a:p>
            <a:r>
              <a:rPr lang="en-US" altLang="zh-CN" sz="3200" dirty="0" smtClean="0">
                <a:latin typeface="Arial Rounded MT Bold" panose="020F0704030504030204" pitchFamily="34" charset="0"/>
              </a:rPr>
              <a:t> and </a:t>
            </a:r>
            <a:r>
              <a:rPr lang="en-US" altLang="zh-CN" sz="3200" dirty="0">
                <a:latin typeface="Arial Rounded MT Bold" panose="020F0704030504030204" pitchFamily="34" charset="0"/>
              </a:rPr>
              <a:t>so did the conclusion</a:t>
            </a:r>
          </a:p>
        </p:txBody>
      </p:sp>
    </p:spTree>
    <p:extLst>
      <p:ext uri="{BB962C8B-B14F-4D97-AF65-F5344CB8AC3E}">
        <p14:creationId xmlns:p14="http://schemas.microsoft.com/office/powerpoint/2010/main" val="105692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8902" y="1923678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C000"/>
                </a:solidFill>
                <a:latin typeface="Comic Sans MS" panose="030F0702030302020204" pitchFamily="66" charset="0"/>
              </a:rPr>
              <a:t>So tell me</a:t>
            </a:r>
          </a:p>
        </p:txBody>
      </p:sp>
      <p:sp>
        <p:nvSpPr>
          <p:cNvPr id="5" name="TextBox 4"/>
          <p:cNvSpPr txBox="1"/>
          <p:nvPr/>
        </p:nvSpPr>
        <p:spPr>
          <a:xfrm rot="21070661">
            <a:off x="473298" y="3270995"/>
            <a:ext cx="6065927" cy="542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C000"/>
                </a:solidFill>
                <a:latin typeface="Comic Sans MS" panose="030F0702030302020204" pitchFamily="66" charset="0"/>
              </a:rPr>
              <a:t>everything must always equal two</a:t>
            </a:r>
          </a:p>
        </p:txBody>
      </p:sp>
    </p:spTree>
    <p:extLst>
      <p:ext uri="{BB962C8B-B14F-4D97-AF65-F5344CB8AC3E}">
        <p14:creationId xmlns:p14="http://schemas.microsoft.com/office/powerpoint/2010/main" val="409741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300">
        <p:split orient="vert"/>
      </p:transition>
    </mc:Choice>
    <mc:Fallback xmlns="">
      <p:transition spd="slow" advClick="0" advTm="33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4449731"/>
            <a:ext cx="504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Berlin Sans FB Demi" panose="020E0802020502020306" pitchFamily="34" charset="0"/>
              </a:rPr>
              <a:t> Or nothing </a:t>
            </a:r>
            <a:r>
              <a:rPr lang="en-US" altLang="zh-CN" sz="3200" dirty="0" smtClean="0">
                <a:solidFill>
                  <a:schemeClr val="bg1"/>
                </a:solidFill>
                <a:latin typeface="Berlin Sans FB Demi" panose="020E0802020502020306" pitchFamily="34" charset="0"/>
              </a:rPr>
              <a:t>else is </a:t>
            </a:r>
            <a:r>
              <a:rPr lang="en-US" altLang="zh-CN" sz="3200" dirty="0">
                <a:solidFill>
                  <a:schemeClr val="bg1"/>
                </a:solidFill>
                <a:latin typeface="Berlin Sans FB Demi" panose="020E0802020502020306" pitchFamily="34" charset="0"/>
              </a:rPr>
              <a:t>true</a:t>
            </a:r>
          </a:p>
        </p:txBody>
      </p:sp>
    </p:spTree>
    <p:extLst>
      <p:ext uri="{BB962C8B-B14F-4D97-AF65-F5344CB8AC3E}">
        <p14:creationId xmlns:p14="http://schemas.microsoft.com/office/powerpoint/2010/main" val="377107613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4166">
            <a:off x="4041212" y="799931"/>
            <a:ext cx="4515775" cy="33868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9721" y="2231736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Arial Rounded MT Bold" panose="020F0704030504030204" pitchFamily="34" charset="0"/>
              </a:rPr>
              <a:t>And I'll believe you</a:t>
            </a:r>
          </a:p>
        </p:txBody>
      </p:sp>
    </p:spTree>
    <p:extLst>
      <p:ext uri="{BB962C8B-B14F-4D97-AF65-F5344CB8AC3E}">
        <p14:creationId xmlns:p14="http://schemas.microsoft.com/office/powerpoint/2010/main" val="256166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95936" y="2139702"/>
            <a:ext cx="10081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dirty="0" smtClean="0">
                <a:solidFill>
                  <a:srgbClr val="FF0000"/>
                </a:solidFill>
                <a:latin typeface="Cambria Math" panose="02040503050406030204" pitchFamily="18" charset="0"/>
              </a:rPr>
              <a:t>=</a:t>
            </a:r>
            <a:endParaRPr lang="zh-CN" altLang="en-US" sz="9600" dirty="0">
              <a:solidFill>
                <a:srgbClr val="FF0000"/>
              </a:solidFill>
              <a:latin typeface="Cambria Math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71598" y="2280286"/>
            <a:ext cx="10081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X</a:t>
            </a:r>
            <a:endParaRPr lang="zh-CN" altLang="en-US" sz="9600" dirty="0">
              <a:solidFill>
                <a:srgbClr val="FF0000"/>
              </a:solidFill>
              <a:latin typeface="Cambria Math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52120" y="2280286"/>
            <a:ext cx="10081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Y</a:t>
            </a:r>
            <a:endParaRPr lang="zh-CN" altLang="en-US" sz="9600" dirty="0">
              <a:solidFill>
                <a:srgbClr val="FF0000"/>
              </a:solidFill>
              <a:latin typeface="Cambria Math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49016" y="959691"/>
            <a:ext cx="5544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Arial Rounded MT Bold" panose="020F0704030504030204" pitchFamily="34" charset="0"/>
              </a:rPr>
              <a:t>Cos your X is equal to my Y</a:t>
            </a:r>
          </a:p>
        </p:txBody>
      </p:sp>
    </p:spTree>
    <p:extLst>
      <p:ext uri="{BB962C8B-B14F-4D97-AF65-F5344CB8AC3E}">
        <p14:creationId xmlns:p14="http://schemas.microsoft.com/office/powerpoint/2010/main" val="139190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50"/>
    </mc:Choice>
    <mc:Fallback xmlns="">
      <p:transition spd="slow" advClick="0" advTm="2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1"/>
      <p:bldP spid="6" grpId="0"/>
      <p:bldP spid="7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903</TotalTime>
  <Words>344</Words>
  <Application>Microsoft Office PowerPoint</Application>
  <PresentationFormat>全屏显示(16:9)</PresentationFormat>
  <Paragraphs>57</Paragraphs>
  <Slides>35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36" baseType="lpstr"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admin</cp:lastModifiedBy>
  <cp:revision>131</cp:revision>
  <dcterms:created xsi:type="dcterms:W3CDTF">2019-01-17T01:46:28Z</dcterms:created>
  <dcterms:modified xsi:type="dcterms:W3CDTF">2019-01-18T12:22:05Z</dcterms:modified>
</cp:coreProperties>
</file>