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4" r:id="rId5"/>
    <p:sldId id="266" r:id="rId6"/>
    <p:sldId id="267" r:id="rId7"/>
    <p:sldId id="262" r:id="rId8"/>
    <p:sldId id="269" r:id="rId9"/>
    <p:sldId id="270" r:id="rId10"/>
    <p:sldId id="271" r:id="rId11"/>
    <p:sldId id="272" r:id="rId12"/>
    <p:sldId id="276" r:id="rId1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450" y="-4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E587-6034-49D9-94AC-81399A47A78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4E9E-6C78-4BB9-87CE-11B04A2BC7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47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E587-6034-49D9-94AC-81399A47A78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4E9E-6C78-4BB9-87CE-11B04A2BC7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67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E587-6034-49D9-94AC-81399A47A78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4E9E-6C78-4BB9-87CE-11B04A2BC7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44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E587-6034-49D9-94AC-81399A47A78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4E9E-6C78-4BB9-87CE-11B04A2BC7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E587-6034-49D9-94AC-81399A47A78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4E9E-6C78-4BB9-87CE-11B04A2BC7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23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E587-6034-49D9-94AC-81399A47A78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4E9E-6C78-4BB9-87CE-11B04A2BC7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37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E587-6034-49D9-94AC-81399A47A78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4E9E-6C78-4BB9-87CE-11B04A2BC7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14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E587-6034-49D9-94AC-81399A47A78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4E9E-6C78-4BB9-87CE-11B04A2BC7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2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E587-6034-49D9-94AC-81399A47A78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4E9E-6C78-4BB9-87CE-11B04A2BC7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53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E587-6034-49D9-94AC-81399A47A78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4E9E-6C78-4BB9-87CE-11B04A2BC7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AE587-6034-49D9-94AC-81399A47A78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74E9E-6C78-4BB9-87CE-11B04A2BC7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92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AE587-6034-49D9-94AC-81399A47A78A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74E9E-6C78-4BB9-87CE-11B04A2BC71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65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microsoft.com/office/2007/relationships/hdphoto" Target="../media/hdphoto3.wdp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4.jpg"/><Relationship Id="rId7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1" b="99166" l="10000" r="9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/>
        </p:blipFill>
        <p:spPr>
          <a:xfrm>
            <a:off x="667854" y="-429367"/>
            <a:ext cx="2429259" cy="1504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553313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Informal Roman" pitchFamily="66" charset="0"/>
              </a:rPr>
              <a:t>Dear boys and girls, </a:t>
            </a:r>
          </a:p>
          <a:p>
            <a:endParaRPr lang="en-US" altLang="zh-CN" sz="3200" b="1" dirty="0">
              <a:latin typeface="Informal Roman" pitchFamily="66" charset="0"/>
            </a:endParaRPr>
          </a:p>
          <a:p>
            <a:r>
              <a:rPr lang="en-US" altLang="zh-CN" sz="3200" b="1" dirty="0" smtClean="0">
                <a:latin typeface="Informal Roman" pitchFamily="66" charset="0"/>
              </a:rPr>
              <a:t>Would you like to know more about France?</a:t>
            </a:r>
          </a:p>
          <a:p>
            <a:endParaRPr lang="en-US" altLang="zh-CN" sz="3200" b="1" dirty="0">
              <a:latin typeface="Informal Roman" pitchFamily="66" charset="0"/>
            </a:endParaRPr>
          </a:p>
          <a:p>
            <a:r>
              <a:rPr lang="en-US" altLang="zh-CN" sz="3200" b="1" dirty="0" smtClean="0">
                <a:latin typeface="Informal Roman" pitchFamily="66" charset="0"/>
              </a:rPr>
              <a:t>Then, come with me </a:t>
            </a:r>
          </a:p>
          <a:p>
            <a:endParaRPr lang="en-US" altLang="zh-CN" sz="3200" b="1" dirty="0" smtClean="0">
              <a:latin typeface="Informal Roman" pitchFamily="66" charset="0"/>
            </a:endParaRPr>
          </a:p>
          <a:p>
            <a:pPr algn="r"/>
            <a:r>
              <a:rPr lang="en-US" altLang="zh-CN" sz="3200" b="1" dirty="0" smtClean="0">
                <a:latin typeface="Informal Roman" pitchFamily="66" charset="0"/>
              </a:rPr>
              <a:t>Sincerely,</a:t>
            </a:r>
            <a:endParaRPr lang="en-US" altLang="zh-CN" sz="3200" b="1" dirty="0">
              <a:latin typeface="Informal Roman" pitchFamily="66" charset="0"/>
            </a:endParaRPr>
          </a:p>
          <a:p>
            <a:pPr algn="r"/>
            <a:r>
              <a:rPr lang="zh-CN" altLang="en-US" sz="2800" b="1" dirty="0">
                <a:latin typeface="华文新魏" pitchFamily="2" charset="-122"/>
                <a:ea typeface="华文新魏" pitchFamily="2" charset="-122"/>
              </a:rPr>
              <a:t>华南</a:t>
            </a:r>
            <a:r>
              <a:rPr lang="zh-CN" altLang="en-US" sz="2800" b="1" dirty="0" smtClean="0">
                <a:latin typeface="华文新魏" pitchFamily="2" charset="-122"/>
                <a:ea typeface="华文新魏" pitchFamily="2" charset="-122"/>
              </a:rPr>
              <a:t>师范大学外文学院</a:t>
            </a:r>
            <a:endParaRPr lang="en-US" altLang="zh-CN" sz="2800" b="1" dirty="0" smtClean="0">
              <a:latin typeface="华文新魏" pitchFamily="2" charset="-122"/>
              <a:ea typeface="华文新魏" pitchFamily="2" charset="-122"/>
            </a:endParaRPr>
          </a:p>
          <a:p>
            <a:pPr algn="r"/>
            <a:r>
              <a:rPr lang="zh-CN" altLang="en-US" sz="2800" b="1" dirty="0">
                <a:latin typeface="华文新魏" pitchFamily="2" charset="-122"/>
                <a:ea typeface="华文新魏" pitchFamily="2" charset="-122"/>
              </a:rPr>
              <a:t>许旦星</a:t>
            </a:r>
            <a:endParaRPr lang="zh-CN" altLang="en-US" sz="3200" b="1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9" name="coldplay-viva la vid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00" end="58270.7455"/>
                  <p14:fade out="1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12561" y="2388394"/>
            <a:ext cx="487363" cy="365522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43572" y="19548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华文新魏" pitchFamily="2" charset="-122"/>
                <a:ea typeface="华文新魏" pitchFamily="2" charset="-122"/>
              </a:rPr>
              <a:t>主题：国家与民族</a:t>
            </a:r>
            <a:endParaRPr lang="zh-CN" altLang="en-US" sz="2800" b="1" dirty="0"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251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"/>
    </mc:Choice>
    <mc:Fallback xmlns="">
      <p:transition spd="slow" advClick="0" advTm="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8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1000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87 -0.00679 L 0.06667 -0.0104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18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53 0.1642 L 0.34931 0.14321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-104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59 0.36729 L 0.18785 0.36729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28 0.51296 L 0.77292 0.51088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9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5"/>
          <a:stretch/>
        </p:blipFill>
        <p:spPr>
          <a:xfrm>
            <a:off x="-33682" y="11202"/>
            <a:ext cx="9177681" cy="5132298"/>
          </a:xfrm>
        </p:spPr>
      </p:pic>
      <p:sp>
        <p:nvSpPr>
          <p:cNvPr id="5" name="矩形 4"/>
          <p:cNvSpPr/>
          <p:nvPr/>
        </p:nvSpPr>
        <p:spPr>
          <a:xfrm>
            <a:off x="0" y="4338717"/>
            <a:ext cx="9144000" cy="501285"/>
          </a:xfrm>
          <a:prstGeom prst="rect">
            <a:avLst/>
          </a:prstGeom>
          <a:noFill/>
          <a:ln>
            <a:noFill/>
          </a:ln>
          <a:effectLst>
            <a:outerShdw blurRad="139700" dist="23000" dir="5400000" rotWithShape="0">
              <a:srgbClr val="000000">
                <a:alpha val="27000"/>
              </a:srgbClr>
            </a:outerShdw>
            <a:reflection stA="55000" endPos="65000" dist="508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6" y="4150779"/>
            <a:ext cx="565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prstClr val="black"/>
                </a:solidFill>
                <a:latin typeface="Informal Roman" pitchFamily="66" charset="0"/>
              </a:rPr>
              <a:t>I hear </a:t>
            </a:r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Jerusalem bells a-ringing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23928" y="4411481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Roman Cavalry choirs are singing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"/>
          <a:stretch/>
        </p:blipFill>
        <p:spPr>
          <a:xfrm>
            <a:off x="1288106" y="627534"/>
            <a:ext cx="6092207" cy="3340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059582"/>
            <a:ext cx="5948191" cy="25382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413504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Be my mirror my sword and shield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59582"/>
            <a:ext cx="5948191" cy="25382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313892" y="1061484"/>
            <a:ext cx="6066420" cy="25363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23928" y="4412679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My missionaries in a foreign field</a:t>
            </a:r>
          </a:p>
        </p:txBody>
      </p:sp>
    </p:spTree>
    <p:extLst>
      <p:ext uri="{BB962C8B-B14F-4D97-AF65-F5344CB8AC3E}">
        <p14:creationId xmlns:p14="http://schemas.microsoft.com/office/powerpoint/2010/main" val="225703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0">
        <p14:flip dir="r"/>
      </p:transition>
    </mc:Choice>
    <mc:Fallback xmlns=""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  <p:bldP spid="8" grpId="1"/>
      <p:bldP spid="1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5"/>
          <a:stretch/>
        </p:blipFill>
        <p:spPr>
          <a:xfrm>
            <a:off x="-33682" y="11202"/>
            <a:ext cx="9177681" cy="5132298"/>
          </a:xfrm>
        </p:spPr>
      </p:pic>
      <p:sp>
        <p:nvSpPr>
          <p:cNvPr id="5" name="矩形 4"/>
          <p:cNvSpPr/>
          <p:nvPr/>
        </p:nvSpPr>
        <p:spPr>
          <a:xfrm>
            <a:off x="0" y="4338717"/>
            <a:ext cx="9144000" cy="501285"/>
          </a:xfrm>
          <a:prstGeom prst="rect">
            <a:avLst/>
          </a:prstGeom>
          <a:noFill/>
          <a:ln>
            <a:noFill/>
          </a:ln>
          <a:effectLst>
            <a:outerShdw blurRad="139700" dist="23000" dir="5400000" rotWithShape="0">
              <a:srgbClr val="000000">
                <a:alpha val="27000"/>
              </a:srgbClr>
            </a:outerShdw>
            <a:reflection stA="55000" endPos="65000" dist="508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16" y="4119427"/>
            <a:ext cx="565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For some reason I can not explain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9832" y="4370069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I know Saint Peter won't call my name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"/>
          <a:stretch/>
        </p:blipFill>
        <p:spPr>
          <a:xfrm>
            <a:off x="1288106" y="627534"/>
            <a:ext cx="6092207" cy="33403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74748" y="415077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Never an honest word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61928" y="4384435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But that was when I ruled the world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06" y="1059582"/>
            <a:ext cx="6056203" cy="253828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8172400" y="1923678"/>
            <a:ext cx="504056" cy="4050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05" y="1059582"/>
            <a:ext cx="6092208" cy="251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0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flip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  <p:bldP spid="8" grpId="1"/>
      <p:bldP spid="14" grpId="0"/>
      <p:bldP spid="1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1" b="99166" l="10000" r="9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/>
        </p:blipFill>
        <p:spPr>
          <a:xfrm>
            <a:off x="667854" y="-429367"/>
            <a:ext cx="2429259" cy="15042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505814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prstClr val="black"/>
                </a:solidFill>
                <a:latin typeface="Informal Roman" pitchFamily="66" charset="0"/>
              </a:rPr>
              <a:t>Dear boys and girls,</a:t>
            </a:r>
          </a:p>
          <a:p>
            <a:endParaRPr lang="en-US" altLang="zh-CN" sz="3200" b="1" dirty="0">
              <a:solidFill>
                <a:prstClr val="black"/>
              </a:solidFill>
              <a:latin typeface="Informal Roman" pitchFamily="66" charset="0"/>
            </a:endParaRPr>
          </a:p>
          <a:p>
            <a:r>
              <a:rPr lang="en-US" altLang="zh-CN" sz="3200" b="1" dirty="0" smtClean="0">
                <a:solidFill>
                  <a:prstClr val="black"/>
                </a:solidFill>
                <a:latin typeface="Informal Roman" pitchFamily="66" charset="0"/>
              </a:rPr>
              <a:t>Hope you can know more about France,</a:t>
            </a:r>
          </a:p>
          <a:p>
            <a:endParaRPr lang="en-US" altLang="zh-CN" sz="3200" b="1" dirty="0">
              <a:solidFill>
                <a:prstClr val="black"/>
              </a:solidFill>
              <a:latin typeface="Informal Roman" pitchFamily="66" charset="0"/>
            </a:endParaRPr>
          </a:p>
          <a:p>
            <a:r>
              <a:rPr lang="en-US" altLang="zh-CN" sz="3200" b="1" dirty="0" smtClean="0">
                <a:solidFill>
                  <a:prstClr val="black"/>
                </a:solidFill>
                <a:latin typeface="Informal Roman" pitchFamily="66" charset="0"/>
              </a:rPr>
              <a:t>after watching the video </a:t>
            </a:r>
          </a:p>
          <a:p>
            <a:endParaRPr lang="en-US" altLang="zh-CN" sz="3200" b="1" dirty="0" smtClean="0">
              <a:solidFill>
                <a:prstClr val="black"/>
              </a:solidFill>
              <a:latin typeface="Informal Roman" pitchFamily="66" charset="0"/>
            </a:endParaRPr>
          </a:p>
          <a:p>
            <a:pPr algn="r"/>
            <a:r>
              <a:rPr lang="en-US" altLang="zh-CN" sz="3200" b="1" dirty="0" smtClean="0">
                <a:solidFill>
                  <a:prstClr val="black"/>
                </a:solidFill>
                <a:latin typeface="Informal Roman" pitchFamily="66" charset="0"/>
              </a:rPr>
              <a:t>Sincerely,</a:t>
            </a:r>
            <a:endParaRPr lang="en-US" altLang="zh-CN" sz="3200" b="1" dirty="0">
              <a:solidFill>
                <a:prstClr val="black"/>
              </a:solidFill>
              <a:latin typeface="Informal Roman" pitchFamily="66" charset="0"/>
            </a:endParaRPr>
          </a:p>
          <a:p>
            <a:pPr algn="r"/>
            <a:r>
              <a:rPr lang="zh-CN" altLang="en-US" sz="2800" b="1" dirty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华南</a:t>
            </a:r>
            <a:r>
              <a:rPr lang="zh-CN" altLang="en-US" sz="2800" b="1" dirty="0" smtClean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师范大学外文学院</a:t>
            </a:r>
            <a:endParaRPr lang="en-US" altLang="zh-CN" sz="2800" b="1" dirty="0" smtClean="0">
              <a:solidFill>
                <a:prstClr val="black"/>
              </a:solidFill>
              <a:latin typeface="华文新魏" pitchFamily="2" charset="-122"/>
              <a:ea typeface="华文新魏" pitchFamily="2" charset="-122"/>
            </a:endParaRPr>
          </a:p>
          <a:p>
            <a:pPr algn="r"/>
            <a:r>
              <a:rPr lang="zh-CN" altLang="en-US" sz="2800" b="1" dirty="0">
                <a:solidFill>
                  <a:prstClr val="black"/>
                </a:solidFill>
                <a:latin typeface="华文新魏" pitchFamily="2" charset="-122"/>
                <a:ea typeface="华文新魏" pitchFamily="2" charset="-122"/>
              </a:rPr>
              <a:t>许旦星</a:t>
            </a:r>
            <a:endParaRPr lang="zh-CN" altLang="en-US" sz="3200" b="1" dirty="0">
              <a:solidFill>
                <a:prstClr val="black"/>
              </a:solidFill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1981" y="1644588"/>
            <a:ext cx="55446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prstClr val="black"/>
                </a:solidFill>
                <a:latin typeface="Segoe Script" pitchFamily="66" charset="0"/>
              </a:rPr>
              <a:t>Music : </a:t>
            </a:r>
            <a:r>
              <a:rPr lang="en-US" altLang="zh-CN" sz="4400" b="1" dirty="0" smtClean="0">
                <a:solidFill>
                  <a:prstClr val="black"/>
                </a:solidFill>
                <a:latin typeface="Segoe Script" pitchFamily="66" charset="0"/>
              </a:rPr>
              <a:t>Viva </a:t>
            </a:r>
            <a:r>
              <a:rPr lang="en-US" altLang="zh-CN" sz="4400" b="1" dirty="0">
                <a:solidFill>
                  <a:prstClr val="black"/>
                </a:solidFill>
                <a:latin typeface="Segoe Script" pitchFamily="66" charset="0"/>
              </a:rPr>
              <a:t>da </a:t>
            </a:r>
            <a:r>
              <a:rPr lang="en-US" altLang="zh-CN" sz="4400" b="1" dirty="0" err="1">
                <a:solidFill>
                  <a:prstClr val="black"/>
                </a:solidFill>
                <a:latin typeface="Segoe Script" pitchFamily="66" charset="0"/>
              </a:rPr>
              <a:t>vida</a:t>
            </a:r>
            <a:r>
              <a:rPr lang="en-US" altLang="zh-CN" sz="4400" b="1" dirty="0">
                <a:solidFill>
                  <a:prstClr val="black"/>
                </a:solidFill>
                <a:latin typeface="Segoe Script" pitchFamily="66" charset="0"/>
              </a:rPr>
              <a:t> </a:t>
            </a:r>
          </a:p>
          <a:p>
            <a:pPr algn="ctr"/>
            <a:r>
              <a:rPr lang="en-US" altLang="zh-CN" sz="4400" b="1" dirty="0">
                <a:solidFill>
                  <a:prstClr val="black"/>
                </a:solidFill>
                <a:latin typeface="Segoe Script" pitchFamily="66" charset="0"/>
              </a:rPr>
              <a:t>By: </a:t>
            </a:r>
            <a:r>
              <a:rPr lang="en-US" altLang="zh-CN" sz="4400" b="1" dirty="0" smtClean="0">
                <a:solidFill>
                  <a:prstClr val="black"/>
                </a:solidFill>
                <a:latin typeface="Segoe Script" pitchFamily="66" charset="0"/>
              </a:rPr>
              <a:t>Coldplay </a:t>
            </a:r>
            <a:endParaRPr lang="zh-CN" altLang="en-US" sz="4400" b="1" dirty="0">
              <a:solidFill>
                <a:prstClr val="black"/>
              </a:solidFill>
              <a:latin typeface="Segoe Script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03848" y="4468158"/>
            <a:ext cx="792088" cy="3718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3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"/>
    </mc:Choice>
    <mc:Fallback xmlns="">
      <p:transition spd="slow" advClick="0" advTm="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1000" decel="4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0071 L 0.07448 0.003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-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53 0.1784 L 0.34931 0.1574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-104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59 0.36729 L 0.18785 0.3672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528 0.51296 L 0.77292 0.5108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8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5"/>
          <a:stretch/>
        </p:blipFill>
        <p:spPr>
          <a:xfrm>
            <a:off x="0" y="11202"/>
            <a:ext cx="9144000" cy="5132298"/>
          </a:xfr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34" y="86201"/>
            <a:ext cx="5441210" cy="3350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4248" y="903158"/>
            <a:ext cx="2520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Informal Roman" pitchFamily="66" charset="0"/>
              </a:rPr>
              <a:t>France</a:t>
            </a:r>
            <a:endParaRPr lang="zh-CN" altLang="en-US" sz="3200" b="1" dirty="0">
              <a:latin typeface="Informal Roman" pitchFamily="66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8" y="482992"/>
            <a:ext cx="5394423" cy="2574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6192068" y="1988350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Informal Roman" pitchFamily="66" charset="0"/>
              </a:rPr>
              <a:t>the Great French Revolution (1789)</a:t>
            </a:r>
            <a:endParaRPr lang="zh-CN" altLang="en-US" sz="3200" b="1" dirty="0">
              <a:latin typeface="Informal Roman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11760" y="3572198"/>
            <a:ext cx="4644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smtClean="0">
                <a:latin typeface="Informal Roman" pitchFamily="66" charset="0"/>
              </a:rPr>
              <a:t>Viva La Vida</a:t>
            </a:r>
            <a:endParaRPr lang="zh-CN" altLang="en-US" sz="5400" b="1" dirty="0">
              <a:latin typeface="Informal Roman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6573" y="4264696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Informal Roman" pitchFamily="66" charset="0"/>
              </a:rPr>
              <a:t>By Coldplay </a:t>
            </a:r>
            <a:endParaRPr lang="zh-CN" altLang="en-US" sz="3200" b="1" dirty="0">
              <a:latin typeface="Informal Roman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7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400">
        <p14:ripple/>
      </p:transition>
    </mc:Choice>
    <mc:Fallback xmlns="">
      <p:transition advClick="0" advTm="3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5"/>
          <a:stretch/>
        </p:blipFill>
        <p:spPr>
          <a:xfrm>
            <a:off x="-33682" y="11202"/>
            <a:ext cx="9177681" cy="5132298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947"/>
          <a:stretch/>
        </p:blipFill>
        <p:spPr>
          <a:xfrm>
            <a:off x="1691681" y="303498"/>
            <a:ext cx="4004289" cy="3819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矩形 4"/>
          <p:cNvSpPr/>
          <p:nvPr/>
        </p:nvSpPr>
        <p:spPr>
          <a:xfrm>
            <a:off x="0" y="4338717"/>
            <a:ext cx="9144000" cy="501285"/>
          </a:xfrm>
          <a:prstGeom prst="rect">
            <a:avLst/>
          </a:prstGeom>
          <a:noFill/>
          <a:ln>
            <a:noFill/>
          </a:ln>
          <a:effectLst>
            <a:outerShdw blurRad="139700" dist="23000" dir="5400000" rotWithShape="0">
              <a:srgbClr val="000000">
                <a:alpha val="27000"/>
              </a:srgbClr>
            </a:outerShdw>
            <a:reflection stA="55000" endPos="65000" dist="508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276707"/>
            <a:ext cx="6228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Informal Roman" pitchFamily="66" charset="0"/>
              </a:rPr>
              <a:t>I used to roll the dice </a:t>
            </a:r>
            <a:endParaRPr lang="zh-CN" altLang="en-US" sz="3200" b="1" dirty="0">
              <a:latin typeface="Informal Roman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4495997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Informal Roman" pitchFamily="66" charset="0"/>
              </a:rPr>
              <a:t>Feel the fear in my enemy’s eyes</a:t>
            </a:r>
            <a:endParaRPr lang="en-US" altLang="zh-CN" sz="3200" b="1" dirty="0">
              <a:latin typeface="Informal Roman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84168" y="1599642"/>
            <a:ext cx="3744416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Informal Roman" pitchFamily="66" charset="0"/>
              </a:rPr>
              <a:t>The story of </a:t>
            </a:r>
          </a:p>
          <a:p>
            <a:r>
              <a:rPr lang="en-US" altLang="zh-CN" sz="3200" b="1" dirty="0" smtClean="0">
                <a:latin typeface="Informal Roman" pitchFamily="66" charset="0"/>
              </a:rPr>
              <a:t>King </a:t>
            </a:r>
            <a:r>
              <a:rPr lang="en-US" altLang="zh-CN" sz="3200" b="1" dirty="0">
                <a:latin typeface="Informal Roman" pitchFamily="66" charset="0"/>
              </a:rPr>
              <a:t>Louis XVI</a:t>
            </a:r>
            <a:endParaRPr lang="zh-CN" altLang="en-US" sz="3200" b="1" dirty="0">
              <a:latin typeface="Informal Roman" pitchFamily="66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47"/>
          <a:stretch/>
        </p:blipFill>
        <p:spPr>
          <a:xfrm>
            <a:off x="1696752" y="295155"/>
            <a:ext cx="4004289" cy="3819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矩形 5"/>
          <p:cNvSpPr/>
          <p:nvPr/>
        </p:nvSpPr>
        <p:spPr>
          <a:xfrm>
            <a:off x="7740352" y="3273828"/>
            <a:ext cx="576064" cy="486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7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4000">
        <p14:switch dir="r"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5"/>
          <a:stretch/>
        </p:blipFill>
        <p:spPr>
          <a:xfrm>
            <a:off x="-33682" y="11202"/>
            <a:ext cx="9177681" cy="5132298"/>
          </a:xfrm>
        </p:spPr>
      </p:pic>
      <p:sp>
        <p:nvSpPr>
          <p:cNvPr id="5" name="矩形 4"/>
          <p:cNvSpPr/>
          <p:nvPr/>
        </p:nvSpPr>
        <p:spPr>
          <a:xfrm>
            <a:off x="0" y="4338717"/>
            <a:ext cx="9144000" cy="501285"/>
          </a:xfrm>
          <a:prstGeom prst="rect">
            <a:avLst/>
          </a:prstGeom>
          <a:noFill/>
          <a:ln>
            <a:noFill/>
          </a:ln>
          <a:effectLst>
            <a:outerShdw blurRad="139700" dist="23000" dir="5400000" rotWithShape="0">
              <a:srgbClr val="000000">
                <a:alpha val="27000"/>
              </a:srgbClr>
            </a:outerShdw>
            <a:reflection stA="55000" endPos="65000" dist="508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76707"/>
            <a:ext cx="565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Listen as the crowd would sing: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720" y="450120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"Now the old king is dead! Long live the king!"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"/>
          <a:stretch/>
        </p:blipFill>
        <p:spPr>
          <a:xfrm>
            <a:off x="1288106" y="627534"/>
            <a:ext cx="6092207" cy="334030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312" y="951570"/>
            <a:ext cx="6120000" cy="2801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68" y="1075837"/>
            <a:ext cx="6082944" cy="255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74239"/>
            <a:ext cx="8229600" cy="857250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5"/>
          <a:stretch/>
        </p:blipFill>
        <p:spPr>
          <a:xfrm>
            <a:off x="-33681" y="0"/>
            <a:ext cx="9177681" cy="5156994"/>
          </a:xfrm>
        </p:spPr>
      </p:pic>
      <p:sp>
        <p:nvSpPr>
          <p:cNvPr id="5" name="矩形 4"/>
          <p:cNvSpPr/>
          <p:nvPr/>
        </p:nvSpPr>
        <p:spPr>
          <a:xfrm>
            <a:off x="0" y="4306977"/>
            <a:ext cx="9144000" cy="501285"/>
          </a:xfrm>
          <a:prstGeom prst="rect">
            <a:avLst/>
          </a:prstGeom>
          <a:noFill/>
          <a:ln>
            <a:noFill/>
          </a:ln>
          <a:effectLst>
            <a:outerShdw blurRad="139700" dist="23000" dir="5400000" rotWithShape="0">
              <a:srgbClr val="000000">
                <a:alpha val="27000"/>
              </a:srgbClr>
            </a:outerShdw>
            <a:reflection stA="55000" endPos="65000" dist="508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44967"/>
            <a:ext cx="565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One minute I held the key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9912" y="4469468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Next the walls were closed on me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"/>
          <a:stretch/>
        </p:blipFill>
        <p:spPr>
          <a:xfrm>
            <a:off x="1288106" y="595794"/>
            <a:ext cx="6092207" cy="33403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68" y="951011"/>
            <a:ext cx="6082944" cy="25732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04" y="951010"/>
            <a:ext cx="6082944" cy="255318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42" y="951010"/>
            <a:ext cx="6092207" cy="2669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71807" y="4233216"/>
            <a:ext cx="729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And I discovered that my castles stand</a:t>
            </a:r>
            <a:endParaRPr lang="zh-CN" altLang="en-US" sz="32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19873" y="4475107"/>
            <a:ext cx="7291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Upon pillars of salt, pillars of sand</a:t>
            </a:r>
            <a:endParaRPr lang="zh-CN" altLang="en-US" sz="32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04" y="961367"/>
            <a:ext cx="6106608" cy="26587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33536" y="4244966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I hear Jerusalem bells a-ringing</a:t>
            </a:r>
            <a:endParaRPr lang="zh-CN" altLang="en-US" sz="32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74639" y="4476252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Roman Cavalry choirs are singing</a:t>
            </a:r>
            <a:endParaRPr lang="zh-CN" altLang="en-US" sz="32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68" y="963779"/>
            <a:ext cx="6097344" cy="26587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54563" y="4241413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Be my mirror my sword and shield</a:t>
            </a:r>
            <a:endParaRPr lang="zh-CN" altLang="en-US" sz="32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1880" y="4476252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My missionaries in a foreign field</a:t>
            </a:r>
            <a:endParaRPr lang="zh-CN" altLang="en-US" sz="32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460432" y="1675914"/>
            <a:ext cx="432048" cy="569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5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" presetID="1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1000"/>
                            </p:stCondLst>
                            <p:childTnLst>
                              <p:par>
                                <p:cTn id="6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3000"/>
                            </p:stCondLst>
                            <p:childTnLst>
                              <p:par>
                                <p:cTn id="71" presetID="27" presetClass="emph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0"/>
                            </p:stCondLst>
                            <p:childTnLst>
                              <p:par>
                                <p:cTn id="8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build="allAtOnce"/>
      <p:bldP spid="11" grpId="0"/>
      <p:bldP spid="11" grpId="1"/>
      <p:bldP spid="14" grpId="0"/>
      <p:bldP spid="14" grpId="1"/>
      <p:bldP spid="15" grpId="0"/>
      <p:bldP spid="15" grpId="1"/>
      <p:bldP spid="17" grpId="0"/>
      <p:bldP spid="17" grpId="1"/>
      <p:bldP spid="19" grpId="0"/>
      <p:bldP spid="20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5"/>
          <a:stretch/>
        </p:blipFill>
        <p:spPr>
          <a:xfrm>
            <a:off x="-33682" y="11202"/>
            <a:ext cx="9177681" cy="5132298"/>
          </a:xfrm>
        </p:spPr>
      </p:pic>
      <p:sp>
        <p:nvSpPr>
          <p:cNvPr id="5" name="矩形 4"/>
          <p:cNvSpPr/>
          <p:nvPr/>
        </p:nvSpPr>
        <p:spPr>
          <a:xfrm>
            <a:off x="0" y="4338717"/>
            <a:ext cx="9144000" cy="501285"/>
          </a:xfrm>
          <a:prstGeom prst="rect">
            <a:avLst/>
          </a:prstGeom>
          <a:noFill/>
          <a:ln>
            <a:noFill/>
          </a:ln>
          <a:effectLst>
            <a:outerShdw blurRad="139700" dist="23000" dir="5400000" rotWithShape="0">
              <a:srgbClr val="000000">
                <a:alpha val="27000"/>
              </a:srgbClr>
            </a:outerShdw>
            <a:reflection stA="55000" endPos="65000" dist="508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4" y="4225215"/>
            <a:ext cx="565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For some reason I can not explain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5320" y="4493471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"Once you go there was never, never an honest word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"/>
          <a:stretch/>
        </p:blipFill>
        <p:spPr>
          <a:xfrm>
            <a:off x="1288106" y="627534"/>
            <a:ext cx="6092207" cy="334030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059582"/>
            <a:ext cx="5948191" cy="25382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31700" y="4187134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"That was when I ruled the world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06" y="1059582"/>
            <a:ext cx="6092207" cy="25382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6"/>
          <a:stretch/>
        </p:blipFill>
        <p:spPr>
          <a:xfrm>
            <a:off x="1282336" y="1061484"/>
            <a:ext cx="6066420" cy="253638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444208" y="4338717"/>
            <a:ext cx="216024" cy="250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316416" y="2139702"/>
            <a:ext cx="432048" cy="3240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5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0">
        <p14:flip dir="r"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  <p:bldP spid="14" grpId="0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5"/>
          <a:stretch/>
        </p:blipFill>
        <p:spPr>
          <a:xfrm>
            <a:off x="-33681" y="-25710"/>
            <a:ext cx="9177682" cy="5169210"/>
          </a:xfrm>
        </p:spPr>
      </p:pic>
      <p:sp>
        <p:nvSpPr>
          <p:cNvPr id="5" name="矩形 4"/>
          <p:cNvSpPr/>
          <p:nvPr/>
        </p:nvSpPr>
        <p:spPr>
          <a:xfrm>
            <a:off x="0" y="4338717"/>
            <a:ext cx="9144000" cy="501285"/>
          </a:xfrm>
          <a:prstGeom prst="rect">
            <a:avLst/>
          </a:prstGeom>
          <a:noFill/>
          <a:ln>
            <a:noFill/>
          </a:ln>
          <a:effectLst>
            <a:outerShdw blurRad="139700" dist="23000" dir="5400000" rotWithShape="0">
              <a:srgbClr val="000000">
                <a:alpha val="27000"/>
              </a:srgbClr>
            </a:outerShdw>
            <a:reflection stA="55000" endPos="65000" dist="508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"/>
          <a:stretch/>
        </p:blipFill>
        <p:spPr>
          <a:xfrm rot="5400000">
            <a:off x="871271" y="-141405"/>
            <a:ext cx="5169210" cy="54006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331640" y="6556"/>
            <a:ext cx="4104456" cy="5104679"/>
          </a:xfrm>
          <a:prstGeom prst="rect">
            <a:avLst/>
          </a:prstGeom>
          <a:solidFill>
            <a:schemeClr val="tx1">
              <a:lumMod val="85000"/>
              <a:lumOff val="1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" b="9916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11510"/>
            <a:ext cx="4104456" cy="40504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56176" y="843558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dobe Caslon Pro Bold" pitchFamily="18" charset="0"/>
              </a:rPr>
              <a:t>Louis's indecisiveness and conservatism </a:t>
            </a:r>
            <a:r>
              <a:rPr lang="en-US" altLang="zh-CN" dirty="0" smtClean="0">
                <a:latin typeface="Adobe Caslon Pro Bold" pitchFamily="18" charset="0"/>
              </a:rPr>
              <a:t>made people </a:t>
            </a:r>
            <a:r>
              <a:rPr lang="en-US" altLang="zh-CN" dirty="0">
                <a:latin typeface="Adobe Caslon Pro Bold" pitchFamily="18" charset="0"/>
              </a:rPr>
              <a:t>of France </a:t>
            </a:r>
            <a:r>
              <a:rPr lang="en-US" altLang="zh-CN" dirty="0" smtClean="0">
                <a:latin typeface="Adobe Caslon Pro Bold" pitchFamily="18" charset="0"/>
              </a:rPr>
              <a:t>view </a:t>
            </a:r>
            <a:r>
              <a:rPr lang="en-US" altLang="zh-CN" dirty="0">
                <a:latin typeface="Adobe Caslon Pro Bold" pitchFamily="18" charset="0"/>
              </a:rPr>
              <a:t>him as a symbol of the perceived tyranny</a:t>
            </a:r>
            <a:endParaRPr lang="zh-CN" altLang="en-US" dirty="0">
              <a:latin typeface="Adobe Caslon Pro Bold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79740" y="2307392"/>
            <a:ext cx="30243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Adobe Caslon Pro Bold" pitchFamily="18" charset="0"/>
              </a:rPr>
              <a:t>In </a:t>
            </a:r>
            <a:r>
              <a:rPr lang="en-US" altLang="zh-CN" dirty="0">
                <a:latin typeface="Adobe Caslon Pro Bold" pitchFamily="18" charset="0"/>
              </a:rPr>
              <a:t>a context of civil and international war, Louis XVI was suspended and arrested at the time of the Insurrection of 10 August </a:t>
            </a:r>
            <a:r>
              <a:rPr lang="en-US" altLang="zh-CN" dirty="0" smtClean="0">
                <a:latin typeface="Adobe Caslon Pro Bold" pitchFamily="18" charset="0"/>
              </a:rPr>
              <a:t>1792</a:t>
            </a:r>
          </a:p>
          <a:p>
            <a:endParaRPr lang="en-US" altLang="zh-CN" dirty="0">
              <a:latin typeface="Adobe Caslon Pro Bold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60232" y="338184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/>
              <a:t>……</a:t>
            </a:r>
            <a:endParaRPr lang="zh-CN" altLang="en-US" sz="3600" b="1" dirty="0"/>
          </a:p>
        </p:txBody>
      </p:sp>
      <p:sp>
        <p:nvSpPr>
          <p:cNvPr id="6" name="矩形 5"/>
          <p:cNvSpPr/>
          <p:nvPr/>
        </p:nvSpPr>
        <p:spPr>
          <a:xfrm>
            <a:off x="6372200" y="3975906"/>
            <a:ext cx="504056" cy="362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47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67569 L 0.00799 0.00764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816 0.67569 L 0.00799 0.00764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3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4" grpId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5"/>
          <a:stretch/>
        </p:blipFill>
        <p:spPr>
          <a:xfrm>
            <a:off x="-33682" y="11202"/>
            <a:ext cx="9177681" cy="5132298"/>
          </a:xfrm>
        </p:spPr>
      </p:pic>
      <p:sp>
        <p:nvSpPr>
          <p:cNvPr id="5" name="矩形 4"/>
          <p:cNvSpPr/>
          <p:nvPr/>
        </p:nvSpPr>
        <p:spPr>
          <a:xfrm>
            <a:off x="0" y="4338717"/>
            <a:ext cx="9144000" cy="501285"/>
          </a:xfrm>
          <a:prstGeom prst="rect">
            <a:avLst/>
          </a:prstGeom>
          <a:noFill/>
          <a:ln>
            <a:noFill/>
          </a:ln>
          <a:effectLst>
            <a:outerShdw blurRad="139700" dist="23000" dir="5400000" rotWithShape="0">
              <a:srgbClr val="000000">
                <a:alpha val="27000"/>
              </a:srgbClr>
            </a:outerShdw>
            <a:reflection stA="55000" endPos="65000" dist="508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"/>
          <a:stretch/>
        </p:blipFill>
        <p:spPr>
          <a:xfrm rot="5400000">
            <a:off x="871271" y="-141405"/>
            <a:ext cx="5169210" cy="54006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331640" y="6556"/>
            <a:ext cx="4104456" cy="5104679"/>
          </a:xfrm>
          <a:prstGeom prst="rect">
            <a:avLst/>
          </a:prstGeom>
          <a:solidFill>
            <a:schemeClr val="tx1">
              <a:lumMod val="85000"/>
              <a:lumOff val="1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08" y="708423"/>
            <a:ext cx="4105089" cy="372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23284" y="708423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It was the </a:t>
            </a:r>
            <a:r>
              <a:rPr lang="en-US" altLang="zh-CN" sz="3200" b="1" dirty="0" smtClean="0">
                <a:solidFill>
                  <a:prstClr val="black"/>
                </a:solidFill>
                <a:latin typeface="Informal Roman" pitchFamily="66" charset="0"/>
              </a:rPr>
              <a:t>wicked</a:t>
            </a:r>
            <a:endParaRPr lang="zh-CN" altLang="en-US" sz="32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05140" y="1115748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and wild wind</a:t>
            </a:r>
            <a:endParaRPr lang="zh-CN" altLang="en-US" sz="32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2756" y="1994982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Informal Roman" pitchFamily="66" charset="0"/>
              </a:rPr>
              <a:t> </a:t>
            </a:r>
            <a:r>
              <a:rPr lang="en-US" altLang="zh-CN" sz="3200" b="1" dirty="0">
                <a:solidFill>
                  <a:prstClr val="black"/>
                </a:solidFill>
                <a:latin typeface="Informal Roman" pitchFamily="66" charset="0"/>
              </a:rPr>
              <a:t>to let me in</a:t>
            </a:r>
            <a:endParaRPr lang="zh-CN" altLang="en-US" sz="32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23284" y="1593841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Informal Roman" pitchFamily="66" charset="0"/>
              </a:rPr>
              <a:t>Blew down the </a:t>
            </a:r>
            <a:r>
              <a:rPr lang="en-US" altLang="zh-CN" sz="2800" b="1" dirty="0" smtClean="0">
                <a:solidFill>
                  <a:prstClr val="black"/>
                </a:solidFill>
                <a:latin typeface="Informal Roman" pitchFamily="66" charset="0"/>
              </a:rPr>
              <a:t>doors</a:t>
            </a:r>
            <a:endParaRPr lang="zh-CN" altLang="en-US" sz="28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66792" y="2347394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Informal Roman" pitchFamily="66" charset="0"/>
              </a:rPr>
              <a:t>Shattered windows </a:t>
            </a:r>
            <a:endParaRPr lang="en-US" altLang="zh-CN" sz="2800" b="1" dirty="0" smtClean="0">
              <a:solidFill>
                <a:prstClr val="black"/>
              </a:solidFill>
              <a:latin typeface="Informal Roman" pitchFamily="66" charset="0"/>
            </a:endParaRPr>
          </a:p>
          <a:p>
            <a:r>
              <a:rPr lang="en-US" altLang="zh-CN" sz="2800" b="1" dirty="0" smtClean="0">
                <a:solidFill>
                  <a:prstClr val="black"/>
                </a:solidFill>
                <a:latin typeface="Informal Roman" pitchFamily="66" charset="0"/>
              </a:rPr>
              <a:t>and </a:t>
            </a:r>
            <a:r>
              <a:rPr lang="en-US" altLang="zh-CN" sz="2800" b="1" dirty="0">
                <a:solidFill>
                  <a:prstClr val="black"/>
                </a:solidFill>
                <a:latin typeface="Informal Roman" pitchFamily="66" charset="0"/>
              </a:rPr>
              <a:t>the sound of drums</a:t>
            </a:r>
            <a:endParaRPr lang="zh-CN" altLang="en-US" sz="28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26472" y="3715470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Informal Roman" pitchFamily="66" charset="0"/>
              </a:rPr>
              <a:t>People could not </a:t>
            </a:r>
            <a:endParaRPr lang="en-US" altLang="zh-CN" sz="2400" b="1" dirty="0" smtClean="0">
              <a:solidFill>
                <a:prstClr val="black"/>
              </a:solidFill>
              <a:latin typeface="Informal Roman" pitchFamily="66" charset="0"/>
            </a:endParaRPr>
          </a:p>
          <a:p>
            <a:r>
              <a:rPr lang="en-US" altLang="zh-CN" sz="2400" b="1" dirty="0" smtClean="0">
                <a:solidFill>
                  <a:prstClr val="black"/>
                </a:solidFill>
                <a:latin typeface="Informal Roman" pitchFamily="66" charset="0"/>
              </a:rPr>
              <a:t>believe </a:t>
            </a:r>
            <a:r>
              <a:rPr lang="en-US" altLang="zh-CN" sz="2400" b="1" dirty="0">
                <a:solidFill>
                  <a:prstClr val="black"/>
                </a:solidFill>
                <a:latin typeface="Informal Roman" pitchFamily="66" charset="0"/>
              </a:rPr>
              <a:t>what I'd become</a:t>
            </a:r>
            <a:endParaRPr lang="zh-CN" altLang="en-US" sz="24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708423"/>
            <a:ext cx="4104456" cy="372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3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17" grpId="0" build="allAtOnce"/>
      <p:bldP spid="19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5"/>
          <a:stretch/>
        </p:blipFill>
        <p:spPr>
          <a:xfrm>
            <a:off x="-33682" y="11202"/>
            <a:ext cx="9177681" cy="5132298"/>
          </a:xfrm>
        </p:spPr>
      </p:pic>
      <p:sp>
        <p:nvSpPr>
          <p:cNvPr id="5" name="矩形 4"/>
          <p:cNvSpPr/>
          <p:nvPr/>
        </p:nvSpPr>
        <p:spPr>
          <a:xfrm>
            <a:off x="0" y="4338717"/>
            <a:ext cx="9144000" cy="501285"/>
          </a:xfrm>
          <a:prstGeom prst="rect">
            <a:avLst/>
          </a:prstGeom>
          <a:noFill/>
          <a:ln>
            <a:noFill/>
          </a:ln>
          <a:effectLst>
            <a:outerShdw blurRad="139700" dist="23000" dir="5400000" rotWithShape="0">
              <a:srgbClr val="000000">
                <a:alpha val="27000"/>
              </a:srgbClr>
            </a:outerShdw>
            <a:reflection stA="55000" endPos="65000" dist="50800" dir="5400000" sy="-100000" algn="bl" rotWithShape="0"/>
          </a:effec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4"/>
          <a:stretch/>
        </p:blipFill>
        <p:spPr>
          <a:xfrm rot="5400000">
            <a:off x="871271" y="-141405"/>
            <a:ext cx="5169210" cy="54006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331640" y="6556"/>
            <a:ext cx="4104456" cy="5104679"/>
          </a:xfrm>
          <a:prstGeom prst="rect">
            <a:avLst/>
          </a:prstGeom>
          <a:solidFill>
            <a:schemeClr val="tx1">
              <a:lumMod val="85000"/>
              <a:lumOff val="1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37944" y="84355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Informal Roman" pitchFamily="66" charset="0"/>
              </a:rPr>
              <a:t>Revolutionaries Wait</a:t>
            </a:r>
            <a:endParaRPr lang="zh-CN" altLang="en-US" sz="28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37212" y="1256430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Informal Roman" pitchFamily="66" charset="0"/>
              </a:rPr>
              <a:t>For my head on a silver plate</a:t>
            </a:r>
            <a:endParaRPr lang="zh-CN" altLang="en-US" sz="28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37944" y="2787775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Informal Roman" pitchFamily="66" charset="0"/>
              </a:rPr>
              <a:t> Oh who would ever want to be king?</a:t>
            </a:r>
            <a:endParaRPr lang="zh-CN" altLang="en-US" sz="28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26472" y="1972009"/>
            <a:ext cx="3168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Informal Roman" pitchFamily="66" charset="0"/>
              </a:rPr>
              <a:t>Just a puppet on a lonely string</a:t>
            </a:r>
            <a:endParaRPr lang="zh-CN" altLang="en-US" sz="2800" b="1" dirty="0">
              <a:solidFill>
                <a:prstClr val="black"/>
              </a:solidFill>
              <a:latin typeface="Informal Roman" pitchFamily="66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48" y="843558"/>
            <a:ext cx="4111104" cy="34951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4"/>
          <a:stretch/>
        </p:blipFill>
        <p:spPr>
          <a:xfrm>
            <a:off x="1331640" y="843558"/>
            <a:ext cx="4103712" cy="34951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020272" y="3759882"/>
            <a:ext cx="1008112" cy="578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87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ripple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2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22" presetClass="exit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17" grpId="0" build="allAtOnce"/>
      <p:bldP spid="19" grpId="0" build="allAtOnce"/>
      <p:bldP spid="6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</TotalTime>
  <Words>342</Words>
  <Application>Microsoft Office PowerPoint</Application>
  <PresentationFormat>全屏显示(16:9)</PresentationFormat>
  <Paragraphs>65</Paragraphs>
  <Slides>12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User</cp:lastModifiedBy>
  <cp:revision>64</cp:revision>
  <dcterms:created xsi:type="dcterms:W3CDTF">2019-01-18T15:06:45Z</dcterms:created>
  <dcterms:modified xsi:type="dcterms:W3CDTF">2019-01-20T10:16:58Z</dcterms:modified>
</cp:coreProperties>
</file>