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8" r:id="rId1"/>
  </p:sldMasterIdLst>
  <p:sldIdLst>
    <p:sldId id="256" r:id="rId2"/>
    <p:sldId id="259" r:id="rId3"/>
    <p:sldId id="258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8B83"/>
    <a:srgbClr val="856D67"/>
    <a:srgbClr val="6D8A98"/>
    <a:srgbClr val="A08258"/>
    <a:srgbClr val="8EC94D"/>
    <a:srgbClr val="71A63A"/>
    <a:srgbClr val="576D3E"/>
    <a:srgbClr val="CCECFF"/>
    <a:srgbClr val="FF00FF"/>
    <a:srgbClr val="3753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36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917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060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1846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487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50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313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903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977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26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539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498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633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300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171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473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20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997B5FA-0921-464F-AAE1-844C04324D75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5413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901435" y="2445876"/>
            <a:ext cx="6389129" cy="581615"/>
          </a:xfrm>
          <a:noFill/>
          <a:effectLst>
            <a:glow rad="1816100">
              <a:schemeClr val="accent1">
                <a:lumMod val="40000"/>
                <a:lumOff val="60000"/>
              </a:schemeClr>
            </a:glow>
            <a:outerShdw blurRad="25400" dir="17880000">
              <a:srgbClr val="000000">
                <a:alpha val="46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altLang="zh-CN" sz="3600" dirty="0" smtClean="0">
                <a:ln>
                  <a:noFill/>
                </a:ln>
                <a:solidFill>
                  <a:srgbClr val="FFFF00"/>
                </a:solidFill>
                <a:effectLst>
                  <a:glow rad="1905000">
                    <a:schemeClr val="accent1">
                      <a:lumMod val="20000"/>
                      <a:lumOff val="80000"/>
                      <a:alpha val="56000"/>
                    </a:schemeClr>
                  </a:glow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Arial Black" panose="020B0A04020102020204" pitchFamily="34" charset="0"/>
              </a:rPr>
              <a:t>Dressing for the Weather</a:t>
            </a:r>
            <a:endParaRPr lang="zh-CN" altLang="en-US" sz="3600" dirty="0">
              <a:ln>
                <a:noFill/>
              </a:ln>
              <a:solidFill>
                <a:srgbClr val="FFFF00"/>
              </a:solidFill>
              <a:effectLst>
                <a:glow rad="1905000">
                  <a:schemeClr val="accent1">
                    <a:lumMod val="20000"/>
                    <a:lumOff val="80000"/>
                    <a:alpha val="56000"/>
                  </a:schemeClr>
                </a:glow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70130" y="5872102"/>
            <a:ext cx="5177887" cy="525119"/>
          </a:xfrm>
          <a:noFill/>
          <a:effectLst>
            <a:glow rad="762000">
              <a:schemeClr val="tx1"/>
            </a:glow>
            <a:outerShdw blurRad="25400" dir="17880000">
              <a:srgbClr val="000000">
                <a:alpha val="46000"/>
              </a:srgbClr>
            </a:outerShdw>
          </a:effectLst>
        </p:spPr>
        <p:txBody>
          <a:bodyPr>
            <a:noAutofit/>
          </a:bodyPr>
          <a:lstStyle/>
          <a:p>
            <a:r>
              <a:rPr lang="zh-CN" altLang="en-US" sz="2400" b="1" dirty="0" smtClean="0">
                <a:effectLst>
                  <a:glow rad="127000">
                    <a:schemeClr val="tx1">
                      <a:alpha val="24000"/>
                    </a:schemeClr>
                  </a:glow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华南师范大学外文学院 蒋亚珠</a:t>
            </a:r>
            <a:endParaRPr lang="zh-CN" altLang="en-US" sz="2400" b="1" dirty="0">
              <a:effectLst>
                <a:glow rad="127000">
                  <a:schemeClr val="tx1">
                    <a:alpha val="24000"/>
                  </a:schemeClr>
                </a:glow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7211" y="1009979"/>
            <a:ext cx="7163365" cy="975519"/>
            <a:chOff x="1854663" y="935932"/>
            <a:chExt cx="7163365" cy="975519"/>
          </a:xfrm>
        </p:grpSpPr>
        <p:sp>
          <p:nvSpPr>
            <p:cNvPr id="5" name="标题 1"/>
            <p:cNvSpPr txBox="1">
              <a:spLocks/>
            </p:cNvSpPr>
            <p:nvPr/>
          </p:nvSpPr>
          <p:spPr>
            <a:xfrm>
              <a:off x="3479799" y="935932"/>
              <a:ext cx="5538229" cy="97551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5400" dirty="0" smtClean="0">
                  <a:effectLst>
                    <a:glow rad="939800">
                      <a:srgbClr val="A58B83">
                        <a:alpha val="50000"/>
                      </a:srgbClr>
                    </a:glow>
                  </a:effectLst>
                  <a:latin typeface="Arial Black" panose="020B0A04020102020204" pitchFamily="34" charset="0"/>
                </a:rPr>
                <a:t>It’s raining</a:t>
              </a:r>
              <a:endParaRPr lang="zh-CN" altLang="en-US" sz="5400" dirty="0">
                <a:effectLst>
                  <a:glow rad="939800">
                    <a:srgbClr val="A58B83">
                      <a:alpha val="50000"/>
                    </a:srgbClr>
                  </a:glo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854663" y="962026"/>
              <a:ext cx="2005677" cy="923330"/>
            </a:xfrm>
            <a:prstGeom prst="rect">
              <a:avLst/>
            </a:prstGeom>
            <a:noFill/>
            <a:effectLst>
              <a:glow rad="1270000">
                <a:schemeClr val="accent1">
                  <a:lumMod val="40000"/>
                  <a:lumOff val="60000"/>
                </a:schemeClr>
              </a:glo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5400" b="1" cap="none" spc="50" dirty="0" smtClean="0">
                  <a:ln w="0"/>
                  <a:solidFill>
                    <a:srgbClr val="FF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华文琥珀" panose="02010800040101010101" pitchFamily="2" charset="-122"/>
                  <a:ea typeface="华文琥珀" panose="02010800040101010101" pitchFamily="2" charset="-122"/>
                </a:rPr>
                <a:t>Unit 7</a:t>
              </a:r>
              <a:endParaRPr lang="zh-CN" altLang="en-US" sz="5400" b="1" cap="none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pic>
        <p:nvPicPr>
          <p:cNvPr id="10" name="音频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89612" y="6152342"/>
            <a:ext cx="244879" cy="244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500">
        <p:sndAc>
          <p:stSnd>
            <p:snd r:embed="rId4" name="Raindrops.wav"/>
          </p:stSnd>
        </p:sndAc>
      </p:transition>
    </mc:Choice>
    <mc:Fallback xmlns="">
      <p:transition advClick="0" advTm="12500">
        <p:sndAc>
          <p:stSnd>
            <p:snd r:embed="rId7" name="Raindrop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6" presetClass="entr" presetSubtype="0" fill="hold" grpId="0" nodeType="after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52" y="233677"/>
            <a:ext cx="7613438" cy="6223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97586" y="5345320"/>
            <a:ext cx="7072086" cy="1325563"/>
          </a:xfrm>
          <a:effectLst>
            <a:glow>
              <a:schemeClr val="tx1"/>
            </a:glow>
            <a:outerShdw blurRad="25400" dir="17880000">
              <a:srgbClr val="000000">
                <a:alpha val="46000"/>
              </a:srgbClr>
            </a:outerShdw>
          </a:effectLst>
        </p:spPr>
        <p:txBody>
          <a:bodyPr/>
          <a:lstStyle/>
          <a:p>
            <a:r>
              <a:rPr lang="en-US" altLang="zh-CN" dirty="0">
                <a:effectLst>
                  <a:glow rad="342900">
                    <a:schemeClr val="bg1">
                      <a:lumMod val="65000"/>
                      <a:lumOff val="35000"/>
                    </a:schemeClr>
                  </a:glow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 let them know my </a:t>
            </a:r>
            <a:r>
              <a:rPr lang="en-US" altLang="zh-CN" b="1" dirty="0">
                <a:solidFill>
                  <a:srgbClr val="FFFF00"/>
                </a:solidFill>
                <a:effectLst>
                  <a:glow rad="342900">
                    <a:schemeClr val="bg1">
                      <a:lumMod val="65000"/>
                      <a:lumOff val="35000"/>
                    </a:schemeClr>
                  </a:glow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wish</a:t>
            </a:r>
            <a:r>
              <a:rPr lang="en-US" altLang="zh-CN" dirty="0">
                <a:effectLst>
                  <a:glow rad="342900">
                    <a:schemeClr val="bg1">
                      <a:lumMod val="65000"/>
                      <a:lumOff val="35000"/>
                    </a:schemeClr>
                  </a:glow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again </a:t>
            </a:r>
            <a:endParaRPr lang="zh-CN" altLang="en-US" dirty="0">
              <a:effectLst>
                <a:glow rad="342900">
                  <a:schemeClr val="bg1">
                    <a:lumMod val="65000"/>
                    <a:lumOff val="35000"/>
                  </a:schemeClr>
                </a:glow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56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xit" presetSubtype="21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61" y="126610"/>
            <a:ext cx="10677609" cy="6513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1587" y="5215915"/>
            <a:ext cx="7725229" cy="1325563"/>
          </a:xfrm>
          <a:noFill/>
          <a:effectLst>
            <a:glow rad="1181100">
              <a:schemeClr val="tx2">
                <a:lumMod val="90000"/>
                <a:alpha val="40000"/>
              </a:schemeClr>
            </a:glow>
            <a:outerShdw blurRad="25400" dir="17880000">
              <a:srgbClr val="000000">
                <a:alpha val="46000"/>
              </a:srgbClr>
            </a:outerShdw>
            <a:softEdge rad="673100"/>
          </a:effectLst>
        </p:spPr>
        <p:txBody>
          <a:bodyPr/>
          <a:lstStyle/>
          <a:p>
            <a:r>
              <a:rPr lang="en-US" altLang="zh-CN" sz="4400" b="1" dirty="0">
                <a:solidFill>
                  <a:srgbClr val="FFFF00"/>
                </a:solidFill>
              </a:rPr>
              <a:t>Raindrops</a:t>
            </a:r>
            <a:r>
              <a:rPr lang="en-US" altLang="zh-CN" dirty="0"/>
              <a:t> </a:t>
            </a:r>
            <a:r>
              <a:rPr lang="en-US" altLang="zh-CN" b="1" dirty="0"/>
              <a:t>falling on the rooftop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37856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8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4480" y="2673494"/>
            <a:ext cx="638919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zh-CN" dirty="0"/>
              <a:t>And again they bring </a:t>
            </a:r>
            <a:r>
              <a:rPr lang="en-US" altLang="zh-CN" dirty="0" smtClean="0"/>
              <a:t>up</a:t>
            </a:r>
            <a:br>
              <a:rPr lang="en-US" altLang="zh-CN" dirty="0" smtClean="0"/>
            </a:br>
            <a:r>
              <a:rPr lang="en-US" altLang="zh-CN" dirty="0" smtClean="0"/>
              <a:t> 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>all the long gone </a:t>
            </a:r>
            <a:r>
              <a:rPr lang="en-US" altLang="zh-CN" sz="4900" b="1" dirty="0">
                <a:solidFill>
                  <a:srgbClr val="FFFF00"/>
                </a:solidFill>
              </a:rPr>
              <a:t>memories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891" y="787656"/>
            <a:ext cx="4175137" cy="5406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7433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00"/>
    </mc:Choice>
    <mc:Fallback xmlns="">
      <p:transition advTm="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22" presetClass="exit" presetSubtype="8" fill="hold" grpId="1" nodeType="after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2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6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8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21640" y="205468"/>
            <a:ext cx="7680411" cy="1325563"/>
          </a:xfrm>
        </p:spPr>
        <p:txBody>
          <a:bodyPr/>
          <a:lstStyle/>
          <a:p>
            <a:r>
              <a:rPr lang="en-US" altLang="zh-CN" b="1" dirty="0">
                <a:solidFill>
                  <a:srgbClr val="FFFF00"/>
                </a:solidFill>
              </a:rPr>
              <a:t>Raindrops</a:t>
            </a:r>
            <a:r>
              <a:rPr lang="en-US" altLang="zh-CN" dirty="0"/>
              <a:t> falling on the rooftop 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49" y="1690688"/>
            <a:ext cx="6848194" cy="4579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174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0"/>
    </mc:Choice>
    <mc:Fallback xmlns="">
      <p:transition spd="slow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5" y="265722"/>
            <a:ext cx="10198766" cy="6374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31795" y="31241"/>
            <a:ext cx="5139871" cy="1325563"/>
          </a:xfrm>
        </p:spPr>
        <p:txBody>
          <a:bodyPr/>
          <a:lstStyle/>
          <a:p>
            <a:r>
              <a:rPr lang="en-US" altLang="zh-CN" b="1" dirty="0">
                <a:effectLst>
                  <a:glow rad="571500">
                    <a:srgbClr val="8EC94D">
                      <a:alpha val="43000"/>
                    </a:srgbClr>
                  </a:glow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 will never </a:t>
            </a:r>
            <a:r>
              <a:rPr lang="en-US" altLang="zh-CN" b="1" dirty="0">
                <a:solidFill>
                  <a:srgbClr val="FFFF00"/>
                </a:solidFill>
                <a:effectLst>
                  <a:glow rad="571500">
                    <a:srgbClr val="8EC94D">
                      <a:alpha val="43000"/>
                    </a:srgbClr>
                  </a:glow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give up </a:t>
            </a:r>
            <a:endParaRPr lang="zh-CN" altLang="en-US" b="1" dirty="0">
              <a:solidFill>
                <a:srgbClr val="FFFF00"/>
              </a:solidFill>
              <a:effectLst>
                <a:glow rad="571500">
                  <a:srgbClr val="8EC94D">
                    <a:alpha val="43000"/>
                  </a:srgbClr>
                </a:glow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3995626" y="684659"/>
            <a:ext cx="78921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b="1" dirty="0">
                <a:effectLst>
                  <a:glow rad="368300">
                    <a:srgbClr val="71A63A">
                      <a:alpha val="57000"/>
                    </a:srgbClr>
                  </a:glow>
                </a:effectLst>
              </a:rPr>
              <a:t>Hope I will </a:t>
            </a:r>
            <a:r>
              <a:rPr lang="en-US" altLang="zh-CN" b="1" dirty="0">
                <a:solidFill>
                  <a:srgbClr val="FFFF00"/>
                </a:solidFill>
                <a:effectLst>
                  <a:glow rad="368300">
                    <a:srgbClr val="71A63A">
                      <a:alpha val="57000"/>
                    </a:srgbClr>
                  </a:glow>
                </a:effectLst>
              </a:rPr>
              <a:t>meet</a:t>
            </a:r>
            <a:r>
              <a:rPr lang="en-US" altLang="zh-CN" b="1" dirty="0">
                <a:effectLst>
                  <a:glow rad="368300">
                    <a:srgbClr val="71A63A">
                      <a:alpha val="57000"/>
                    </a:srgbClr>
                  </a:glow>
                </a:effectLst>
              </a:rPr>
              <a:t> you here </a:t>
            </a:r>
            <a:endParaRPr lang="zh-CN" altLang="en-US" b="1" dirty="0">
              <a:effectLst>
                <a:glow rad="368300">
                  <a:srgbClr val="71A63A">
                    <a:alpha val="57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538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xit" presetSubtype="1" fill="hold" grpId="1" nodeType="afterEffect">
                                  <p:stCondLst>
                                    <p:cond delay="6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8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6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7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67213" y="350610"/>
            <a:ext cx="6767286" cy="1325563"/>
          </a:xfrm>
        </p:spPr>
        <p:txBody>
          <a:bodyPr/>
          <a:lstStyle/>
          <a:p>
            <a:r>
              <a:rPr lang="en-US" altLang="zh-CN" dirty="0"/>
              <a:t>Last year I'm the one before 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13" y="1417662"/>
            <a:ext cx="6523745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805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"/>
    </mc:Choice>
    <mc:Fallback xmlns="">
      <p:transition spd="slow" advTm="3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ID="2" presetClass="exit" presetSubtype="4" fill="hold" grpId="1" nodeType="after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8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8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67774" y="2453105"/>
            <a:ext cx="6085114" cy="1325563"/>
          </a:xfrm>
        </p:spPr>
        <p:txBody>
          <a:bodyPr/>
          <a:lstStyle/>
          <a:p>
            <a:r>
              <a:rPr lang="en-US" altLang="zh-CN" dirty="0"/>
              <a:t>In the cabin by the </a:t>
            </a:r>
            <a:r>
              <a:rPr lang="en-US" altLang="zh-CN" b="1" dirty="0">
                <a:solidFill>
                  <a:srgbClr val="FFFF00"/>
                </a:solidFill>
              </a:rPr>
              <a:t>shore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75" y="430913"/>
            <a:ext cx="4295168" cy="5844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905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"/>
    </mc:Choice>
    <mc:Fallback xmlns="">
      <p:transition spd="slow" advTm="3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39258" y="394153"/>
            <a:ext cx="7463971" cy="1325563"/>
          </a:xfrm>
        </p:spPr>
        <p:txBody>
          <a:bodyPr/>
          <a:lstStyle/>
          <a:p>
            <a:pPr algn="ctr"/>
            <a:r>
              <a:rPr lang="en-US" altLang="zh-CN" dirty="0"/>
              <a:t>You gave mud hut chamber 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change </a:t>
            </a:r>
            <a:r>
              <a:rPr lang="en-US" altLang="zh-CN" dirty="0"/>
              <a:t>the </a:t>
            </a:r>
            <a:r>
              <a:rPr lang="en-US" altLang="zh-CN" b="1" dirty="0">
                <a:solidFill>
                  <a:srgbClr val="FFFF00"/>
                </a:solidFill>
              </a:rPr>
              <a:t>breadth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07" y="1818190"/>
            <a:ext cx="8537826" cy="4681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990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0"/>
                            </p:stCondLst>
                            <p:childTnLst>
                              <p:par>
                                <p:cTn id="16" presetID="22" presetClass="exit" presetSubtype="4" fill="hold" grpId="1" nodeType="after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54172" y="2775744"/>
            <a:ext cx="6313713" cy="1698172"/>
          </a:xfrm>
        </p:spPr>
        <p:txBody>
          <a:bodyPr/>
          <a:lstStyle/>
          <a:p>
            <a:r>
              <a:rPr lang="en-US" altLang="zh-CN" dirty="0"/>
              <a:t>Remember how we scratched the </a:t>
            </a:r>
            <a:r>
              <a:rPr lang="en-US" altLang="zh-CN" b="1" dirty="0">
                <a:solidFill>
                  <a:srgbClr val="FFFF00"/>
                </a:solidFill>
              </a:rPr>
              <a:t>names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60" y="354035"/>
            <a:ext cx="4124872" cy="6187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094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22" presetClass="exit" presetSubtype="1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18" y="365125"/>
            <a:ext cx="9289875" cy="6162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06618" y="5201846"/>
            <a:ext cx="6607629" cy="1325563"/>
          </a:xfrm>
        </p:spPr>
        <p:txBody>
          <a:bodyPr/>
          <a:lstStyle/>
          <a:p>
            <a:r>
              <a:rPr lang="en-US" altLang="zh-CN" b="1" dirty="0">
                <a:effectLst>
                  <a:glow rad="342900">
                    <a:srgbClr val="A08258">
                      <a:alpha val="75000"/>
                    </a:srgbClr>
                  </a:glow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In the tree right by the </a:t>
            </a:r>
            <a:r>
              <a:rPr lang="en-US" altLang="zh-CN" b="1" dirty="0">
                <a:solidFill>
                  <a:srgbClr val="FFFF00"/>
                </a:solidFill>
                <a:effectLst>
                  <a:glow rad="342900">
                    <a:srgbClr val="A08258">
                      <a:alpha val="75000"/>
                    </a:srgbClr>
                  </a:glow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lake </a:t>
            </a:r>
            <a:endParaRPr lang="zh-CN" altLang="en-US" b="1" dirty="0">
              <a:solidFill>
                <a:srgbClr val="FFFF00"/>
              </a:solidFill>
              <a:effectLst>
                <a:glow rad="342900">
                  <a:srgbClr val="A08258">
                    <a:alpha val="75000"/>
                  </a:srgbClr>
                </a:glow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784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4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24" y="1419413"/>
            <a:ext cx="8151347" cy="5080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61379" y="448963"/>
            <a:ext cx="6557236" cy="970450"/>
          </a:xfrm>
        </p:spPr>
        <p:txBody>
          <a:bodyPr/>
          <a:lstStyle/>
          <a:p>
            <a:r>
              <a:rPr lang="en-US" altLang="zh-CN" dirty="0"/>
              <a:t>Now another </a:t>
            </a:r>
            <a:r>
              <a:rPr lang="en-US" altLang="zh-CN" b="1" dirty="0">
                <a:solidFill>
                  <a:srgbClr val="FFFF00"/>
                </a:solidFill>
              </a:rPr>
              <a:t>year</a:t>
            </a:r>
            <a:r>
              <a:rPr lang="en-US" altLang="zh-CN" dirty="0"/>
              <a:t> has come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7852269"/>
      </p:ext>
    </p:extLst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83" y="365125"/>
            <a:ext cx="7962902" cy="6204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00677" y="5134072"/>
            <a:ext cx="7710714" cy="1325563"/>
          </a:xfrm>
        </p:spPr>
        <p:txBody>
          <a:bodyPr/>
          <a:lstStyle/>
          <a:p>
            <a:r>
              <a:rPr lang="en-US" altLang="zh-CN" dirty="0">
                <a:solidFill>
                  <a:schemeClr val="bg1">
                    <a:lumMod val="85000"/>
                    <a:lumOff val="15000"/>
                  </a:schemeClr>
                </a:solidFill>
              </a:rPr>
              <a:t>I went over to </a:t>
            </a:r>
            <a:r>
              <a:rPr lang="en-US" altLang="zh-CN" b="1" dirty="0">
                <a:solidFill>
                  <a:srgbClr val="FFFF00"/>
                </a:solidFill>
              </a:rPr>
              <a:t>see</a:t>
            </a:r>
            <a:r>
              <a:rPr lang="en-US" altLang="zh-CN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if it's still there </a:t>
            </a:r>
            <a:endParaRPr lang="zh-CN" altLang="en-US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8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xit" presetSubtype="32" fill="hold" grpId="1" nodeType="after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1743" y="2438400"/>
            <a:ext cx="4749800" cy="1857829"/>
          </a:xfrm>
        </p:spPr>
        <p:txBody>
          <a:bodyPr/>
          <a:lstStyle/>
          <a:p>
            <a:pPr algn="ctr"/>
            <a:r>
              <a:rPr lang="en-US" altLang="zh-CN" dirty="0"/>
              <a:t>When you hear the </a:t>
            </a:r>
            <a:r>
              <a:rPr lang="en-US" altLang="zh-CN" b="1" dirty="0">
                <a:solidFill>
                  <a:srgbClr val="FFFF00"/>
                </a:solidFill>
              </a:rPr>
              <a:t>bells</a:t>
            </a:r>
            <a:r>
              <a:rPr lang="en-US" altLang="zh-CN" dirty="0"/>
              <a:t> from far 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2" b="7101"/>
          <a:stretch/>
        </p:blipFill>
        <p:spPr>
          <a:xfrm>
            <a:off x="5985268" y="332711"/>
            <a:ext cx="4384316" cy="609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004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237" y="209972"/>
            <a:ext cx="9731036" cy="6354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13923" y="378785"/>
            <a:ext cx="7347857" cy="1325563"/>
          </a:xfrm>
        </p:spPr>
        <p:txBody>
          <a:bodyPr/>
          <a:lstStyle/>
          <a:p>
            <a:r>
              <a:rPr lang="en-US" altLang="zh-CN" b="1" dirty="0"/>
              <a:t>I'll be </a:t>
            </a:r>
            <a:r>
              <a:rPr lang="en-US" altLang="zh-CN" b="1" dirty="0">
                <a:solidFill>
                  <a:srgbClr val="FFFF00"/>
                </a:solidFill>
              </a:rPr>
              <a:t>waiting</a:t>
            </a:r>
            <a:r>
              <a:rPr lang="en-US" altLang="zh-CN" b="1" dirty="0"/>
              <a:t> there in the dark 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6999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3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3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3" tmFilter="0, 0; 0.125,0.2665; 0.25,0.4; 0.375,0.465; 0.5,0.5;  0.625,0.535; 0.75,0.6; 0.875,0.7335; 1,1">
                                          <p:stCondLst>
                                            <p:cond delay="165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7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7" decel="50000">
                                          <p:stCondLst>
                                            <p:cond delay="64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7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7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7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7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7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7" decel="50000">
                                          <p:stCondLst>
                                            <p:cond delay="183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92" y="274782"/>
            <a:ext cx="9747076" cy="6196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00228" y="4896262"/>
            <a:ext cx="7258050" cy="1325563"/>
          </a:xfrm>
        </p:spPr>
        <p:txBody>
          <a:bodyPr/>
          <a:lstStyle/>
          <a:p>
            <a:r>
              <a:rPr lang="en-US" altLang="zh-CN" b="1" dirty="0"/>
              <a:t>And send my wish upon a </a:t>
            </a:r>
            <a:r>
              <a:rPr lang="en-US" altLang="zh-CN" sz="5400" b="1" dirty="0">
                <a:solidFill>
                  <a:srgbClr val="FFFF00"/>
                </a:solidFill>
              </a:rPr>
              <a:t>star</a:t>
            </a:r>
            <a:endParaRPr lang="zh-CN" altLang="en-US" sz="5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0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1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0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100"/>
                            </p:stCondLst>
                            <p:childTnLst>
                              <p:par>
                                <p:cTn id="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8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58" y="212083"/>
            <a:ext cx="10466282" cy="6384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139" y="5270953"/>
            <a:ext cx="7870371" cy="1325563"/>
          </a:xfrm>
        </p:spPr>
        <p:txBody>
          <a:bodyPr>
            <a:normAutofit fontScale="90000"/>
          </a:bodyPr>
          <a:lstStyle/>
          <a:p>
            <a:r>
              <a:rPr lang="en-US" altLang="zh-CN" b="1" dirty="0"/>
              <a:t>Raindrops falling on the </a:t>
            </a:r>
            <a:r>
              <a:rPr lang="en-US" altLang="zh-CN" sz="5400" b="1" dirty="0">
                <a:solidFill>
                  <a:srgbClr val="FFFF00"/>
                </a:solidFill>
              </a:rPr>
              <a:t>rooftop</a:t>
            </a:r>
            <a:r>
              <a:rPr lang="en-US" altLang="zh-CN" b="1" dirty="0">
                <a:solidFill>
                  <a:srgbClr val="FFFF00"/>
                </a:solidFill>
              </a:rPr>
              <a:t> 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0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34946" y="2072042"/>
            <a:ext cx="5811007" cy="1325563"/>
          </a:xfrm>
        </p:spPr>
        <p:txBody>
          <a:bodyPr/>
          <a:lstStyle/>
          <a:p>
            <a:pPr algn="l"/>
            <a:r>
              <a:rPr lang="en-US" altLang="zh-CN" dirty="0"/>
              <a:t>And </a:t>
            </a:r>
            <a:r>
              <a:rPr lang="en-US" altLang="zh-CN" b="1" dirty="0">
                <a:solidFill>
                  <a:srgbClr val="FFFF00"/>
                </a:solidFill>
              </a:rPr>
              <a:t>again</a:t>
            </a:r>
            <a:r>
              <a:rPr lang="en-US" altLang="zh-CN" dirty="0"/>
              <a:t> they bring up 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5"/>
          <a:stretch/>
        </p:blipFill>
        <p:spPr>
          <a:xfrm>
            <a:off x="660029" y="756102"/>
            <a:ext cx="4878623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5734946" y="3397605"/>
            <a:ext cx="63864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All the </a:t>
            </a:r>
            <a:r>
              <a:rPr lang="en-US" altLang="zh-CN" dirty="0" smtClean="0"/>
              <a:t>long </a:t>
            </a:r>
            <a:r>
              <a:rPr lang="en-US" altLang="zh-CN" dirty="0"/>
              <a:t>gone </a:t>
            </a:r>
            <a:r>
              <a:rPr lang="en-US" altLang="zh-CN" sz="6000" b="1" dirty="0">
                <a:solidFill>
                  <a:srgbClr val="FFFF00"/>
                </a:solidFill>
              </a:rPr>
              <a:t>memories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8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00"/>
    </mc:Choice>
    <mc:Fallback xmlns="">
      <p:transition spd="slow" advClick="0" advTm="5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6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52" y="141379"/>
            <a:ext cx="9745122" cy="6476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20780" y="5061055"/>
            <a:ext cx="7478485" cy="1325563"/>
          </a:xfrm>
        </p:spPr>
        <p:txBody>
          <a:bodyPr>
            <a:normAutofit fontScale="90000"/>
          </a:bodyPr>
          <a:lstStyle/>
          <a:p>
            <a:r>
              <a:rPr lang="en-US" altLang="zh-CN" b="1" dirty="0"/>
              <a:t>Raindrops </a:t>
            </a:r>
            <a:r>
              <a:rPr lang="en-US" altLang="zh-CN" sz="4900" b="1" dirty="0">
                <a:solidFill>
                  <a:srgbClr val="FFFF00"/>
                </a:solidFill>
              </a:rPr>
              <a:t>falling</a:t>
            </a:r>
            <a:r>
              <a:rPr lang="en-US" altLang="zh-CN" b="1" dirty="0"/>
              <a:t> on the rooftop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4344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900"/>
    </mc:Choice>
    <mc:Fallback xmlns="">
      <p:transition advClick="0" advTm="4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xit" presetSubtype="5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7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41747" y="2266497"/>
            <a:ext cx="5910943" cy="1325563"/>
          </a:xfrm>
        </p:spPr>
        <p:txBody>
          <a:bodyPr/>
          <a:lstStyle/>
          <a:p>
            <a:pPr algn="r"/>
            <a:r>
              <a:rPr lang="en-US" altLang="zh-CN" b="1" dirty="0"/>
              <a:t>I will </a:t>
            </a:r>
            <a:r>
              <a:rPr lang="en-US" altLang="zh-CN" b="1" dirty="0">
                <a:solidFill>
                  <a:srgbClr val="FFFF00"/>
                </a:solidFill>
              </a:rPr>
              <a:t>never</a:t>
            </a:r>
            <a:r>
              <a:rPr lang="en-US" altLang="zh-CN" b="1" dirty="0"/>
              <a:t> give up </a:t>
            </a:r>
            <a:endParaRPr lang="zh-CN" altLang="en-US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080" y="475325"/>
            <a:ext cx="3350663" cy="5955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391887" y="3453227"/>
            <a:ext cx="68608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/>
              <a:t>Hope I will meet you </a:t>
            </a:r>
            <a:r>
              <a:rPr lang="en-US" altLang="zh-CN" b="1" dirty="0">
                <a:solidFill>
                  <a:srgbClr val="FFFF00"/>
                </a:solidFill>
              </a:rPr>
              <a:t>here</a:t>
            </a:r>
            <a:r>
              <a:rPr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872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500"/>
    </mc:Choice>
    <mc:Fallback xmlns="">
      <p:transition spd="slow" advClick="0" advTm="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9" presetID="42" presetClass="exit" presetSubtype="0" fill="hold" grpId="1" nodeType="after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95" y="214796"/>
            <a:ext cx="9443888" cy="6284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95182" y="451204"/>
            <a:ext cx="3413701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solidFill>
                  <a:srgbClr val="FFFF00"/>
                </a:solidFill>
              </a:rPr>
              <a:t>Happy</a:t>
            </a:r>
            <a:r>
              <a:rPr lang="en-US" altLang="zh-CN" b="1" dirty="0"/>
              <a:t> </a:t>
            </a:r>
            <a:r>
              <a:rPr lang="en-US" altLang="zh-CN" b="1" dirty="0">
                <a:solidFill>
                  <a:schemeClr val="tx1"/>
                </a:solidFill>
              </a:rPr>
              <a:t>end of </a:t>
            </a: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 smtClean="0">
                <a:solidFill>
                  <a:schemeClr val="tx1"/>
                </a:solidFill>
              </a:rPr>
              <a:t>every </a:t>
            </a:r>
            <a:r>
              <a:rPr lang="en-US" altLang="zh-CN" b="1" dirty="0">
                <a:solidFill>
                  <a:schemeClr val="tx1"/>
                </a:solidFill>
              </a:rPr>
              <a:t>year </a:t>
            </a:r>
            <a:endParaRPr lang="zh-CN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25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0213" y="5212897"/>
            <a:ext cx="7333343" cy="1325563"/>
          </a:xfrm>
        </p:spPr>
        <p:txBody>
          <a:bodyPr/>
          <a:lstStyle/>
          <a:p>
            <a:r>
              <a:rPr lang="en-US" altLang="zh-CN" dirty="0"/>
              <a:t>You will find me </a:t>
            </a:r>
            <a:r>
              <a:rPr lang="en-US" altLang="zh-CN" b="1" dirty="0">
                <a:solidFill>
                  <a:srgbClr val="FFFF00"/>
                </a:solidFill>
              </a:rPr>
              <a:t>waiting</a:t>
            </a:r>
            <a:r>
              <a:rPr lang="en-US" altLang="zh-CN" dirty="0"/>
              <a:t> here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85" y="674688"/>
            <a:ext cx="6467328" cy="430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183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xit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0801" y="251254"/>
            <a:ext cx="10353762" cy="970450"/>
          </a:xfrm>
        </p:spPr>
        <p:txBody>
          <a:bodyPr/>
          <a:lstStyle/>
          <a:p>
            <a:r>
              <a:rPr lang="en-US" altLang="zh-CN" dirty="0"/>
              <a:t>Like the last and the one </a:t>
            </a:r>
            <a:r>
              <a:rPr lang="en-US" altLang="zh-CN" b="1" dirty="0">
                <a:solidFill>
                  <a:srgbClr val="FFFF00"/>
                </a:solidFill>
              </a:rPr>
              <a:t>before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86" y="1221704"/>
            <a:ext cx="7781100" cy="5191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975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800"/>
    </mc:Choice>
    <mc:Fallback xmlns="">
      <p:transition spd="slow" advTm="2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71" y="277125"/>
            <a:ext cx="6274904" cy="6274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21637" y="2751795"/>
            <a:ext cx="3237293" cy="1325563"/>
          </a:xfrm>
        </p:spPr>
        <p:txBody>
          <a:bodyPr/>
          <a:lstStyle/>
          <a:p>
            <a:r>
              <a:rPr lang="en-US" altLang="zh-CN" dirty="0"/>
              <a:t>For you to 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b="1" dirty="0" smtClean="0">
                <a:solidFill>
                  <a:srgbClr val="FFFF00"/>
                </a:solidFill>
              </a:rPr>
              <a:t>come </a:t>
            </a:r>
            <a:r>
              <a:rPr lang="en-US" altLang="zh-CN" b="1" dirty="0">
                <a:solidFill>
                  <a:srgbClr val="FFFF00"/>
                </a:solidFill>
              </a:rPr>
              <a:t>along 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0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40036" y="2509891"/>
            <a:ext cx="5722257" cy="1325563"/>
          </a:xfrm>
        </p:spPr>
        <p:txBody>
          <a:bodyPr/>
          <a:lstStyle/>
          <a:p>
            <a:r>
              <a:rPr lang="en-US" altLang="zh-CN" dirty="0"/>
              <a:t>Right down to the </a:t>
            </a:r>
            <a:r>
              <a:rPr lang="en-US" altLang="zh-CN" b="1" dirty="0">
                <a:solidFill>
                  <a:srgbClr val="FFFF00"/>
                </a:solidFill>
              </a:rPr>
              <a:t>shore 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8"/>
          <a:stretch/>
        </p:blipFill>
        <p:spPr>
          <a:xfrm>
            <a:off x="1704939" y="820540"/>
            <a:ext cx="8792450" cy="4704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40" y="710527"/>
            <a:ext cx="9559448" cy="5635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40" y="507492"/>
            <a:ext cx="9570751" cy="6041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246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4">
                                          <p:stCondLst>
                                            <p:cond delay="35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900"/>
                            </p:stCondLst>
                            <p:childTnLst>
                              <p:par>
                                <p:cTn id="3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4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400"/>
                            </p:stCondLst>
                            <p:childTnLst>
                              <p:par>
                                <p:cTn id="55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8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8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4028" y="4288859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FFFF00"/>
                </a:solidFill>
              </a:rPr>
              <a:t>Raindrops</a:t>
            </a:r>
            <a:r>
              <a:rPr lang="en-US" altLang="zh-CN" dirty="0"/>
              <a:t> falling on the rooftop 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276" y="556711"/>
            <a:ext cx="5988305" cy="3732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664028" y="50628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/>
              <a:t>And </a:t>
            </a:r>
            <a:r>
              <a:rPr lang="en-US" altLang="zh-CN" b="1" dirty="0">
                <a:solidFill>
                  <a:srgbClr val="FFFF00"/>
                </a:solidFill>
              </a:rPr>
              <a:t>again</a:t>
            </a:r>
            <a:r>
              <a:rPr lang="en-US" altLang="zh-CN" dirty="0"/>
              <a:t> they bring up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178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"/>
    </mc:Choice>
    <mc:Fallback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xit" presetSubtype="1" fill="hold" nodeType="afterEffect">
                                  <p:stCondLst>
                                    <p:cond delay="2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900"/>
                            </p:stCondLst>
                            <p:childTnLst>
                              <p:par>
                                <p:cTn id="26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7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47914" y="2283653"/>
            <a:ext cx="4332850" cy="2443089"/>
          </a:xfrm>
        </p:spPr>
        <p:txBody>
          <a:bodyPr/>
          <a:lstStyle/>
          <a:p>
            <a:pPr algn="ctr"/>
            <a:r>
              <a:rPr lang="en-US" altLang="zh-CN" dirty="0"/>
              <a:t>All the </a:t>
            </a:r>
            <a:r>
              <a:rPr lang="en-US" altLang="zh-CN" dirty="0" smtClean="0"/>
              <a:t>long </a:t>
            </a:r>
            <a:r>
              <a:rPr lang="en-US" altLang="zh-CN" dirty="0"/>
              <a:t>gone </a:t>
            </a:r>
            <a:r>
              <a:rPr lang="en-US" altLang="zh-CN" b="1" dirty="0">
                <a:solidFill>
                  <a:srgbClr val="FFFF00"/>
                </a:solidFill>
              </a:rPr>
              <a:t>memories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17" y="574320"/>
            <a:ext cx="5938891" cy="4431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92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87" y="369703"/>
            <a:ext cx="9653469" cy="6228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6674" y="369703"/>
            <a:ext cx="10353762" cy="970450"/>
          </a:xfrm>
        </p:spPr>
        <p:txBody>
          <a:bodyPr/>
          <a:lstStyle/>
          <a:p>
            <a:pPr algn="ctr"/>
            <a:r>
              <a:rPr lang="en-US" altLang="zh-CN" dirty="0">
                <a:solidFill>
                  <a:schemeClr val="bg1">
                    <a:lumMod val="75000"/>
                    <a:lumOff val="25000"/>
                  </a:schemeClr>
                </a:solidFill>
              </a:rPr>
              <a:t>Raindrops falling on the rooftop</a:t>
            </a:r>
            <a:endParaRPr lang="zh-CN" alt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5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00"/>
    </mc:Choice>
    <mc:Fallback xmlns="">
      <p:transition spd="slow" advClick="0" advTm="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2" presetClass="exit" presetSubtype="4" fill="hold" grpId="1" nodeType="afterEffect">
                                  <p:stCondLst>
                                    <p:cond delay="3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78" y="408668"/>
            <a:ext cx="9841294" cy="6189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50504" y="1970182"/>
            <a:ext cx="5228771" cy="1325563"/>
          </a:xfrm>
        </p:spPr>
        <p:txBody>
          <a:bodyPr/>
          <a:lstStyle/>
          <a:p>
            <a:pPr algn="l"/>
            <a:r>
              <a:rPr lang="en-US" altLang="zh-CN" b="1" dirty="0">
                <a:solidFill>
                  <a:schemeClr val="tx1"/>
                </a:solidFill>
              </a:rPr>
              <a:t>I will never give up </a:t>
            </a:r>
            <a:endParaRPr lang="zh-CN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8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xit" presetSubtype="4" fill="hold" grpId="1" nodeType="afterEffect">
                                  <p:stCondLst>
                                    <p:cond delay="2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81" y="270875"/>
            <a:ext cx="8997580" cy="5623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01443" y="3225312"/>
            <a:ext cx="6801455" cy="970450"/>
          </a:xfrm>
        </p:spPr>
        <p:txBody>
          <a:bodyPr/>
          <a:lstStyle/>
          <a:p>
            <a:pPr algn="ctr"/>
            <a:r>
              <a:rPr lang="en-US" altLang="zh-CN" dirty="0">
                <a:effectLst>
                  <a:glow rad="774700">
                    <a:srgbClr val="6D8A98">
                      <a:alpha val="46000"/>
                    </a:srgbClr>
                  </a:glow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Hope I will </a:t>
            </a:r>
            <a:r>
              <a:rPr lang="en-US" altLang="zh-CN" b="1" dirty="0">
                <a:solidFill>
                  <a:srgbClr val="FFFF00"/>
                </a:solidFill>
                <a:effectLst>
                  <a:glow rad="774700">
                    <a:srgbClr val="6D8A98">
                      <a:alpha val="46000"/>
                    </a:srgbClr>
                  </a:glow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meet</a:t>
            </a:r>
            <a:r>
              <a:rPr lang="en-US" altLang="zh-CN" dirty="0">
                <a:effectLst>
                  <a:glow rad="774700">
                    <a:srgbClr val="6D8A98">
                      <a:alpha val="46000"/>
                    </a:srgbClr>
                  </a:glow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you here </a:t>
            </a:r>
            <a:endParaRPr lang="zh-CN" altLang="en-US" dirty="0">
              <a:effectLst>
                <a:glow rad="774700">
                  <a:srgbClr val="6D8A98">
                    <a:alpha val="46000"/>
                  </a:srgbClr>
                </a:glow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364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xit" presetSubtype="4" fill="hold" grpId="1" nodeType="after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64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4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63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4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9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8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034971" y="972458"/>
            <a:ext cx="36285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smtClean="0"/>
              <a:t>Unit 7</a:t>
            </a:r>
            <a:endParaRPr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49593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043" y="432485"/>
            <a:ext cx="7673145" cy="5152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87145" y="5585253"/>
            <a:ext cx="7760043" cy="875715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I'm waiting in the cabin by the </a:t>
            </a:r>
            <a:r>
              <a:rPr lang="en-US" altLang="zh-CN" sz="4400" b="1" dirty="0">
                <a:solidFill>
                  <a:srgbClr val="FFFF00"/>
                </a:solidFill>
              </a:rPr>
              <a:t>shore</a:t>
            </a:r>
            <a:r>
              <a:rPr lang="en-US" altLang="zh-CN" sz="3600" dirty="0"/>
              <a:t> 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60865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grpId="2" nodeType="after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54" y="172254"/>
            <a:ext cx="9850031" cy="6562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45182" y="350108"/>
            <a:ext cx="7896573" cy="970450"/>
          </a:xfrm>
        </p:spPr>
        <p:txBody>
          <a:bodyPr/>
          <a:lstStyle/>
          <a:p>
            <a:r>
              <a:rPr lang="en-US" altLang="zh-CN" dirty="0"/>
              <a:t>When the </a:t>
            </a:r>
            <a:r>
              <a:rPr lang="en-US" altLang="zh-CN" sz="4800" b="1" dirty="0">
                <a:solidFill>
                  <a:srgbClr val="FFFF00"/>
                </a:solidFill>
              </a:rPr>
              <a:t>night</a:t>
            </a:r>
            <a:r>
              <a:rPr lang="en-US" altLang="zh-CN" dirty="0"/>
              <a:t> comes crawling in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2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xit" presetSubtype="0" fill="hold" grpId="1" nodeType="after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8"/>
          <a:stretch/>
        </p:blipFill>
        <p:spPr>
          <a:xfrm>
            <a:off x="886158" y="216506"/>
            <a:ext cx="10714728" cy="62955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52869" y="4727126"/>
            <a:ext cx="7034524" cy="1030091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</a:rPr>
              <a:t>Bells</a:t>
            </a:r>
            <a:r>
              <a:rPr lang="en-US" altLang="zh-CN" sz="3600" dirty="0"/>
              <a:t> chimes and </a:t>
            </a:r>
            <a:r>
              <a:rPr lang="en-US" altLang="zh-CN" sz="3600" dirty="0" err="1"/>
              <a:t>tamber</a:t>
            </a:r>
            <a:r>
              <a:rPr lang="en-US" altLang="zh-CN" sz="3600" dirty="0"/>
              <a:t> ring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2904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00"/>
    </mc:Choice>
    <mc:Fallback xmlns="">
      <p:transition advTm="3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4" presetClass="exit" presetSubtype="1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970876" cy="6064704"/>
          </a:xfrm>
        </p:spPr>
        <p:txBody>
          <a:bodyPr/>
          <a:lstStyle/>
          <a:p>
            <a:r>
              <a:rPr lang="en-US" altLang="zh-CN" dirty="0"/>
              <a:t>I thought I heard you knocking on the </a:t>
            </a:r>
            <a:r>
              <a:rPr lang="en-US" altLang="zh-CN" sz="5400" b="1" dirty="0">
                <a:solidFill>
                  <a:srgbClr val="FFFF00"/>
                </a:solidFill>
              </a:rPr>
              <a:t>door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076" y="700686"/>
            <a:ext cx="4052513" cy="53935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5602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00"/>
                            </p:stCondLst>
                            <p:childTnLst>
                              <p:par>
                                <p:cTn id="1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7" y="390342"/>
            <a:ext cx="10277235" cy="57809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83028" y="4917989"/>
            <a:ext cx="7204670" cy="1006163"/>
          </a:xfrm>
        </p:spPr>
        <p:txBody>
          <a:bodyPr/>
          <a:lstStyle/>
          <a:p>
            <a:r>
              <a:rPr lang="en-US" altLang="zh-CN" b="1" dirty="0">
                <a:effectLst>
                  <a:glow rad="444500">
                    <a:schemeClr val="bg1">
                      <a:lumMod val="50000"/>
                      <a:lumOff val="50000"/>
                    </a:schemeClr>
                  </a:glow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Hear the </a:t>
            </a:r>
            <a:r>
              <a:rPr lang="en-US" altLang="zh-CN" b="1" dirty="0">
                <a:solidFill>
                  <a:srgbClr val="FFFF00"/>
                </a:solidFill>
                <a:effectLst>
                  <a:glow rad="444500">
                    <a:schemeClr val="bg1">
                      <a:lumMod val="50000"/>
                      <a:lumOff val="50000"/>
                    </a:schemeClr>
                  </a:glow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drops</a:t>
            </a:r>
            <a:r>
              <a:rPr lang="en-US" altLang="zh-CN" b="1" dirty="0">
                <a:effectLst>
                  <a:glow rad="444500">
                    <a:schemeClr val="bg1">
                      <a:lumMod val="50000"/>
                      <a:lumOff val="50000"/>
                    </a:schemeClr>
                  </a:glow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of drizzle time </a:t>
            </a:r>
            <a:endParaRPr lang="zh-CN" altLang="en-US" b="1" dirty="0">
              <a:effectLst>
                <a:glow rad="444500">
                  <a:schemeClr val="bg1">
                    <a:lumMod val="50000"/>
                    <a:lumOff val="50000"/>
                  </a:schemeClr>
                </a:glow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04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42" presetClass="exit" presetSubtype="0" fill="hold" grpId="1" nodeType="after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9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90782" y="407963"/>
            <a:ext cx="7173686" cy="1001371"/>
          </a:xfrm>
        </p:spPr>
        <p:txBody>
          <a:bodyPr/>
          <a:lstStyle/>
          <a:p>
            <a:r>
              <a:rPr lang="en-US" altLang="zh-CN" dirty="0"/>
              <a:t>About the long gone </a:t>
            </a:r>
            <a:r>
              <a:rPr lang="en-US" altLang="zh-CN" b="1" dirty="0">
                <a:solidFill>
                  <a:srgbClr val="FFFF00"/>
                </a:solidFill>
              </a:rPr>
              <a:t>fairytale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144" y="1296792"/>
            <a:ext cx="7910962" cy="5010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868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"/>
    </mc:Choice>
    <mc:Fallback xmlns="">
      <p:transition spd="slow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xit" presetSubtype="21" fill="hold" nodeType="after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TM04033929[[fn=石板]]</Template>
  <TotalTime>1092</TotalTime>
  <Words>238</Words>
  <Application>Microsoft Office PowerPoint</Application>
  <PresentationFormat>宽屏</PresentationFormat>
  <Paragraphs>44</Paragraphs>
  <Slides>37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5" baseType="lpstr">
      <vt:lpstr>方正舒体</vt:lpstr>
      <vt:lpstr>华文琥珀</vt:lpstr>
      <vt:lpstr>宋体</vt:lpstr>
      <vt:lpstr>Arial Black</vt:lpstr>
      <vt:lpstr>Calisto MT</vt:lpstr>
      <vt:lpstr>Trebuchet MS</vt:lpstr>
      <vt:lpstr>Wingdings 2</vt:lpstr>
      <vt:lpstr>石板</vt:lpstr>
      <vt:lpstr>Dressing for the Weather</vt:lpstr>
      <vt:lpstr>Now another year has come</vt:lpstr>
      <vt:lpstr>Like the last and the one before</vt:lpstr>
      <vt:lpstr>I'm waiting in the cabin by the shore </vt:lpstr>
      <vt:lpstr>When the night comes crawling in</vt:lpstr>
      <vt:lpstr>Bells chimes and tamber ring</vt:lpstr>
      <vt:lpstr>I thought I heard you knocking on the door </vt:lpstr>
      <vt:lpstr>Hear the drops of drizzle time </vt:lpstr>
      <vt:lpstr>About the long gone fairytale</vt:lpstr>
      <vt:lpstr>I let them know my wish again </vt:lpstr>
      <vt:lpstr>Raindrops falling on the rooftop</vt:lpstr>
      <vt:lpstr>And again they bring up   all the long gone memories </vt:lpstr>
      <vt:lpstr>Raindrops falling on the rooftop </vt:lpstr>
      <vt:lpstr>I will never give up </vt:lpstr>
      <vt:lpstr>Last year I'm the one before </vt:lpstr>
      <vt:lpstr>In the cabin by the shore </vt:lpstr>
      <vt:lpstr>You gave mud hut chamber  change the breadth </vt:lpstr>
      <vt:lpstr>Remember how we scratched the names </vt:lpstr>
      <vt:lpstr>In the tree right by the lake </vt:lpstr>
      <vt:lpstr>I went over to see if it's still there </vt:lpstr>
      <vt:lpstr>When you hear the bells from far </vt:lpstr>
      <vt:lpstr>I'll be waiting there in the dark </vt:lpstr>
      <vt:lpstr>And send my wish upon a star</vt:lpstr>
      <vt:lpstr>Raindrops falling on the rooftop </vt:lpstr>
      <vt:lpstr>And again they bring up </vt:lpstr>
      <vt:lpstr>Raindrops falling on the rooftop</vt:lpstr>
      <vt:lpstr>I will never give up </vt:lpstr>
      <vt:lpstr>Happy end of  every year </vt:lpstr>
      <vt:lpstr>You will find me waiting here</vt:lpstr>
      <vt:lpstr>For you to  come along </vt:lpstr>
      <vt:lpstr>Right down to the shore </vt:lpstr>
      <vt:lpstr>Raindrops falling on the rooftop </vt:lpstr>
      <vt:lpstr>All the long gone memories </vt:lpstr>
      <vt:lpstr>Raindrops falling on the rooftop</vt:lpstr>
      <vt:lpstr>I will never give up </vt:lpstr>
      <vt:lpstr>Hope I will meet you here 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Dressing for the Weather</dc:title>
  <dc:creator>JYZ</dc:creator>
  <cp:lastModifiedBy>1161294240@qq.com</cp:lastModifiedBy>
  <cp:revision>110</cp:revision>
  <dcterms:created xsi:type="dcterms:W3CDTF">2019-01-06T05:25:00Z</dcterms:created>
  <dcterms:modified xsi:type="dcterms:W3CDTF">2019-01-19T13:34:06Z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