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  <p:sldMasterId id="2147483671" r:id="rId4"/>
  </p:sldMasterIdLst>
  <p:notesMasterIdLst>
    <p:notesMasterId r:id="rId6"/>
  </p:notesMasterIdLst>
  <p:handoutMasterIdLst>
    <p:handoutMasterId r:id="rId33"/>
  </p:handoutMasterIdLst>
  <p:sldIdLst>
    <p:sldId id="307" r:id="rId5"/>
    <p:sldId id="256" r:id="rId7"/>
    <p:sldId id="257" r:id="rId8"/>
    <p:sldId id="259" r:id="rId9"/>
    <p:sldId id="260" r:id="rId10"/>
    <p:sldId id="285" r:id="rId11"/>
    <p:sldId id="286" r:id="rId12"/>
    <p:sldId id="263" r:id="rId13"/>
    <p:sldId id="264" r:id="rId14"/>
    <p:sldId id="265" r:id="rId15"/>
    <p:sldId id="266" r:id="rId16"/>
    <p:sldId id="267" r:id="rId17"/>
    <p:sldId id="268" r:id="rId18"/>
    <p:sldId id="287" r:id="rId19"/>
    <p:sldId id="270" r:id="rId20"/>
    <p:sldId id="271" r:id="rId21"/>
    <p:sldId id="272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D41"/>
    <a:srgbClr val="5A0074"/>
    <a:srgbClr val="CC3300"/>
    <a:srgbClr val="CC0000"/>
    <a:srgbClr val="990000"/>
    <a:srgbClr val="B2B2B2"/>
    <a:srgbClr val="202020"/>
    <a:srgbClr val="323232"/>
    <a:srgbClr val="FF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-84" y="-556"/>
      </p:cViewPr>
      <p:guideLst>
        <p:guide orient="horz" pos="2102"/>
        <p:guide pos="390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openxmlformats.org/officeDocument/2006/relationships/tags" Target="../tags/tag92.xml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107.xml"/><Relationship Id="rId7" Type="http://schemas.openxmlformats.org/officeDocument/2006/relationships/tags" Target="../tags/tag106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 hidden="1"/>
          <p:cNvCxnSpPr/>
          <p:nvPr>
            <p:custDataLst>
              <p:tags r:id="rId8"/>
            </p:custDataLst>
          </p:nvPr>
        </p:nvCxnSpPr>
        <p:spPr>
          <a:xfrm>
            <a:off x="742950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742950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8" Type="http://schemas.openxmlformats.org/officeDocument/2006/relationships/theme" Target="../theme/theme2.xml"/><Relationship Id="rId17" Type="http://schemas.openxmlformats.org/officeDocument/2006/relationships/tags" Target="../tags/tag64.xml"/><Relationship Id="rId16" Type="http://schemas.openxmlformats.org/officeDocument/2006/relationships/tags" Target="../tags/tag63.xml"/><Relationship Id="rId15" Type="http://schemas.openxmlformats.org/officeDocument/2006/relationships/tags" Target="../tags/tag62.xml"/><Relationship Id="rId14" Type="http://schemas.openxmlformats.org/officeDocument/2006/relationships/tags" Target="../tags/tag61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8" Type="http://schemas.openxmlformats.org/officeDocument/2006/relationships/theme" Target="../theme/theme3.xml"/><Relationship Id="rId17" Type="http://schemas.openxmlformats.org/officeDocument/2006/relationships/tags" Target="../tags/tag126.xml"/><Relationship Id="rId16" Type="http://schemas.openxmlformats.org/officeDocument/2006/relationships/tags" Target="../tags/tag125.xml"/><Relationship Id="rId15" Type="http://schemas.openxmlformats.org/officeDocument/2006/relationships/tags" Target="../tags/tag124.xml"/><Relationship Id="rId14" Type="http://schemas.openxmlformats.org/officeDocument/2006/relationships/tags" Target="../tags/tag123.xml"/><Relationship Id="rId13" Type="http://schemas.openxmlformats.org/officeDocument/2006/relationships/tags" Target="../tags/tag122.xml"/><Relationship Id="rId12" Type="http://schemas.openxmlformats.org/officeDocument/2006/relationships/tags" Target="../tags/tag121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2.xml"/><Relationship Id="rId3" Type="http://schemas.openxmlformats.org/officeDocument/2006/relationships/tags" Target="../tags/tag12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36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37.xml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38.xml"/><Relationship Id="rId1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1.xml"/><Relationship Id="rId4" Type="http://schemas.openxmlformats.org/officeDocument/2006/relationships/tags" Target="../tags/tag139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1.xml"/><Relationship Id="rId3" Type="http://schemas.openxmlformats.org/officeDocument/2006/relationships/tags" Target="../tags/tag140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1.xml"/><Relationship Id="rId3" Type="http://schemas.openxmlformats.org/officeDocument/2006/relationships/tags" Target="../tags/tag141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42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1.xml"/><Relationship Id="rId3" Type="http://schemas.openxmlformats.org/officeDocument/2006/relationships/tags" Target="../tags/tag143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44.xml"/><Relationship Id="rId1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45.xml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28.xml"/><Relationship Id="rId4" Type="http://schemas.openxmlformats.org/officeDocument/2006/relationships/image" Target="../media/image4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1.xml"/><Relationship Id="rId3" Type="http://schemas.openxmlformats.org/officeDocument/2006/relationships/tags" Target="../tags/tag146.xml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1.xml"/><Relationship Id="rId3" Type="http://schemas.openxmlformats.org/officeDocument/2006/relationships/tags" Target="../tags/tag147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7" Type="http://schemas.openxmlformats.org/officeDocument/2006/relationships/slideLayout" Target="../slideLayouts/slideLayout11.xml"/><Relationship Id="rId6" Type="http://schemas.openxmlformats.org/officeDocument/2006/relationships/tags" Target="../tags/tag148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1.xml"/><Relationship Id="rId3" Type="http://schemas.openxmlformats.org/officeDocument/2006/relationships/tags" Target="../tags/tag149.xml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1.xml"/><Relationship Id="rId3" Type="http://schemas.openxmlformats.org/officeDocument/2006/relationships/tags" Target="../tags/tag150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11.xml"/><Relationship Id="rId4" Type="http://schemas.openxmlformats.org/officeDocument/2006/relationships/tags" Target="../tags/tag151.xml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1.xml"/><Relationship Id="rId4" Type="http://schemas.openxmlformats.org/officeDocument/2006/relationships/tags" Target="../tags/tag152.xml"/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11.xml"/><Relationship Id="rId4" Type="http://schemas.openxmlformats.org/officeDocument/2006/relationships/tags" Target="../tags/tag153.xml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29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30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1.xml"/><Relationship Id="rId3" Type="http://schemas.openxmlformats.org/officeDocument/2006/relationships/tags" Target="../tags/tag131.xml"/><Relationship Id="rId2" Type="http://schemas.openxmlformats.org/officeDocument/2006/relationships/image" Target="../media/image7.GIF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1.xml"/><Relationship Id="rId3" Type="http://schemas.openxmlformats.org/officeDocument/2006/relationships/tags" Target="../tags/tag132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1.xml"/><Relationship Id="rId3" Type="http://schemas.openxmlformats.org/officeDocument/2006/relationships/tags" Target="../tags/tag133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1.xml"/><Relationship Id="rId4" Type="http://schemas.openxmlformats.org/officeDocument/2006/relationships/tags" Target="../tags/tag134.xml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1.xml"/><Relationship Id="rId3" Type="http://schemas.openxmlformats.org/officeDocument/2006/relationships/tags" Target="../tags/tag135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" y="-25400"/>
            <a:ext cx="12190730" cy="6896735"/>
          </a:xfrm>
          <a:prstGeom prst="rect">
            <a:avLst/>
          </a:prstGeom>
        </p:spPr>
      </p:pic>
      <p:pic>
        <p:nvPicPr>
          <p:cNvPr id="12" name="图片 11" descr="图片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285" y="687070"/>
            <a:ext cx="7113270" cy="548322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275580" y="1520190"/>
            <a:ext cx="6432550" cy="31381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5400"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charset="0"/>
                <a:cs typeface="Comic Sans MS" panose="030F0702030302020204" charset="0"/>
              </a:rPr>
              <a:t>School  </a:t>
            </a:r>
            <a:r>
              <a:rPr lang="en-US" altLang="zh-CN" sz="5400"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charset="0"/>
                <a:cs typeface="Comic Sans MS" panose="030F0702030302020204" charset="0"/>
              </a:rPr>
              <a:t>S</a:t>
            </a:r>
            <a:r>
              <a:rPr lang="zh-CN" altLang="en-US" sz="5400"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charset="0"/>
                <a:cs typeface="Comic Sans MS" panose="030F0702030302020204" charset="0"/>
              </a:rPr>
              <a:t>ubjects</a:t>
            </a:r>
            <a:endParaRPr lang="zh-CN" altLang="en-US" sz="4000"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endParaRPr lang="zh-CN" altLang="en-US" sz="3600"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zh-CN" altLang="en-US" sz="3600"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charset="0"/>
                <a:cs typeface="Comic Sans MS" panose="030F0702030302020204" charset="0"/>
              </a:rPr>
              <a:t>侯韶梅 </a:t>
            </a:r>
            <a:r>
              <a:rPr lang="en-US" altLang="zh-CN" sz="3600"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charset="0"/>
                <a:cs typeface="Comic Sans MS" panose="030F0702030302020204" charset="0"/>
              </a:rPr>
              <a:t>20170221084</a:t>
            </a:r>
            <a:endParaRPr lang="zh-CN" altLang="en-US" sz="3600"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endParaRPr lang="zh-CN" altLang="en-US" sz="3600"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zh-CN" altLang="en-US" sz="3600"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charset="0"/>
                <a:cs typeface="Comic Sans MS" panose="030F0702030302020204" charset="0"/>
              </a:rPr>
              <a:t>华南师范大学外文学院</a:t>
            </a:r>
            <a:endParaRPr lang="zh-CN" altLang="en-US" sz="3600"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  <p:custDataLst>
      <p:tags r:id="rId3"/>
    </p:custData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8038-illustration-of-bang-text-pv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21305" y="598805"/>
            <a:ext cx="6548755" cy="56603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Evolution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0" y="-27940"/>
            <a:ext cx="12182475" cy="691388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79195" y="392430"/>
            <a:ext cx="891667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800" b="1">
                <a:solidFill>
                  <a:schemeClr val="tx1"/>
                </a:solidFill>
                <a:latin typeface="Gabriola" panose="04040605051002020D02" charset="0"/>
                <a:cs typeface="Gabriola" panose="04040605051002020D02" charset="0"/>
              </a:rPr>
              <a:t>"Since the dawn of man" is really not that long</a:t>
            </a:r>
            <a:endParaRPr lang="zh-CN" altLang="en-US" sz="4800" b="1">
              <a:solidFill>
                <a:schemeClr val="tx1"/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2799"/>
    </mc:Choice>
    <mc:Fallback>
      <p:transition advClick="0" advTm="2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8bd073e7ce8acfad1377e47cc467222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0" y="0"/>
            <a:ext cx="12171045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74950" y="5024120"/>
            <a:ext cx="9348470" cy="15684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chemeClr val="bg1"/>
                </a:solidFill>
                <a:latin typeface="Gabriola" panose="04040605051002020D02" charset="0"/>
                <a:cs typeface="Gabriola" panose="04040605051002020D02" charset="0"/>
              </a:rPr>
              <a:t>                    </a:t>
            </a:r>
            <a:r>
              <a:rPr sz="4800" b="1">
                <a:solidFill>
                  <a:schemeClr val="bg1"/>
                </a:solidFill>
                <a:latin typeface="Gabriola" panose="04040605051002020D02" charset="0"/>
                <a:cs typeface="Gabriola" panose="04040605051002020D02" charset="0"/>
              </a:rPr>
              <a:t>As every galaxy was formed in less time than it takes to sing this song</a:t>
            </a:r>
            <a:endParaRPr sz="4800" b="1">
              <a:solidFill>
                <a:schemeClr val="bg1"/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3000">
        <p:cover dir="d"/>
      </p:transition>
    </mc:Choice>
    <mc:Fallback>
      <p:transition advClick="0" advTm="3000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01a23d56f657b76ac7257948e2f77a.jpg@1280w_1l_2o_100sh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727075"/>
            <a:ext cx="3850640" cy="3804920"/>
          </a:xfrm>
          <a:prstGeom prst="rect">
            <a:avLst/>
          </a:prstGeom>
        </p:spPr>
      </p:pic>
      <p:pic>
        <p:nvPicPr>
          <p:cNvPr id="10" name="图片 9" descr="01e98256f657a56ac7257948ae6952.jpg@1280w_1l_2o_100sh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680" y="727075"/>
            <a:ext cx="3850640" cy="3804920"/>
          </a:xfrm>
          <a:prstGeom prst="rect">
            <a:avLst/>
          </a:prstGeom>
        </p:spPr>
      </p:pic>
      <p:pic>
        <p:nvPicPr>
          <p:cNvPr id="11" name="图片 10" descr="016eee56ade72a6ac7256cb0f21bd4.jpg@900w_1l_2o_100sh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320" y="727075"/>
            <a:ext cx="3850640" cy="380428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198245" y="5429250"/>
            <a:ext cx="10177145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sz="4800">
                <a:solidFill>
                  <a:schemeClr val="bg1"/>
                </a:solidFill>
                <a:latin typeface="Gabriola" panose="04040605051002020D02" charset="0"/>
                <a:cs typeface="Gabriola" panose="04040605051002020D02" charset="0"/>
              </a:rPr>
              <a:t>A fraction of a second and the elements were made</a:t>
            </a:r>
            <a:endParaRPr sz="4800">
              <a:solidFill>
                <a:schemeClr val="bg1"/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2700"/>
    </mc:Choice>
    <mc:Fallback>
      <p:transition advClick="0" advTm="2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9e2b21756ab00f6f14e93f1ec888d1680532b138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" y="-14605"/>
            <a:ext cx="12211050" cy="6884670"/>
          </a:xfrm>
          <a:prstGeom prst="rect">
            <a:avLst/>
          </a:prstGeom>
        </p:spPr>
      </p:pic>
      <p:pic>
        <p:nvPicPr>
          <p:cNvPr id="7" name="图片 6" descr="o-TYRANNOSAURUS-REX-facebook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" y="-14605"/>
            <a:ext cx="12210415" cy="688530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32105" y="4563110"/>
            <a:ext cx="7284720" cy="23069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sz="4800" b="1">
                <a:solidFill>
                  <a:schemeClr val="bg1"/>
                </a:solidFill>
                <a:latin typeface="Gabriola" panose="04040605051002020D02" charset="0"/>
                <a:cs typeface="Gabriola" panose="04040605051002020D02" charset="0"/>
              </a:rPr>
              <a:t>The bipeds stood up straight</a:t>
            </a:r>
            <a:endParaRPr sz="4800" b="1">
              <a:solidFill>
                <a:schemeClr val="bg1"/>
              </a:solidFill>
              <a:latin typeface="Gabriola" panose="04040605051002020D02" charset="0"/>
              <a:cs typeface="Gabriola" panose="04040605051002020D02" charset="0"/>
            </a:endParaRPr>
          </a:p>
          <a:p>
            <a:r>
              <a:rPr sz="48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abriola" panose="04040605051002020D02" charset="0"/>
                <a:cs typeface="Gabriola" panose="04040605051002020D02" charset="0"/>
                <a:sym typeface="+mn-ea"/>
              </a:rPr>
              <a:t>The dinosaurs all met their fate</a:t>
            </a:r>
            <a:endParaRPr sz="4800" b="1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abriola" panose="04040605051002020D02" charset="0"/>
              <a:cs typeface="Gabriola" panose="04040605051002020D02" charset="0"/>
            </a:endParaRPr>
          </a:p>
          <a:p>
            <a:endParaRPr sz="4800" b="1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abriola" panose="04040605051002020D02" charset="0"/>
              <a:cs typeface="Gabriola" panose="04040605051002020D02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2500">
        <p:wipe dir="r"/>
      </p:transition>
    </mc:Choice>
    <mc:Fallback>
      <p:transition advClick="0" advTm="2500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2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007745" y="220345"/>
            <a:ext cx="10177145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sz="4800">
                <a:solidFill>
                  <a:schemeClr val="bg1"/>
                </a:solidFill>
                <a:latin typeface="Gabriola" panose="04040605051002020D02" charset="0"/>
                <a:cs typeface="Gabriola" panose="04040605051002020D02" charset="0"/>
              </a:rPr>
              <a:t>They tried to leap but they were late</a:t>
            </a:r>
            <a:endParaRPr sz="4800">
              <a:solidFill>
                <a:schemeClr val="bg1"/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07110" y="1050290"/>
            <a:ext cx="10177145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sz="4800">
                <a:solidFill>
                  <a:schemeClr val="bg1"/>
                </a:solidFill>
                <a:latin typeface="Gabriola" panose="04040605051002020D02" charset="0"/>
                <a:cs typeface="Gabriola" panose="04040605051002020D02" charset="0"/>
              </a:rPr>
              <a:t>And they all died</a:t>
            </a:r>
            <a:endParaRPr sz="4800">
              <a:solidFill>
                <a:schemeClr val="bg1"/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  <p:pic>
        <p:nvPicPr>
          <p:cNvPr id="15" name="图片 14" descr="zachweinersmith_dinosaur_asteroids.png.CROP.cq5dam_web_1280_1280_png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860" y="1729740"/>
            <a:ext cx="5033645" cy="5033645"/>
          </a:xfrm>
          <a:prstGeom prst="rect">
            <a:avLst/>
          </a:prstGeom>
        </p:spPr>
      </p:pic>
      <p:pic>
        <p:nvPicPr>
          <p:cNvPr id="19" name="图片 18" descr="ghost-icon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945" y="2101215"/>
            <a:ext cx="4655820" cy="46558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 advClick="0" advTm="2000">
        <p:split/>
      </p:transition>
    </mc:Choice>
    <mc:Fallback>
      <p:transition advClick="0" advTm="2000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399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399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6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3569335" y="487045"/>
            <a:ext cx="5053965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/>
            <a:r>
              <a:rPr lang="en-US" sz="4800" b="1">
                <a:solidFill>
                  <a:schemeClr val="bg1"/>
                </a:solidFill>
                <a:effectLst/>
                <a:latin typeface="Gabriola" panose="04040605051002020D02" charset="0"/>
                <a:cs typeface="Gabriola" panose="04040605051002020D02" charset="0"/>
              </a:rPr>
              <a:t>T</a:t>
            </a:r>
            <a:r>
              <a:rPr sz="4800" b="1">
                <a:solidFill>
                  <a:schemeClr val="bg1"/>
                </a:solidFill>
                <a:effectLst/>
                <a:latin typeface="Gabriola" panose="04040605051002020D02" charset="0"/>
                <a:cs typeface="Gabriola" panose="04040605051002020D02" charset="0"/>
              </a:rPr>
              <a:t>hey froze their asses off </a:t>
            </a:r>
            <a:r>
              <a:rPr lang="en-US" sz="4800" b="1">
                <a:solidFill>
                  <a:schemeClr val="bg1"/>
                </a:solidFill>
                <a:effectLst/>
                <a:latin typeface="Gabriola" panose="04040605051002020D02" charset="0"/>
                <a:cs typeface="Gabriola" panose="04040605051002020D02" charset="0"/>
              </a:rPr>
              <a:t>!</a:t>
            </a:r>
            <a:endParaRPr lang="en-US" sz="4800" b="1">
              <a:solidFill>
                <a:schemeClr val="bg1"/>
              </a:solidFill>
              <a:effectLst/>
              <a:latin typeface="Gabriola" panose="04040605051002020D02" charset="0"/>
              <a:cs typeface="Gabriola" panose="04040605051002020D02" charset="0"/>
            </a:endParaRPr>
          </a:p>
        </p:txBody>
      </p:sp>
      <p:sp>
        <p:nvSpPr>
          <p:cNvPr id="184" name=" 184"/>
          <p:cNvSpPr/>
          <p:nvPr/>
        </p:nvSpPr>
        <p:spPr>
          <a:xfrm>
            <a:off x="3199765" y="1600200"/>
            <a:ext cx="5792470" cy="4839970"/>
          </a:xfrm>
          <a:prstGeom prst="ellipse">
            <a:avLst/>
          </a:prstGeom>
          <a:blipFill rotWithShape="1">
            <a:blip r:embed="rId1">
              <a:alphaModFix amt="95000"/>
            </a:blip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1000"/>
    </mc:Choice>
    <mc:Fallback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60" decel="50000" autoRev="1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60" decel="100000" autoRev="1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60" decel="100000" autoRev="1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8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World2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6595" y="-22860"/>
            <a:ext cx="8978900" cy="689483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-32385" y="2716530"/>
            <a:ext cx="3329940" cy="15684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sz="4800" dirty="0">
                <a:solidFill>
                  <a:srgbClr val="FFC000"/>
                </a:solidFill>
                <a:latin typeface="Gabriola" panose="04040605051002020D02" charset="0"/>
                <a:cs typeface="Gabriola" panose="04040605051002020D02" charset="0"/>
              </a:rPr>
              <a:t>The oceans </a:t>
            </a:r>
            <a:endParaRPr sz="4800" dirty="0">
              <a:solidFill>
                <a:srgbClr val="FFC000"/>
              </a:solidFill>
              <a:latin typeface="Gabriola" panose="04040605051002020D02" charset="0"/>
              <a:cs typeface="Gabriola" panose="04040605051002020D02" charset="0"/>
            </a:endParaRPr>
          </a:p>
          <a:p>
            <a:pPr algn="ctr"/>
            <a:r>
              <a:rPr sz="4800" dirty="0">
                <a:solidFill>
                  <a:srgbClr val="FFC000"/>
                </a:solidFill>
                <a:latin typeface="Gabriola" panose="04040605051002020D02" charset="0"/>
                <a:cs typeface="Gabriola" panose="04040605051002020D02" charset="0"/>
              </a:rPr>
              <a:t>and </a:t>
            </a:r>
            <a:r>
              <a:rPr sz="4800" dirty="0" err="1">
                <a:solidFill>
                  <a:srgbClr val="FFC000"/>
                </a:solidFill>
                <a:latin typeface="Gabriola" panose="04040605051002020D02" charset="0"/>
                <a:cs typeface="Gabriola" panose="04040605051002020D02" charset="0"/>
              </a:rPr>
              <a:t>pangea</a:t>
            </a:r>
            <a:endParaRPr sz="4800" dirty="0">
              <a:solidFill>
                <a:srgbClr val="FFC000"/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  <p:pic>
        <p:nvPicPr>
          <p:cNvPr id="11" name="图片 10" descr="pangea-map-pangaea-theory-explained-1079x640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175" y="-22860"/>
            <a:ext cx="12707620" cy="69811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380230" y="4348480"/>
            <a:ext cx="2950845" cy="23069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sz="4800" b="1" dirty="0">
                <a:solidFill>
                  <a:schemeClr val="bg1"/>
                </a:solidFill>
                <a:latin typeface="Gabriola" panose="04040605051002020D02" charset="0"/>
                <a:cs typeface="Gabriola" panose="04040605051002020D02" charset="0"/>
              </a:rPr>
              <a:t>See </a:t>
            </a:r>
            <a:r>
              <a:rPr sz="4800" b="1" dirty="0" err="1">
                <a:solidFill>
                  <a:schemeClr val="bg1"/>
                </a:solidFill>
                <a:latin typeface="Gabriola" panose="04040605051002020D02" charset="0"/>
                <a:cs typeface="Gabriola" panose="04040605051002020D02" charset="0"/>
              </a:rPr>
              <a:t>ya</a:t>
            </a:r>
            <a:r>
              <a:rPr sz="4800" b="1" dirty="0">
                <a:solidFill>
                  <a:schemeClr val="bg1"/>
                </a:solidFill>
                <a:latin typeface="Gabriola" panose="04040605051002020D02" charset="0"/>
                <a:cs typeface="Gabriola" panose="04040605051002020D02" charset="0"/>
              </a:rPr>
              <a:t>,</a:t>
            </a:r>
            <a:endParaRPr sz="4800" b="1" dirty="0">
              <a:solidFill>
                <a:schemeClr val="bg1"/>
              </a:solidFill>
              <a:latin typeface="Gabriola" panose="04040605051002020D02" charset="0"/>
              <a:cs typeface="Gabriola" panose="04040605051002020D02" charset="0"/>
            </a:endParaRPr>
          </a:p>
          <a:p>
            <a:pPr algn="l"/>
            <a:r>
              <a:rPr sz="4800" b="1" dirty="0">
                <a:solidFill>
                  <a:schemeClr val="bg1"/>
                </a:solidFill>
                <a:latin typeface="Gabriola" panose="04040605051002020D02" charset="0"/>
                <a:cs typeface="Gabriola" panose="04040605051002020D02" charset="0"/>
              </a:rPr>
              <a:t>wouldn't </a:t>
            </a:r>
            <a:endParaRPr sz="4800" b="1" dirty="0">
              <a:solidFill>
                <a:schemeClr val="bg1"/>
              </a:solidFill>
              <a:latin typeface="Gabriola" panose="04040605051002020D02" charset="0"/>
              <a:cs typeface="Gabriola" panose="04040605051002020D02" charset="0"/>
            </a:endParaRPr>
          </a:p>
          <a:p>
            <a:pPr algn="l"/>
            <a:r>
              <a:rPr sz="4800" b="1" dirty="0" err="1">
                <a:solidFill>
                  <a:schemeClr val="bg1"/>
                </a:solidFill>
                <a:latin typeface="Gabriola" panose="04040605051002020D02" charset="0"/>
                <a:cs typeface="Gabriola" panose="04040605051002020D02" charset="0"/>
              </a:rPr>
              <a:t>wanna</a:t>
            </a:r>
            <a:r>
              <a:rPr sz="4800" b="1" dirty="0">
                <a:solidFill>
                  <a:schemeClr val="bg1"/>
                </a:solidFill>
                <a:latin typeface="Gabriola" panose="04040605051002020D02" charset="0"/>
                <a:cs typeface="Gabriola" panose="04040605051002020D02" charset="0"/>
              </a:rPr>
              <a:t> be </a:t>
            </a:r>
            <a:r>
              <a:rPr sz="4800" b="1" dirty="0" err="1">
                <a:solidFill>
                  <a:schemeClr val="bg1"/>
                </a:solidFill>
                <a:latin typeface="Gabriola" panose="04040605051002020D02" charset="0"/>
                <a:cs typeface="Gabriola" panose="04040605051002020D02" charset="0"/>
              </a:rPr>
              <a:t>ya</a:t>
            </a:r>
            <a:endParaRPr sz="4800" b="1" dirty="0">
              <a:solidFill>
                <a:schemeClr val="bg1"/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400">
        <p:pull/>
      </p:transition>
    </mc:Choice>
    <mc:Fallback>
      <p:transition advClick="0" advTm="24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99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99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9" accel="100000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4" presetClass="emph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2" grpId="1" bldLvl="0" animBg="1"/>
      <p:bldP spid="2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the-big-bang-theory-of-2D-materials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" y="-29845"/>
            <a:ext cx="12185650" cy="688975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64895" y="5040630"/>
            <a:ext cx="7220585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sz="4800" dirty="0">
                <a:solidFill>
                  <a:schemeClr val="bg1"/>
                </a:solidFill>
                <a:latin typeface="Gabriola" panose="04040605051002020D02" charset="0"/>
                <a:cs typeface="Gabriola" panose="04040605051002020D02" charset="0"/>
              </a:rPr>
              <a:t>Set in motion by the same big bang !</a:t>
            </a:r>
            <a:endParaRPr sz="4800" dirty="0">
              <a:solidFill>
                <a:schemeClr val="bg1"/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88260" y="5753735"/>
            <a:ext cx="7220585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sz="4800">
                <a:solidFill>
                  <a:schemeClr val="bg1"/>
                </a:solidFill>
                <a:latin typeface="Gabriola" panose="04040605051002020D02" charset="0"/>
                <a:cs typeface="Gabriola" panose="04040605051002020D02" charset="0"/>
              </a:rPr>
              <a:t>It all started with the big BANG !</a:t>
            </a:r>
            <a:endParaRPr sz="4800">
              <a:solidFill>
                <a:schemeClr val="bg1"/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5000">
        <p:zoom/>
      </p:transition>
    </mc:Choice>
    <mc:Fallback>
      <p:transition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xit" presetSubtype="0" fill="hold" grpId="2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4" presetClass="entr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bldLvl="0" animBg="1"/>
      <p:bldP spid="12" grpId="2" animBg="1"/>
      <p:bldP spid="8" grpId="1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98954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3525" y="728980"/>
            <a:ext cx="9124950" cy="54006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1000"/>
    </mc:Choice>
    <mc:Fallback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0" y="-11430"/>
            <a:ext cx="12217400" cy="68808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29970" y="758190"/>
            <a:ext cx="8916670" cy="156845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80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Gabriola" panose="04040605051002020D02" charset="0"/>
                <a:cs typeface="Gabriola" panose="04040605051002020D02" charset="0"/>
              </a:rPr>
              <a:t>Our whole universe was </a:t>
            </a:r>
            <a:endParaRPr lang="zh-CN" altLang="en-US" sz="4800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Gabriola" panose="04040605051002020D02" charset="0"/>
              <a:cs typeface="Gabriola" panose="04040605051002020D02" charset="0"/>
            </a:endParaRPr>
          </a:p>
          <a:p>
            <a:r>
              <a:rPr lang="zh-CN" altLang="en-US" sz="480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Gabriola" panose="04040605051002020D02" charset="0"/>
                <a:cs typeface="Gabriola" panose="04040605051002020D02" charset="0"/>
              </a:rPr>
              <a:t>                      in a  hot dense state</a:t>
            </a:r>
            <a:endParaRPr lang="zh-CN" altLang="en-US" sz="4800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Gabriola" panose="04040605051002020D02" charset="0"/>
              <a:cs typeface="Gabriola" panose="04040605051002020D02" charset="0"/>
            </a:endParaRPr>
          </a:p>
        </p:txBody>
      </p:sp>
      <p:pic>
        <p:nvPicPr>
          <p:cNvPr id="3" name="200906141115348284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89625" y="-1111250"/>
            <a:ext cx="412750" cy="4127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advClick="0" advTm="3599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6">
                <p:cTn id="1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aHR0cDovL3d3dy5saXZlc2NpZW5jZS5jb20vaW1hZ2VzL2kvMDAwLzA1MC8zMDgvb3JpZ2luYWwvc3BpdHplci11bml2ZXJzZS1leHBhbnNpb24uanBn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" y="163830"/>
            <a:ext cx="12160885" cy="6701790"/>
          </a:xfrm>
          <a:prstGeom prst="rect">
            <a:avLst/>
          </a:prstGeom>
        </p:spPr>
      </p:pic>
      <p:pic>
        <p:nvPicPr>
          <p:cNvPr id="10" name="图片 9" descr="哆啦A夢-雄的板紙宇宙空間站1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5" y="-6350"/>
            <a:ext cx="12214860" cy="687197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97840" y="338455"/>
            <a:ext cx="821182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sz="4800">
                <a:solidFill>
                  <a:schemeClr val="bg1"/>
                </a:solidFill>
                <a:latin typeface="Gabriola" panose="04040605051002020D02" charset="0"/>
                <a:cs typeface="Gabriola" panose="04040605051002020D02" charset="0"/>
              </a:rPr>
              <a:t>It's expanding ever outward but one day</a:t>
            </a:r>
            <a:endParaRPr sz="4800">
              <a:solidFill>
                <a:schemeClr val="bg1"/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27660" y="338455"/>
            <a:ext cx="821182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sz="4800">
                <a:solidFill>
                  <a:schemeClr val="bg1"/>
                </a:solidFill>
                <a:latin typeface="Gabriola" panose="04040605051002020D02" charset="0"/>
                <a:cs typeface="Gabriola" panose="04040605051002020D02" charset="0"/>
              </a:rPr>
              <a:t>It will cause the stars to go the other way</a:t>
            </a:r>
            <a:endParaRPr sz="4800">
              <a:solidFill>
                <a:schemeClr val="bg1"/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11000"/>
    </mc:Choice>
    <mc:Fallback>
      <p:transition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7" presetClass="exit" presetSubtype="10" fill="hold" grpId="0" nodeType="afterEffect">
                                  <p:stCondLst>
                                    <p:cond delay="2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3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45160" y="440055"/>
            <a:ext cx="10902315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sz="4800">
                <a:solidFill>
                  <a:schemeClr val="bg1"/>
                </a:solidFill>
                <a:latin typeface="Gabriola" panose="04040605051002020D02" charset="0"/>
                <a:cs typeface="Gabriola" panose="04040605051002020D02" charset="0"/>
              </a:rPr>
              <a:t>Collapsing ever inward, we won't be here, it wont be hurt</a:t>
            </a:r>
            <a:endParaRPr sz="4800">
              <a:solidFill>
                <a:schemeClr val="bg1"/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  <p:pic>
        <p:nvPicPr>
          <p:cNvPr id="14" name="图片 13" descr="Swarm_constellation-889x544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14045" y="1270000"/>
            <a:ext cx="8532495" cy="5222240"/>
          </a:xfrm>
          <a:prstGeom prst="rect">
            <a:avLst/>
          </a:prstGeom>
        </p:spPr>
      </p:pic>
      <p:pic>
        <p:nvPicPr>
          <p:cNvPr id="15" name="图片 14" descr="th2YYZJSN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620" y="1408430"/>
            <a:ext cx="4855210" cy="48552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 advClick="0" advTm="5000">
        <p:comb dir="vert"/>
      </p:transition>
    </mc:Choice>
    <mc:Fallback>
      <p:transition advClick="0" advTm="5000">
        <p:comb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Stephen-Hawking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605" y="12065"/>
            <a:ext cx="12220575" cy="6833870"/>
          </a:xfrm>
          <a:prstGeom prst="rect">
            <a:avLst/>
          </a:prstGeom>
        </p:spPr>
      </p:pic>
      <p:pic>
        <p:nvPicPr>
          <p:cNvPr id="12" name="图片 11" descr="霍金太空旅行2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05" y="12065"/>
            <a:ext cx="12221210" cy="683450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762885" y="256540"/>
            <a:ext cx="9571990" cy="15684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  <a:latin typeface="Gabriola" panose="04040605051002020D02" charset="0"/>
                <a:cs typeface="Gabriola" panose="04040605051002020D02" charset="0"/>
              </a:rPr>
              <a:t>                                </a:t>
            </a:r>
            <a:r>
              <a:rPr sz="4800" dirty="0">
                <a:solidFill>
                  <a:schemeClr val="bg1"/>
                </a:solidFill>
                <a:latin typeface="Gabriola" panose="04040605051002020D02" charset="0"/>
                <a:cs typeface="Gabriola" panose="04040605051002020D02" charset="0"/>
              </a:rPr>
              <a:t>Our best and brightest figure </a:t>
            </a:r>
            <a:endParaRPr sz="4800" dirty="0">
              <a:solidFill>
                <a:schemeClr val="bg1"/>
              </a:solidFill>
              <a:latin typeface="Gabriola" panose="04040605051002020D02" charset="0"/>
              <a:cs typeface="Gabriola" panose="04040605051002020D02" charset="0"/>
            </a:endParaRPr>
          </a:p>
          <a:p>
            <a:pPr algn="l"/>
            <a:r>
              <a:rPr sz="4800" dirty="0">
                <a:solidFill>
                  <a:schemeClr val="bg1"/>
                </a:solidFill>
                <a:latin typeface="Gabriola" panose="04040605051002020D02" charset="0"/>
                <a:cs typeface="Gabriola" panose="04040605051002020D02" charset="0"/>
              </a:rPr>
              <a:t>that it'll make an even bigger bang !</a:t>
            </a:r>
            <a:endParaRPr sz="4800" dirty="0">
              <a:solidFill>
                <a:schemeClr val="bg1"/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  <p:pic>
        <p:nvPicPr>
          <p:cNvPr id="10" name="图片 9" descr="9c42e87563d74458a903a187cccc1d6920180314115630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155" y="257175"/>
            <a:ext cx="7169150" cy="6416040"/>
          </a:xfrm>
          <a:prstGeom prst="rect">
            <a:avLst/>
          </a:prstGeom>
        </p:spPr>
      </p:pic>
      <p:pic>
        <p:nvPicPr>
          <p:cNvPr id="16" name="图片 15" descr="W020161028515961367122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080" y="614680"/>
            <a:ext cx="9131935" cy="5700395"/>
          </a:xfrm>
          <a:prstGeom prst="rect">
            <a:avLst/>
          </a:prstGeom>
        </p:spPr>
      </p:pic>
      <p:pic>
        <p:nvPicPr>
          <p:cNvPr id="18" name="图片 17" descr="87099[1]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025" y="904240"/>
            <a:ext cx="9505950" cy="594995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236345" y="74295"/>
            <a:ext cx="971931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sz="4800" b="1">
                <a:solidFill>
                  <a:srgbClr val="CC3300"/>
                </a:solidFill>
                <a:latin typeface="Gabriola" panose="04040605051002020D02" charset="0"/>
                <a:cs typeface="Gabriola" panose="04040605051002020D02" charset="0"/>
              </a:rPr>
              <a:t>Australopithecus would really have been sick of us</a:t>
            </a:r>
            <a:endParaRPr sz="4800" b="1">
              <a:solidFill>
                <a:srgbClr val="CC3300"/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20000">
        <p:wheel spokes="8"/>
      </p:transition>
    </mc:Choice>
    <mc:Fallback>
      <p:transition advClick="0" advTm="2000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xit" presetSubtype="4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xit" presetSubtype="3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8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5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8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8" dur="5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8" presetClass="entr" presetSubtype="0" accel="50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17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41325" y="5216525"/>
            <a:ext cx="6753225" cy="15684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sz="4800">
                <a:solidFill>
                  <a:schemeClr val="bg1"/>
                </a:solidFill>
                <a:latin typeface="Gabriola" panose="04040605051002020D02" charset="0"/>
                <a:cs typeface="Gabriola" panose="04040605051002020D02" charset="0"/>
              </a:rPr>
              <a:t>Debating out while here      </a:t>
            </a:r>
            <a:endParaRPr sz="4800">
              <a:solidFill>
                <a:schemeClr val="bg1"/>
              </a:solidFill>
              <a:latin typeface="Gabriola" panose="04040605051002020D02" charset="0"/>
              <a:cs typeface="Gabriola" panose="04040605051002020D02" charset="0"/>
            </a:endParaRPr>
          </a:p>
          <a:p>
            <a:pPr algn="l"/>
            <a:r>
              <a:rPr sz="4800">
                <a:solidFill>
                  <a:schemeClr val="bg1"/>
                </a:solidFill>
                <a:latin typeface="Gabriola" panose="04040605051002020D02" charset="0"/>
                <a:cs typeface="Gabriola" panose="04040605051002020D02" charset="0"/>
              </a:rPr>
              <a:t>                      they're catching deer</a:t>
            </a:r>
            <a:endParaRPr sz="4800">
              <a:solidFill>
                <a:schemeClr val="bg1"/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  <p:pic>
        <p:nvPicPr>
          <p:cNvPr id="3" name="图片 2" descr="th3GLDJ78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325" y="620395"/>
            <a:ext cx="5447030" cy="4375150"/>
          </a:xfrm>
          <a:prstGeom prst="rect">
            <a:avLst/>
          </a:prstGeom>
        </p:spPr>
      </p:pic>
      <p:pic>
        <p:nvPicPr>
          <p:cNvPr id="4" name="图片 3" descr="thAV253A0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220" y="620395"/>
            <a:ext cx="5302885" cy="43745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advClick="0" advTm="15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50850" y="701040"/>
            <a:ext cx="6753225" cy="10147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charset="0"/>
                <a:cs typeface="Gabriola" panose="04040605051002020D02" charset="0"/>
              </a:rPr>
              <a:t>W</a:t>
            </a:r>
            <a:r>
              <a:rPr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charset="0"/>
                <a:cs typeface="Gabriola" panose="04040605051002020D02" charset="0"/>
              </a:rPr>
              <a:t>e're catching viruses </a:t>
            </a:r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charset="0"/>
                <a:cs typeface="Gabriola" panose="04040605051002020D02" charset="0"/>
              </a:rPr>
              <a:t>!</a:t>
            </a:r>
            <a:endParaRPr lang="en-US" sz="6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charset="0"/>
              <a:cs typeface="Gabriola" panose="04040605051002020D02" charset="0"/>
            </a:endParaRPr>
          </a:p>
        </p:txBody>
      </p:sp>
      <p:pic>
        <p:nvPicPr>
          <p:cNvPr id="5" name="图片 4" descr="computer-virus-character-hi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7625" y="2929890"/>
            <a:ext cx="4547235" cy="3471545"/>
          </a:xfrm>
          <a:prstGeom prst="rect">
            <a:avLst/>
          </a:prstGeom>
        </p:spPr>
      </p:pic>
      <p:pic>
        <p:nvPicPr>
          <p:cNvPr id="10" name="图片 9" descr="rcLxde5Ki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880" y="1087120"/>
            <a:ext cx="3910965" cy="36080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">
        <p:split/>
      </p:transition>
    </mc:Choice>
    <mc:Fallback>
      <p:transition advClick="0" advTm="1000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" fill="hold">
                                          <p:stCondLst>
                                            <p:cond delay="4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" decel="50000" autoRev="1" fill="hold">
                                          <p:stCondLst>
                                            <p:cond delay="4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4" fill="hold">
                                          <p:stCondLst>
                                            <p:cond delay="8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BV-Acharya-17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240" y="0"/>
            <a:ext cx="12276455" cy="6858000"/>
          </a:xfrm>
          <a:prstGeom prst="rect">
            <a:avLst/>
          </a:prstGeom>
        </p:spPr>
      </p:pic>
      <p:pic>
        <p:nvPicPr>
          <p:cNvPr id="23" name="图片 22" descr="4ecfb82f0cc0f0458689c0f3e53ddbd8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200" y="217805"/>
            <a:ext cx="7061835" cy="5297170"/>
          </a:xfrm>
          <a:prstGeom prst="rect">
            <a:avLst/>
          </a:prstGeom>
        </p:spPr>
      </p:pic>
      <p:pic>
        <p:nvPicPr>
          <p:cNvPr id="21" name="图片 20" descr="solar-system-clipart-space-wallpaper-9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-635"/>
            <a:ext cx="12276455" cy="685863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710690" y="5609590"/>
            <a:ext cx="8824595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/>
            <a:r>
              <a:rPr sz="4800">
                <a:solidFill>
                  <a:schemeClr val="accent4"/>
                </a:solidFill>
                <a:effectLst/>
                <a:latin typeface="Gabriola" panose="04040605051002020D02" charset="0"/>
                <a:cs typeface="Gabriola" panose="04040605051002020D02" charset="0"/>
              </a:rPr>
              <a:t>Religion or astronomy, Encarta, Deuteronomy</a:t>
            </a:r>
            <a:endParaRPr sz="4800">
              <a:solidFill>
                <a:schemeClr val="accent4"/>
              </a:solidFill>
              <a:effectLst/>
              <a:latin typeface="Gabriola" panose="04040605051002020D02" charset="0"/>
              <a:cs typeface="Gabriola" panose="04040605051002020D02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683385" y="5609590"/>
            <a:ext cx="8824595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sz="4800">
                <a:solidFill>
                  <a:schemeClr val="bg1"/>
                </a:solidFill>
                <a:latin typeface="Gabriola" panose="04040605051002020D02" charset="0"/>
                <a:cs typeface="Gabriola" panose="04040605051002020D02" charset="0"/>
              </a:rPr>
              <a:t>It all started with the big bang!</a:t>
            </a:r>
            <a:endParaRPr sz="4800">
              <a:solidFill>
                <a:schemeClr val="bg1"/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5000">
        <p:checker dir="vert"/>
      </p:transition>
    </mc:Choice>
    <mc:Fallback>
      <p:transition advClick="0" advTm="5000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xit" presetSubtype="0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0"/>
                            </p:stCondLst>
                            <p:childTnLst>
                              <p:par>
                                <p:cTn id="20" presetID="17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3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3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bldLvl="0" animBg="1"/>
      <p:bldP spid="22" grpId="1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Saraswati - Raja Ravi Varma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7690" y="12065"/>
            <a:ext cx="5378450" cy="683323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6666865" y="275590"/>
            <a:ext cx="4373245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sz="4800">
                <a:solidFill>
                  <a:schemeClr val="accent1">
                    <a:lumMod val="60000"/>
                    <a:lumOff val="40000"/>
                  </a:schemeClr>
                </a:solidFill>
                <a:latin typeface="Gabriola" panose="04040605051002020D02" charset="0"/>
                <a:cs typeface="Gabriola" panose="04040605051002020D02" charset="0"/>
              </a:rPr>
              <a:t>Music and mythology</a:t>
            </a:r>
            <a:endParaRPr sz="4800">
              <a:solidFill>
                <a:schemeClr val="accent1">
                  <a:lumMod val="60000"/>
                  <a:lumOff val="40000"/>
                </a:schemeClr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  <p:pic>
        <p:nvPicPr>
          <p:cNvPr id="8" name="图片 7" descr="2712419b0fdc4e8098c962cfa3c5000020171224094501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515" y="1913890"/>
            <a:ext cx="5816600" cy="49314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774815" y="923925"/>
            <a:ext cx="4373245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sz="4800">
                <a:solidFill>
                  <a:schemeClr val="accent1">
                    <a:lumMod val="60000"/>
                    <a:lumOff val="40000"/>
                  </a:schemeClr>
                </a:solidFill>
                <a:latin typeface="Gabriola" panose="04040605051002020D02" charset="0"/>
                <a:cs typeface="Gabriola" panose="04040605051002020D02" charset="0"/>
              </a:rPr>
              <a:t>Einstein and astrology</a:t>
            </a:r>
            <a:endParaRPr sz="4800">
              <a:solidFill>
                <a:schemeClr val="accent1">
                  <a:lumMod val="60000"/>
                  <a:lumOff val="40000"/>
                </a:schemeClr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75" y="444500"/>
            <a:ext cx="5739765" cy="59696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 advClick="0" advTm="300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9" presetClass="exit" presetSubtype="0" decel="100000" fill="hold" grpId="2" nodeType="withEffect">
                                  <p:stCondLst>
                                    <p:cond delay="17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4" presetClass="entr" presetSubtype="0" accel="10000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 bldLvl="0" animBg="1"/>
      <p:bldP spid="22" grpId="2" bldLvl="0" animBg="1"/>
      <p:bldP spid="9" grpId="1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3062605" y="5870575"/>
            <a:ext cx="606679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sz="4800">
                <a:solidFill>
                  <a:schemeClr val="bg1"/>
                </a:solidFill>
                <a:latin typeface="Gabriola" panose="04040605051002020D02" charset="0"/>
                <a:cs typeface="Gabriola" panose="04040605051002020D02" charset="0"/>
              </a:rPr>
              <a:t>It all started with the big bang!</a:t>
            </a:r>
            <a:endParaRPr sz="4800">
              <a:solidFill>
                <a:schemeClr val="bg1"/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  <p:pic>
        <p:nvPicPr>
          <p:cNvPr id="9" name="图片 8" descr="1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8400" y="189865"/>
            <a:ext cx="9855200" cy="5464175"/>
          </a:xfrm>
          <a:prstGeom prst="rect">
            <a:avLst/>
          </a:prstGeom>
        </p:spPr>
      </p:pic>
      <p:pic>
        <p:nvPicPr>
          <p:cNvPr id="10" name="图片 9" descr="3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189865"/>
            <a:ext cx="9854565" cy="5464175"/>
          </a:xfrm>
          <a:prstGeom prst="rect">
            <a:avLst/>
          </a:prstGeom>
        </p:spPr>
      </p:pic>
      <p:pic>
        <p:nvPicPr>
          <p:cNvPr id="11" name="图片 10" descr="6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840" y="189865"/>
            <a:ext cx="9890125" cy="546417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062605" y="5870575"/>
            <a:ext cx="606679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sz="4800">
                <a:solidFill>
                  <a:schemeClr val="bg1"/>
                </a:solidFill>
                <a:latin typeface="Gabriola" panose="04040605051002020D02" charset="0"/>
                <a:cs typeface="Gabriola" panose="04040605051002020D02" charset="0"/>
              </a:rPr>
              <a:t>It all started with the big </a:t>
            </a:r>
            <a:r>
              <a:rPr lang="en-US" sz="4800">
                <a:solidFill>
                  <a:schemeClr val="bg1"/>
                </a:solidFill>
                <a:latin typeface="Gabriola" panose="04040605051002020D02" charset="0"/>
                <a:cs typeface="Gabriola" panose="04040605051002020D02" charset="0"/>
              </a:rPr>
              <a:t>B</a:t>
            </a:r>
            <a:r>
              <a:rPr sz="4800">
                <a:solidFill>
                  <a:schemeClr val="bg1"/>
                </a:solidFill>
                <a:latin typeface="Gabriola" panose="04040605051002020D02" charset="0"/>
                <a:cs typeface="Gabriola" panose="04040605051002020D02" charset="0"/>
              </a:rPr>
              <a:t>ang!</a:t>
            </a:r>
            <a:endParaRPr sz="4800">
              <a:solidFill>
                <a:schemeClr val="bg1"/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  <p:sp>
        <p:nvSpPr>
          <p:cNvPr id="13" name="爆炸形 1 12"/>
          <p:cNvSpPr/>
          <p:nvPr/>
        </p:nvSpPr>
        <p:spPr>
          <a:xfrm>
            <a:off x="4378325" y="2193925"/>
            <a:ext cx="117475" cy="22542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爆炸形 1 13"/>
          <p:cNvSpPr/>
          <p:nvPr/>
        </p:nvSpPr>
        <p:spPr>
          <a:xfrm>
            <a:off x="4302760" y="3374390"/>
            <a:ext cx="4352290" cy="3496310"/>
          </a:xfrm>
          <a:prstGeom prst="irregularSeal1">
            <a:avLst/>
          </a:prstGeom>
          <a:solidFill>
            <a:schemeClr val="accent4"/>
          </a:solidFill>
          <a:ln>
            <a:solidFill>
              <a:srgbClr val="20202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b="1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63500">
                    <a:prstClr val="black">
                      <a:alpha val="100000"/>
                    </a:prstClr>
                  </a:innerShdw>
                </a:effectLst>
                <a:uFillTx/>
                <a:sym typeface="+mn-ea"/>
              </a:rPr>
              <a:t>BANG!</a:t>
            </a:r>
            <a:endParaRPr lang="en-US" altLang="zh-CN" sz="6000" b="1">
              <a:ln w="28575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innerShdw blurRad="63500" dist="63500">
                  <a:prstClr val="black">
                    <a:alpha val="100000"/>
                  </a:prstClr>
                </a:innerShdw>
              </a:effectLst>
              <a:uFillTx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ransition advClick="0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xit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5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5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2" bldLvl="0" animBg="1"/>
      <p:bldP spid="22" grpId="5" animBg="1"/>
      <p:bldP spid="12" grpId="2" bldLvl="0" animBg="1"/>
      <p:bldP spid="12" grpId="5" bldLvl="0" animBg="1"/>
      <p:bldP spid="1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048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320" y="10160"/>
            <a:ext cx="12222480" cy="852360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4305" y="248920"/>
            <a:ext cx="9097010" cy="156845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4800"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Gabriola" panose="04040605051002020D02" charset="0"/>
                <a:cs typeface="Gabriola" panose="04040605051002020D02" charset="0"/>
              </a:rPr>
              <a:t>             </a:t>
            </a:r>
            <a:r>
              <a:rPr lang="zh-CN" altLang="en-US" sz="4800"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Gabriola" panose="04040605051002020D02" charset="0"/>
                <a:cs typeface="Gabriola" panose="04040605051002020D02" charset="0"/>
              </a:rPr>
              <a:t>Then nearly fourteen billion years ago expansion started</a:t>
            </a:r>
            <a:endParaRPr lang="zh-CN" altLang="en-US" sz="4800"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Gabriola" panose="04040605051002020D02" charset="0"/>
              <a:cs typeface="Gabriola" panose="04040605051002020D02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10" advClick="0" advTm="2900">
        <p:wheel spokes="1"/>
      </p:transition>
    </mc:Choice>
    <mc:Fallback>
      <p:transition advClick="0" advTm="29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xit" presetSubtype="0" accel="10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xit" presetSubtype="0" fill="hold" grpId="1" nodeType="with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>
          <a:xfrm>
            <a:off x="2811145" y="1176020"/>
            <a:ext cx="7299325" cy="4505960"/>
          </a:xfrm>
          <a:prstGeom prst="ellipse">
            <a:avLst/>
          </a:prstGeom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500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rPr>
              <a:t>WAIT !</a:t>
            </a:r>
            <a:endParaRPr lang="en-US" altLang="zh-CN" sz="11500">
              <a:solidFill>
                <a:schemeClr val="bg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400"/>
    </mc:Choice>
    <mc:Fallback>
      <p:transition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earth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9405" y="384810"/>
            <a:ext cx="6537960" cy="50507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-746125" y="5682615"/>
            <a:ext cx="739267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4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abriola" panose="04040605051002020D02" charset="0"/>
                <a:cs typeface="Gabriola" panose="04040605051002020D02" charset="0"/>
              </a:rPr>
              <a:t>The Earth began to cool</a:t>
            </a:r>
            <a:endParaRPr lang="zh-CN" altLang="en-US" sz="4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abriola" panose="04040605051002020D02" charset="0"/>
              <a:cs typeface="Gabriola" panose="04040605051002020D02" charset="0"/>
            </a:endParaRPr>
          </a:p>
        </p:txBody>
      </p:sp>
      <p:pic>
        <p:nvPicPr>
          <p:cNvPr id="12" name="图片 11" descr="648px-Photosynthesis[2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135" y="1642745"/>
            <a:ext cx="5038725" cy="4869815"/>
          </a:xfrm>
          <a:prstGeom prst="rect">
            <a:avLst/>
          </a:prstGeom>
        </p:spPr>
      </p:pic>
      <p:cxnSp>
        <p:nvCxnSpPr>
          <p:cNvPr id="13" name="直接箭头连接符 12"/>
          <p:cNvCxnSpPr/>
          <p:nvPr/>
        </p:nvCxnSpPr>
        <p:spPr>
          <a:xfrm>
            <a:off x="5475605" y="3266440"/>
            <a:ext cx="1240790" cy="325755"/>
          </a:xfrm>
          <a:prstGeom prst="straightConnector1">
            <a:avLst/>
          </a:prstGeom>
          <a:ln w="127000" cmpd="sng">
            <a:solidFill>
              <a:srgbClr val="FF6600"/>
            </a:solidFill>
            <a:prstDash val="soli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5342890" y="528320"/>
            <a:ext cx="739267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4800">
                <a:solidFill>
                  <a:schemeClr val="accent4"/>
                </a:solidFill>
                <a:effectLst/>
                <a:latin typeface="Gabriola" panose="04040605051002020D02" charset="0"/>
                <a:cs typeface="Gabriola" panose="04040605051002020D02" charset="0"/>
              </a:rPr>
              <a:t>The autotrophs began to drool</a:t>
            </a:r>
            <a:endParaRPr lang="zh-CN" altLang="en-US" sz="4800">
              <a:solidFill>
                <a:schemeClr val="accent4"/>
              </a:solidFill>
              <a:effectLst/>
              <a:latin typeface="Gabriola" panose="04040605051002020D02" charset="0"/>
              <a:cs typeface="Gabriola" panose="04040605051002020D02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2799"/>
    </mc:Choice>
    <mc:Fallback>
      <p:transition advClick="0" advTm="2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ntr" presetSubtype="0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1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1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ancient-tools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" y="-33655"/>
            <a:ext cx="12190730" cy="6907530"/>
          </a:xfrm>
          <a:prstGeom prst="rect">
            <a:avLst/>
          </a:prstGeom>
        </p:spPr>
      </p:pic>
      <p:pic>
        <p:nvPicPr>
          <p:cNvPr id="16" name="图片 15" descr="C:\Users\yello\Desktop\3fa3078cbb8a8facb05894a15ff1ae31.jpg3fa3078cbb8a8facb05894a15ff1ae3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7620" y="-33655"/>
            <a:ext cx="12190730" cy="690689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45745" y="301625"/>
            <a:ext cx="6094095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>
                <a:solidFill>
                  <a:schemeClr val="tx1"/>
                </a:solidFill>
                <a:latin typeface="Gabriola" panose="04040605051002020D02" charset="0"/>
                <a:cs typeface="Gabriola" panose="04040605051002020D02" charset="0"/>
              </a:rPr>
              <a:t>Neanderthals developed tools</a:t>
            </a:r>
            <a:endParaRPr lang="zh-CN" altLang="en-US" sz="4800">
              <a:solidFill>
                <a:schemeClr val="tx1"/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531100" y="301625"/>
            <a:ext cx="3863975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>
                <a:solidFill>
                  <a:schemeClr val="tx1"/>
                </a:solidFill>
                <a:latin typeface="Gabriola" panose="04040605051002020D02" charset="0"/>
                <a:cs typeface="Gabriola" panose="04040605051002020D02" charset="0"/>
              </a:rPr>
              <a:t>We built a wall</a:t>
            </a:r>
            <a:endParaRPr lang="zh-CN" altLang="en-US" sz="4800">
              <a:solidFill>
                <a:schemeClr val="tx1"/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2000">
        <p:push dir="d"/>
      </p:transition>
    </mc:Choice>
    <mc:Fallback>
      <p:transition advClick="0" advTm="2000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grpId="2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xit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2" bldLvl="0" animBg="1"/>
      <p:bldP spid="10" grpId="3" bldLvl="0" animBg="1"/>
      <p:bldP spid="15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maxresdefault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8895" y="-27305"/>
            <a:ext cx="12289155" cy="691261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135120" y="3288665"/>
            <a:ext cx="5316855" cy="19380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FFFF00"/>
                </a:solidFill>
                <a:latin typeface="Gabriola" panose="04040605051002020D02" charset="0"/>
                <a:cs typeface="Gabriola" panose="04040605051002020D02" charset="0"/>
              </a:rPr>
              <a:t>We</a:t>
            </a:r>
            <a:r>
              <a:rPr lang="zh-CN" altLang="en-US" sz="6000" b="1">
                <a:solidFill>
                  <a:srgbClr val="FFFF00"/>
                </a:solidFill>
                <a:latin typeface="Gabriola" panose="04040605051002020D02" charset="0"/>
                <a:cs typeface="Gabriola" panose="04040605051002020D02" charset="0"/>
              </a:rPr>
              <a:t> built the pyramids </a:t>
            </a:r>
            <a:r>
              <a:rPr lang="en-US" altLang="zh-CN" sz="6000" b="1">
                <a:solidFill>
                  <a:srgbClr val="FFFF00"/>
                </a:solidFill>
                <a:latin typeface="Gabriola" panose="04040605051002020D02" charset="0"/>
                <a:cs typeface="Gabriola" panose="04040605051002020D02" charset="0"/>
              </a:rPr>
              <a:t>!!!</a:t>
            </a:r>
            <a:endParaRPr lang="en-US" altLang="zh-CN" sz="6000" b="1">
              <a:solidFill>
                <a:srgbClr val="FFFF00"/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3520" y="5715000"/>
            <a:ext cx="1799590" cy="10648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1000">
        <p:strips dir="rd"/>
      </p:transition>
    </mc:Choice>
    <mc:Fallback>
      <p:transition advClick="0" advTm="1000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4">
                                          <p:stCondLst>
                                            <p:cond delay="9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5" decel="50000">
                                          <p:stCondLst>
                                            <p:cond delay="10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5" decel="50000">
                                          <p:stCondLst>
                                            <p:cond delay="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4">
                                          <p:stCondLst>
                                            <p:cond delay="27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2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halkboard-with-math-elements_1411-88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" y="12065"/>
            <a:ext cx="12161520" cy="6822440"/>
          </a:xfrm>
          <a:prstGeom prst="rect">
            <a:avLst/>
          </a:prstGeom>
        </p:spPr>
      </p:pic>
      <p:pic>
        <p:nvPicPr>
          <p:cNvPr id="9" name="图片 8" descr="Science-nuwagi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070" y="12065"/>
            <a:ext cx="12240260" cy="6892925"/>
          </a:xfrm>
          <a:prstGeom prst="rect">
            <a:avLst/>
          </a:prstGeom>
        </p:spPr>
      </p:pic>
      <p:pic>
        <p:nvPicPr>
          <p:cNvPr id="10" name="图片 9" descr="History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245" y="12065"/>
            <a:ext cx="12243435" cy="68922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500">
        <p:randomBar dir="vert"/>
      </p:transition>
    </mc:Choice>
    <mc:Fallback>
      <p:transition advClick="0" advTm="15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3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web-universe-rex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310" y="24130"/>
            <a:ext cx="12167235" cy="6810375"/>
          </a:xfrm>
          <a:prstGeom prst="rect">
            <a:avLst/>
          </a:prstGeom>
        </p:spPr>
      </p:pic>
      <p:pic>
        <p:nvPicPr>
          <p:cNvPr id="10" name="图片 9" descr="bumi-3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130" y="23495"/>
            <a:ext cx="12239625" cy="68110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40055" y="887095"/>
            <a:ext cx="891667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4800" b="1"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Gabriola" panose="04040605051002020D02" charset="0"/>
                <a:cs typeface="Gabriola" panose="04040605051002020D02" charset="0"/>
              </a:rPr>
              <a:t>U</a:t>
            </a:r>
            <a:r>
              <a:rPr lang="zh-CN" altLang="en-US" sz="4800" b="1"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Gabriola" panose="04040605051002020D02" charset="0"/>
                <a:cs typeface="Gabriola" panose="04040605051002020D02" charset="0"/>
              </a:rPr>
              <a:t>nraveling the mysteries</a:t>
            </a:r>
            <a:endParaRPr lang="zh-CN" altLang="en-US" sz="4800" b="1"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Gabriola" panose="04040605051002020D02" charset="0"/>
              <a:cs typeface="Gabriola" panose="04040605051002020D02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77925" y="311150"/>
            <a:ext cx="891667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800" b="1"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Gabriola" panose="04040605051002020D02" charset="0"/>
                <a:cs typeface="Gabriola" panose="04040605051002020D02" charset="0"/>
              </a:rPr>
              <a:t>That all started with the big bang</a:t>
            </a:r>
            <a:endParaRPr lang="zh-CN" altLang="en-US" sz="4800" b="1"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Gabriola" panose="04040605051002020D02" charset="0"/>
              <a:cs typeface="Gabriola" panose="04040605051002020D02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2" nodeType="after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bldLvl="0" animBg="1"/>
      <p:bldP spid="9" grpId="2" bldLvl="0" animBg="1"/>
      <p:bldP spid="7" grpId="1" bldLvl="0" animBg="1"/>
    </p:bld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TEMPLATE_THUMBS_INDEX" val="1、2、3、6、8、10、11、12、15"/>
  <p:tag name="KSO_WM_TAG_VERSION" val="1.0"/>
  <p:tag name="KSO_WM_BEAUTIFY_FLAG" val="#wm#"/>
  <p:tag name="KSO_WM_TEMPLATE_CATEGORY" val="custom"/>
  <p:tag name="KSO_WM_TEMPLATE_INDEX" val="20187308"/>
</p:tagLst>
</file>

<file path=ppt/tags/tag127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128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129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1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2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3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4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6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7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8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9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1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2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3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4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6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7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8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9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51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52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53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1379</Words>
  <Application>WPS 演示</Application>
  <PresentationFormat>自定义</PresentationFormat>
  <Paragraphs>84</Paragraphs>
  <Slides>27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27</vt:i4>
      </vt:variant>
    </vt:vector>
  </HeadingPairs>
  <TitlesOfParts>
    <vt:vector size="38" baseType="lpstr">
      <vt:lpstr>Arial</vt:lpstr>
      <vt:lpstr>宋体</vt:lpstr>
      <vt:lpstr>Wingdings</vt:lpstr>
      <vt:lpstr>Comic Sans MS</vt:lpstr>
      <vt:lpstr>Gabriola</vt:lpstr>
      <vt:lpstr>微软雅黑</vt:lpstr>
      <vt:lpstr>Arial Unicode MS</vt:lpstr>
      <vt:lpstr>等线</vt:lpstr>
      <vt:lpstr>Office 主题​​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kingsoft</dc:creator>
  <cp:lastModifiedBy>1414763784</cp:lastModifiedBy>
  <cp:revision>540</cp:revision>
  <dcterms:created xsi:type="dcterms:W3CDTF">2017-08-03T09:01:00Z</dcterms:created>
  <dcterms:modified xsi:type="dcterms:W3CDTF">2019-01-20T03:22:39Z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