
<file path=[Content_Types].xml><?xml version="1.0" encoding="utf-8"?>
<Types xmlns="http://schemas.openxmlformats.org/package/2006/content-types">
  <Default Extension="wav" ContentType="audio/x-wav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21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4" autoAdjust="0"/>
    <p:restoredTop sz="94737" autoAdjust="0"/>
  </p:normalViewPr>
  <p:slideViewPr>
    <p:cSldViewPr>
      <p:cViewPr varScale="1">
        <p:scale>
          <a:sx n="89" d="100"/>
          <a:sy n="89" d="100"/>
        </p:scale>
        <p:origin x="-288" y="-10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55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9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86925C-EC76-4BBF-BA48-2146E012813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8975E9-E16B-402C-93C1-A4388489425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975E9-E16B-402C-93C1-A438848942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975E9-E16B-402C-93C1-A43884894252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597C7-5D19-428A-A55A-CF626898655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FA73-CE2B-4B7C-8C61-F3127501E8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597C7-5D19-428A-A55A-CF626898655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FA73-CE2B-4B7C-8C61-F3127501E8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597C7-5D19-428A-A55A-CF626898655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FA73-CE2B-4B7C-8C61-F3127501E8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597C7-5D19-428A-A55A-CF626898655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FA73-CE2B-4B7C-8C61-F3127501E8F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597C7-5D19-428A-A55A-CF626898655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FA73-CE2B-4B7C-8C61-F3127501E8F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597C7-5D19-428A-A55A-CF626898655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FA73-CE2B-4B7C-8C61-F3127501E8F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597C7-5D19-428A-A55A-CF626898655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FA73-CE2B-4B7C-8C61-F3127501E8F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597C7-5D19-428A-A55A-CF626898655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FA73-CE2B-4B7C-8C61-F3127501E8F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597C7-5D19-428A-A55A-CF626898655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FA73-CE2B-4B7C-8C61-F3127501E8F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597C7-5D19-428A-A55A-CF626898655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FA73-CE2B-4B7C-8C61-F3127501E8F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597C7-5D19-428A-A55A-CF626898655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FA73-CE2B-4B7C-8C61-F3127501E8F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597C7-5D19-428A-A55A-CF626898655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FA73-CE2B-4B7C-8C61-F3127501E8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597C7-5D19-428A-A55A-CF626898655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FA73-CE2B-4B7C-8C61-F3127501E8F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597C7-5D19-428A-A55A-CF626898655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FA73-CE2B-4B7C-8C61-F3127501E8F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597C7-5D19-428A-A55A-CF626898655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FA73-CE2B-4B7C-8C61-F3127501E8F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597C7-5D19-428A-A55A-CF626898655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FA73-CE2B-4B7C-8C61-F3127501E8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597C7-5D19-428A-A55A-CF626898655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FA73-CE2B-4B7C-8C61-F3127501E8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597C7-5D19-428A-A55A-CF6268986554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FA73-CE2B-4B7C-8C61-F3127501E8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597C7-5D19-428A-A55A-CF626898655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FA73-CE2B-4B7C-8C61-F3127501E8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597C7-5D19-428A-A55A-CF626898655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FA73-CE2B-4B7C-8C61-F3127501E8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597C7-5D19-428A-A55A-CF626898655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FA73-CE2B-4B7C-8C61-F3127501E8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597C7-5D19-428A-A55A-CF626898655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FA73-CE2B-4B7C-8C61-F3127501E8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D597C7-5D19-428A-A55A-CF626898655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F0FA73-CE2B-4B7C-8C61-F3127501E8F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D597C7-5D19-428A-A55A-CF626898655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F0FA73-CE2B-4B7C-8C61-F3127501E8F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media" Target="../media/audio1.wav"/><Relationship Id="rId3" Type="http://schemas.openxmlformats.org/officeDocument/2006/relationships/audio" Target="../media/audio1.wav"/><Relationship Id="rId2" Type="http://schemas.openxmlformats.org/officeDocument/2006/relationships/slide" Target="slide28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slide" Target="slide28.xml"/><Relationship Id="rId2" Type="http://schemas.openxmlformats.org/officeDocument/2006/relationships/image" Target="../media/image13.png"/><Relationship Id="rId1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slide" Target="slide28.xml"/><Relationship Id="rId2" Type="http://schemas.openxmlformats.org/officeDocument/2006/relationships/image" Target="../media/image14.png"/><Relationship Id="rId1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slide" Target="slide28.xml"/><Relationship Id="rId2" Type="http://schemas.openxmlformats.org/officeDocument/2006/relationships/image" Target="../media/image15.png"/><Relationship Id="rId1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slide" Target="slide28.xml"/><Relationship Id="rId2" Type="http://schemas.openxmlformats.org/officeDocument/2006/relationships/image" Target="../media/image16.png"/><Relationship Id="rId1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slide" Target="slide28.xml"/><Relationship Id="rId2" Type="http://schemas.openxmlformats.org/officeDocument/2006/relationships/image" Target="../media/image17.png"/><Relationship Id="rId1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slide" Target="slide28.xml"/><Relationship Id="rId2" Type="http://schemas.openxmlformats.org/officeDocument/2006/relationships/image" Target="../media/image18.png"/><Relationship Id="rId1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slide" Target="slide28.xml"/><Relationship Id="rId2" Type="http://schemas.openxmlformats.org/officeDocument/2006/relationships/image" Target="../media/image19.png"/><Relationship Id="rId1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3" Type="http://schemas.openxmlformats.org/officeDocument/2006/relationships/slide" Target="slide28.xml"/><Relationship Id="rId2" Type="http://schemas.openxmlformats.org/officeDocument/2006/relationships/image" Target="../media/image20.png"/><Relationship Id="rId1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slide" Target="slide28.xml"/><Relationship Id="rId2" Type="http://schemas.openxmlformats.org/officeDocument/2006/relationships/image" Target="../media/image21.png"/><Relationship Id="rId1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slide" Target="slide28.xml"/><Relationship Id="rId2" Type="http://schemas.openxmlformats.org/officeDocument/2006/relationships/image" Target="../media/image22.png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slide" Target="slide28.xml"/><Relationship Id="rId2" Type="http://schemas.openxmlformats.org/officeDocument/2006/relationships/image" Target="../media/image4.jpe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slide" Target="slide28.xml"/><Relationship Id="rId2" Type="http://schemas.openxmlformats.org/officeDocument/2006/relationships/image" Target="../media/image23.png"/><Relationship Id="rId1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slide" Target="slide28.xml"/><Relationship Id="rId2" Type="http://schemas.openxmlformats.org/officeDocument/2006/relationships/image" Target="../media/image24.png"/><Relationship Id="rId1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slide" Target="slide28.xml"/><Relationship Id="rId2" Type="http://schemas.openxmlformats.org/officeDocument/2006/relationships/image" Target="../media/image25.png"/><Relationship Id="rId1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slide" Target="slide28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slide" Target="slide28.xml"/><Relationship Id="rId2" Type="http://schemas.openxmlformats.org/officeDocument/2006/relationships/image" Target="../media/image28.png"/><Relationship Id="rId1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slide" Target="slide28.xml"/><Relationship Id="rId2" Type="http://schemas.openxmlformats.org/officeDocument/2006/relationships/image" Target="../media/image29.png"/><Relationship Id="rId1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slide" Target="slide28.xml"/><Relationship Id="rId2" Type="http://schemas.openxmlformats.org/officeDocument/2006/relationships/image" Target="../media/image30.png"/><Relationship Id="rId1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3.xml"/><Relationship Id="rId3" Type="http://schemas.openxmlformats.org/officeDocument/2006/relationships/slide" Target="slide28.xml"/><Relationship Id="rId2" Type="http://schemas.openxmlformats.org/officeDocument/2006/relationships/image" Target="../media/image31.png"/><Relationship Id="rId1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slide" Target="slide28.xml"/><Relationship Id="rId2" Type="http://schemas.openxmlformats.org/officeDocument/2006/relationships/image" Target="../media/image5.png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slide" Target="slide28.xml"/><Relationship Id="rId2" Type="http://schemas.openxmlformats.org/officeDocument/2006/relationships/image" Target="../media/image6.png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slide" Target="slide28.xml"/><Relationship Id="rId2" Type="http://schemas.openxmlformats.org/officeDocument/2006/relationships/image" Target="../media/image7.png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slide" Target="slide28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slide" Target="slide28.xml"/><Relationship Id="rId2" Type="http://schemas.openxmlformats.org/officeDocument/2006/relationships/image" Target="../media/image10.png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slide" Target="slide28.xml"/><Relationship Id="rId2" Type="http://schemas.openxmlformats.org/officeDocument/2006/relationships/image" Target="../media/image11.png"/><Relationship Id="rId1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slide" Target="slide28.xml"/><Relationship Id="rId2" Type="http://schemas.openxmlformats.org/officeDocument/2006/relationships/image" Target="../media/image12.png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63688" y="2056217"/>
            <a:ext cx="518457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chemeClr val="bg1"/>
                </a:solidFill>
              </a:rPr>
              <a:t>Unit 4 Why don’t you talk to your parents</a:t>
            </a:r>
            <a:endParaRPr lang="en-US" altLang="zh-CN" sz="2800" b="1" dirty="0" smtClean="0">
              <a:solidFill>
                <a:schemeClr val="bg1"/>
              </a:solidFill>
            </a:endParaRPr>
          </a:p>
          <a:p>
            <a:pPr algn="ctr"/>
            <a:endParaRPr lang="en-US" altLang="zh-CN" sz="2000" b="1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pPr algn="ctr"/>
            <a:r>
              <a:rPr lang="zh-CN" altLang="en-US" sz="2000" b="1" dirty="0" smtClean="0">
                <a:solidFill>
                  <a:schemeClr val="bg1"/>
                </a:solidFill>
              </a:rPr>
              <a:t>作者：苏卓思</a:t>
            </a:r>
            <a:endParaRPr lang="en-US" altLang="zh-CN" sz="2000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+mj-ea"/>
              </a:rPr>
              <a:t>教材：人教版八</a:t>
            </a:r>
            <a:r>
              <a:rPr lang="zh-CN" altLang="en-US" sz="2000" b="1" dirty="0" smtClean="0">
                <a:solidFill>
                  <a:schemeClr val="bg1"/>
                </a:solidFill>
                <a:latin typeface="+mj-ea"/>
              </a:rPr>
              <a:t>年级下册</a:t>
            </a:r>
            <a:endParaRPr lang="en-US" altLang="zh-CN" sz="2000" b="1" dirty="0">
              <a:solidFill>
                <a:schemeClr val="bg1"/>
              </a:solidFill>
              <a:latin typeface="+mj-ea"/>
            </a:endParaRPr>
          </a:p>
          <a:p>
            <a:pPr algn="ctr"/>
            <a:r>
              <a:rPr lang="zh-CN" altLang="en-US" sz="2000" b="1" dirty="0" smtClean="0">
                <a:solidFill>
                  <a:schemeClr val="bg1"/>
                </a:solidFill>
              </a:rPr>
              <a:t>单位：华南师范大学外文学院</a:t>
            </a:r>
            <a:endParaRPr lang="en-US" altLang="zh-CN" sz="2000" b="1" dirty="0" smtClean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2" name="右箭头 1">
            <a:hlinkClick r:id="rId2" action="ppaction://hlinksldjump"/>
          </p:cNvPr>
          <p:cNvSpPr/>
          <p:nvPr/>
        </p:nvSpPr>
        <p:spPr>
          <a:xfrm>
            <a:off x="8269381" y="4703094"/>
            <a:ext cx="648072" cy="3889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skip</a:t>
            </a:r>
            <a:endParaRPr lang="zh-CN" altLang="en-US" dirty="0"/>
          </a:p>
        </p:txBody>
      </p:sp>
      <p:pic>
        <p:nvPicPr>
          <p:cNvPr id="3" name="Kelly Clarkson - Because Of You (1)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37485" y="209961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0" advClick="0" advTm="15500"/>
    </mc:Choice>
    <mc:Fallback>
      <p:transition spd="slow" advClick="0" advTm="15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9542"/>
            <a:ext cx="4752529" cy="2640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80112" y="1696620"/>
            <a:ext cx="3312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父母无形的偏爱也会让孩子感到失落和孤独</a:t>
            </a:r>
            <a:endParaRPr lang="zh-CN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矩形 4"/>
          <p:cNvSpPr/>
          <p:nvPr/>
        </p:nvSpPr>
        <p:spPr>
          <a:xfrm>
            <a:off x="1187624" y="3867894"/>
            <a:ext cx="64087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/>
              <a:t>I</a:t>
            </a:r>
            <a:r>
              <a:rPr lang="en-US" altLang="zh-CN" sz="2800" dirty="0" smtClean="0"/>
              <a:t> lose my way and its not too long before you point it out </a:t>
            </a:r>
            <a:endParaRPr lang="zh-CN" altLang="en-US" sz="2800" dirty="0"/>
          </a:p>
        </p:txBody>
      </p:sp>
      <p:sp>
        <p:nvSpPr>
          <p:cNvPr id="6" name="右箭头 5">
            <a:hlinkClick r:id="rId3" action="ppaction://hlinksldjump"/>
          </p:cNvPr>
          <p:cNvSpPr/>
          <p:nvPr/>
        </p:nvSpPr>
        <p:spPr>
          <a:xfrm>
            <a:off x="8269381" y="4703094"/>
            <a:ext cx="648072" cy="3889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skip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00"/>
    </mc:Choice>
    <mc:Fallback>
      <p:transition spd="slow" advTm="7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11510"/>
            <a:ext cx="4896544" cy="31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9512" y="1779662"/>
            <a:ext cx="33123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久而久之，兄妹之间也逐渐产生误解和隔阂</a:t>
            </a:r>
            <a:endParaRPr lang="zh-CN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矩形 5"/>
          <p:cNvSpPr/>
          <p:nvPr/>
        </p:nvSpPr>
        <p:spPr>
          <a:xfrm>
            <a:off x="1259632" y="4287636"/>
            <a:ext cx="6912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/>
              <a:t>because I know that’s weakness in your eyes </a:t>
            </a:r>
            <a:endParaRPr lang="zh-CN" alt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3255236" y="3846339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I can not cry</a:t>
            </a:r>
            <a:endParaRPr lang="zh-CN" altLang="en-US" sz="2800" dirty="0"/>
          </a:p>
        </p:txBody>
      </p:sp>
      <p:sp>
        <p:nvSpPr>
          <p:cNvPr id="8" name="右箭头 7">
            <a:hlinkClick r:id="rId3" action="ppaction://hlinksldjump"/>
          </p:cNvPr>
          <p:cNvSpPr/>
          <p:nvPr/>
        </p:nvSpPr>
        <p:spPr>
          <a:xfrm>
            <a:off x="8269381" y="4703094"/>
            <a:ext cx="648072" cy="3889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skip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35646"/>
            <a:ext cx="4522649" cy="2822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32118" y="2824222"/>
            <a:ext cx="3528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兄妹</a:t>
            </a:r>
            <a:r>
              <a:rPr lang="zh-CN" alt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之间也变得越来越疏远</a:t>
            </a:r>
            <a:endParaRPr lang="zh-CN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矩形 5"/>
          <p:cNvSpPr/>
          <p:nvPr/>
        </p:nvSpPr>
        <p:spPr>
          <a:xfrm>
            <a:off x="601744" y="494763"/>
            <a:ext cx="79525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/>
              <a:t>I ’m forced to fake a smile, a laugh everyday of my life </a:t>
            </a:r>
            <a:endParaRPr lang="zh-CN" altLang="en-US" sz="2800" dirty="0"/>
          </a:p>
        </p:txBody>
      </p:sp>
      <p:sp>
        <p:nvSpPr>
          <p:cNvPr id="7" name="右箭头 6">
            <a:hlinkClick r:id="rId3" action="ppaction://hlinksldjump"/>
          </p:cNvPr>
          <p:cNvSpPr/>
          <p:nvPr/>
        </p:nvSpPr>
        <p:spPr>
          <a:xfrm>
            <a:off x="8269381" y="4703094"/>
            <a:ext cx="648072" cy="3889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skip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00"/>
    </mc:Choice>
    <mc:Fallback>
      <p:transition spd="slow" advTm="6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062" y="555526"/>
            <a:ext cx="6624736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1248070" y="4011910"/>
            <a:ext cx="64807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 smtClean="0"/>
              <a:t>my heart can’t possibly break </a:t>
            </a:r>
            <a:endParaRPr lang="en-US" altLang="zh-CN" sz="2800" dirty="0" smtClean="0"/>
          </a:p>
          <a:p>
            <a:pPr algn="ctr"/>
            <a:r>
              <a:rPr lang="en-US" altLang="zh-CN" sz="2800" dirty="0" smtClean="0"/>
              <a:t>when it wasn’t even whole to start with</a:t>
            </a:r>
            <a:endParaRPr lang="zh-CN" altLang="en-US" sz="2800" dirty="0"/>
          </a:p>
        </p:txBody>
      </p:sp>
      <p:sp>
        <p:nvSpPr>
          <p:cNvPr id="5" name="右箭头 4">
            <a:hlinkClick r:id="rId3" action="ppaction://hlinksldjump"/>
          </p:cNvPr>
          <p:cNvSpPr/>
          <p:nvPr/>
        </p:nvSpPr>
        <p:spPr>
          <a:xfrm>
            <a:off x="8269381" y="4703094"/>
            <a:ext cx="648072" cy="3889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skip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00"/>
    </mc:Choice>
    <mc:Fallback>
      <p:transition spd="slow" advTm="6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25" y="494608"/>
            <a:ext cx="4680520" cy="2883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84965" y="1347614"/>
            <a:ext cx="3384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为了避免</a:t>
            </a:r>
            <a:r>
              <a:rPr lang="zh-CN" alt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自己受到伤害，孩子的内心都建起了坚硬的保护壳</a:t>
            </a:r>
            <a:endParaRPr lang="zh-CN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矩形 4"/>
          <p:cNvSpPr/>
          <p:nvPr/>
        </p:nvSpPr>
        <p:spPr>
          <a:xfrm>
            <a:off x="1475656" y="4220170"/>
            <a:ext cx="62646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/>
              <a:t>I never stray too far from the sidewalk </a:t>
            </a:r>
            <a:endParaRPr lang="zh-CN" alt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2920669" y="3723878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Because of you </a:t>
            </a:r>
            <a:endParaRPr lang="zh-CN" altLang="en-US" sz="2800" dirty="0"/>
          </a:p>
        </p:txBody>
      </p:sp>
      <p:sp>
        <p:nvSpPr>
          <p:cNvPr id="7" name="右箭头 6">
            <a:hlinkClick r:id="rId3" action="ppaction://hlinksldjump"/>
          </p:cNvPr>
          <p:cNvSpPr/>
          <p:nvPr/>
        </p:nvSpPr>
        <p:spPr>
          <a:xfrm>
            <a:off x="8269381" y="4703094"/>
            <a:ext cx="648072" cy="3889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skip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30"/>
    </mc:Choice>
    <mc:Fallback>
      <p:transition spd="slow" advTm="6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546" y="339502"/>
            <a:ext cx="4968552" cy="2936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1337" y="1563638"/>
            <a:ext cx="3312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沟通的缺乏让孩子对家人越来越冷淡，越来越疏远</a:t>
            </a:r>
            <a:endParaRPr lang="zh-CN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矩形 4"/>
          <p:cNvSpPr/>
          <p:nvPr/>
        </p:nvSpPr>
        <p:spPr>
          <a:xfrm>
            <a:off x="1331640" y="3651870"/>
            <a:ext cx="58326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 smtClean="0"/>
              <a:t>because of you </a:t>
            </a:r>
            <a:endParaRPr lang="en-US" altLang="zh-CN" sz="2800" dirty="0" smtClean="0"/>
          </a:p>
          <a:p>
            <a:pPr algn="ctr"/>
            <a:r>
              <a:rPr lang="en-US" altLang="zh-CN" sz="2800" dirty="0" smtClean="0"/>
              <a:t>I learned to play on the safe side </a:t>
            </a:r>
            <a:endParaRPr lang="en-US" altLang="zh-CN" sz="2800" dirty="0" smtClean="0"/>
          </a:p>
          <a:p>
            <a:pPr algn="ctr"/>
            <a:r>
              <a:rPr lang="en-US" altLang="zh-CN" sz="2800" dirty="0" smtClean="0"/>
              <a:t>so </a:t>
            </a:r>
            <a:r>
              <a:rPr lang="en-US" altLang="zh-CN" sz="2800" dirty="0"/>
              <a:t>I</a:t>
            </a:r>
            <a:r>
              <a:rPr lang="en-US" altLang="zh-CN" sz="2800" dirty="0" smtClean="0"/>
              <a:t> don’t get hurt </a:t>
            </a:r>
            <a:endParaRPr lang="zh-CN" altLang="en-US" sz="2800" dirty="0"/>
          </a:p>
        </p:txBody>
      </p:sp>
      <p:sp>
        <p:nvSpPr>
          <p:cNvPr id="6" name="右箭头 5">
            <a:hlinkClick r:id="rId3" action="ppaction://hlinksldjump"/>
          </p:cNvPr>
          <p:cNvSpPr/>
          <p:nvPr/>
        </p:nvSpPr>
        <p:spPr>
          <a:xfrm>
            <a:off x="8269381" y="4703094"/>
            <a:ext cx="648072" cy="3889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skip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00"/>
    </mc:Choice>
    <mc:Fallback>
      <p:transition spd="slow" advTm="7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555526"/>
            <a:ext cx="4608512" cy="3014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1792101" y="3738830"/>
            <a:ext cx="53640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 smtClean="0"/>
              <a:t>because of you </a:t>
            </a:r>
            <a:endParaRPr lang="en-US" altLang="zh-CN" sz="2800" dirty="0" smtClean="0"/>
          </a:p>
          <a:p>
            <a:pPr algn="ctr"/>
            <a:r>
              <a:rPr lang="en-US" altLang="zh-CN" sz="2800" dirty="0"/>
              <a:t>I</a:t>
            </a:r>
            <a:r>
              <a:rPr lang="en-US" altLang="zh-CN" sz="2800" dirty="0" smtClean="0"/>
              <a:t> find it hard to trust not only me, but everyone around me </a:t>
            </a:r>
            <a:endParaRPr lang="zh-CN" altLang="en-US" sz="2800" dirty="0"/>
          </a:p>
        </p:txBody>
      </p:sp>
      <p:sp>
        <p:nvSpPr>
          <p:cNvPr id="5" name="右箭头 4">
            <a:hlinkClick r:id="rId3" action="ppaction://hlinksldjump"/>
          </p:cNvPr>
          <p:cNvSpPr/>
          <p:nvPr/>
        </p:nvSpPr>
        <p:spPr>
          <a:xfrm>
            <a:off x="8269381" y="4703094"/>
            <a:ext cx="648072" cy="3889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skip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00"/>
    </mc:Choice>
    <mc:Fallback>
      <p:transition spd="slow" advTm="7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541511"/>
            <a:ext cx="5472608" cy="319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3419872" y="4371950"/>
            <a:ext cx="25809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/>
              <a:t>I am afraid </a:t>
            </a:r>
            <a:endParaRPr lang="zh-CN" alt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192535" y="4011910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because of you</a:t>
            </a:r>
            <a:endParaRPr lang="zh-CN" altLang="en-US" sz="2800" dirty="0"/>
          </a:p>
        </p:txBody>
      </p:sp>
      <p:sp>
        <p:nvSpPr>
          <p:cNvPr id="5" name="右箭头 4">
            <a:hlinkClick r:id="rId3" action="ppaction://hlinksldjump"/>
          </p:cNvPr>
          <p:cNvSpPr/>
          <p:nvPr/>
        </p:nvSpPr>
        <p:spPr>
          <a:xfrm>
            <a:off x="8269381" y="4624805"/>
            <a:ext cx="648072" cy="3889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skip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00"/>
    </mc:Choice>
    <mc:Fallback>
      <p:transition spd="slow" advTm="6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11510"/>
            <a:ext cx="4824536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9512" y="1275606"/>
            <a:ext cx="3528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在遇到家庭矛盾时，不论是孩子，还是父母都应该主动沟通</a:t>
            </a:r>
            <a:endParaRPr lang="zh-CN" altLang="en-US" sz="2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矩形 5"/>
          <p:cNvSpPr/>
          <p:nvPr/>
        </p:nvSpPr>
        <p:spPr>
          <a:xfrm>
            <a:off x="1115616" y="3939902"/>
            <a:ext cx="66967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 smtClean="0">
                <a:solidFill>
                  <a:prstClr val="black"/>
                </a:solidFill>
              </a:rPr>
              <a:t>I </a:t>
            </a:r>
            <a:r>
              <a:rPr lang="en-US" altLang="zh-CN" sz="2800" dirty="0">
                <a:solidFill>
                  <a:prstClr val="black"/>
                </a:solidFill>
              </a:rPr>
              <a:t>watched you die </a:t>
            </a:r>
            <a:endParaRPr lang="en-US" altLang="zh-CN" sz="2800" dirty="0">
              <a:solidFill>
                <a:prstClr val="black"/>
              </a:solidFill>
            </a:endParaRPr>
          </a:p>
          <a:p>
            <a:pPr algn="ctr"/>
            <a:r>
              <a:rPr lang="en-US" altLang="zh-CN" sz="2800" dirty="0" smtClean="0">
                <a:solidFill>
                  <a:prstClr val="black"/>
                </a:solidFill>
              </a:rPr>
              <a:t>I heard </a:t>
            </a:r>
            <a:r>
              <a:rPr lang="en-US" altLang="zh-CN" sz="2800" dirty="0">
                <a:solidFill>
                  <a:prstClr val="black"/>
                </a:solidFill>
              </a:rPr>
              <a:t>you </a:t>
            </a:r>
            <a:r>
              <a:rPr lang="en-US" altLang="zh-CN" sz="2800" dirty="0" smtClean="0">
                <a:solidFill>
                  <a:prstClr val="black"/>
                </a:solidFill>
              </a:rPr>
              <a:t>cry every </a:t>
            </a:r>
            <a:r>
              <a:rPr lang="en-US" altLang="zh-CN" sz="2800" dirty="0">
                <a:solidFill>
                  <a:prstClr val="black"/>
                </a:solidFill>
              </a:rPr>
              <a:t>night in your sleep </a:t>
            </a:r>
            <a:endParaRPr lang="zh-CN" altLang="en-US" sz="2800" dirty="0">
              <a:solidFill>
                <a:prstClr val="black"/>
              </a:solidFill>
            </a:endParaRPr>
          </a:p>
        </p:txBody>
      </p:sp>
      <p:sp>
        <p:nvSpPr>
          <p:cNvPr id="7" name="右箭头 6">
            <a:hlinkClick r:id="rId3" action="ppaction://hlinksldjump"/>
          </p:cNvPr>
          <p:cNvSpPr/>
          <p:nvPr/>
        </p:nvSpPr>
        <p:spPr>
          <a:xfrm>
            <a:off x="8269381" y="4703094"/>
            <a:ext cx="648072" cy="3889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skip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03473" y="1476007"/>
            <a:ext cx="3816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沉默和</a:t>
            </a:r>
            <a:r>
              <a:rPr lang="zh-CN" alt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忍让只会让自己受到更深的伤害。</a:t>
            </a:r>
            <a:endParaRPr lang="zh-CN" altLang="en-US" sz="2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矩形 4"/>
          <p:cNvSpPr/>
          <p:nvPr/>
        </p:nvSpPr>
        <p:spPr>
          <a:xfrm>
            <a:off x="827584" y="3939902"/>
            <a:ext cx="74168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 smtClean="0">
                <a:solidFill>
                  <a:prstClr val="black"/>
                </a:solidFill>
              </a:rPr>
              <a:t>I </a:t>
            </a:r>
            <a:r>
              <a:rPr lang="en-US" altLang="zh-CN" sz="2800" dirty="0">
                <a:solidFill>
                  <a:prstClr val="black"/>
                </a:solidFill>
              </a:rPr>
              <a:t>was so young </a:t>
            </a:r>
            <a:endParaRPr lang="en-US" altLang="zh-CN" sz="2800" dirty="0">
              <a:solidFill>
                <a:prstClr val="black"/>
              </a:solidFill>
            </a:endParaRPr>
          </a:p>
          <a:p>
            <a:pPr algn="ctr"/>
            <a:r>
              <a:rPr lang="en-US" altLang="zh-CN" sz="2800" dirty="0" smtClean="0">
                <a:solidFill>
                  <a:prstClr val="black"/>
                </a:solidFill>
              </a:rPr>
              <a:t>you </a:t>
            </a:r>
            <a:r>
              <a:rPr lang="en-US" altLang="zh-CN" sz="2800" dirty="0">
                <a:solidFill>
                  <a:prstClr val="black"/>
                </a:solidFill>
              </a:rPr>
              <a:t>should have known better than to lean on me </a:t>
            </a:r>
            <a:endParaRPr lang="zh-CN" altLang="en-US" sz="2800" dirty="0">
              <a:solidFill>
                <a:prstClr val="black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11510"/>
            <a:ext cx="4557575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右箭头 5">
            <a:hlinkClick r:id="rId3" action="ppaction://hlinksldjump"/>
          </p:cNvPr>
          <p:cNvSpPr/>
          <p:nvPr/>
        </p:nvSpPr>
        <p:spPr>
          <a:xfrm>
            <a:off x="8269381" y="4703094"/>
            <a:ext cx="648072" cy="3889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skip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00"/>
    </mc:Choice>
    <mc:Fallback>
      <p:transition spd="slow" advTm="7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" t="4535" r="10401" b="7639"/>
          <a:stretch>
            <a:fillRect/>
          </a:stretch>
        </p:blipFill>
        <p:spPr>
          <a:xfrm>
            <a:off x="2278091" y="1419622"/>
            <a:ext cx="6865909" cy="3328644"/>
          </a:xfrm>
          <a:prstGeom prst="rect">
            <a:avLst/>
          </a:prstGeom>
          <a:ln>
            <a:noFill/>
          </a:ln>
          <a:effectLst>
            <a:glow>
              <a:schemeClr val="bg1">
                <a:lumMod val="75000"/>
                <a:alpha val="77000"/>
              </a:schemeClr>
            </a:glow>
          </a:effectLst>
        </p:spPr>
      </p:pic>
      <p:sp>
        <p:nvSpPr>
          <p:cNvPr id="11" name="TextBox 10"/>
          <p:cNvSpPr txBox="1"/>
          <p:nvPr/>
        </p:nvSpPr>
        <p:spPr>
          <a:xfrm>
            <a:off x="1501485" y="195486"/>
            <a:ext cx="57606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/>
              <a:t>I</a:t>
            </a:r>
            <a:r>
              <a:rPr lang="en-US" altLang="zh-CN" sz="3200" dirty="0" smtClean="0"/>
              <a:t> will not make the same mistakes that you did </a:t>
            </a:r>
            <a:endParaRPr lang="zh-CN" alt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251520" y="2355726"/>
            <a:ext cx="288032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家庭</a:t>
            </a:r>
            <a:r>
              <a:rPr lang="zh-CN" alt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矛盾常常让孩子不知所措</a:t>
            </a:r>
            <a:endParaRPr lang="zh-CN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右箭头 4">
            <a:hlinkClick r:id="rId3" action="ppaction://hlinksldjump"/>
          </p:cNvPr>
          <p:cNvSpPr/>
          <p:nvPr/>
        </p:nvSpPr>
        <p:spPr>
          <a:xfrm>
            <a:off x="8269381" y="4703094"/>
            <a:ext cx="648072" cy="3889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skip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Tm="9100"/>
    </mc:Choice>
    <mc:Fallback>
      <p:transition spd="slow" advTm="9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6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7534"/>
            <a:ext cx="4981575" cy="302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15608" y="1779661"/>
            <a:ext cx="3528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孩子应该勇敢地与父母沟通，说出自己内心的想法</a:t>
            </a:r>
            <a:endParaRPr lang="zh-CN" altLang="en-US" sz="2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矩形 4"/>
          <p:cNvSpPr/>
          <p:nvPr/>
        </p:nvSpPr>
        <p:spPr>
          <a:xfrm>
            <a:off x="1295636" y="3939902"/>
            <a:ext cx="60841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>
                <a:solidFill>
                  <a:prstClr val="black"/>
                </a:solidFill>
              </a:rPr>
              <a:t>you never thought of anyone else </a:t>
            </a:r>
            <a:endParaRPr lang="en-US" altLang="zh-CN" sz="2800" dirty="0">
              <a:solidFill>
                <a:prstClr val="black"/>
              </a:solidFill>
            </a:endParaRPr>
          </a:p>
          <a:p>
            <a:pPr algn="ctr"/>
            <a:r>
              <a:rPr lang="en-US" altLang="zh-CN" sz="2800" dirty="0" smtClean="0">
                <a:solidFill>
                  <a:prstClr val="black"/>
                </a:solidFill>
              </a:rPr>
              <a:t>you </a:t>
            </a:r>
            <a:r>
              <a:rPr lang="en-US" altLang="zh-CN" sz="2800" dirty="0">
                <a:solidFill>
                  <a:prstClr val="black"/>
                </a:solidFill>
              </a:rPr>
              <a:t>just saw your pain </a:t>
            </a:r>
            <a:endParaRPr lang="zh-CN" altLang="en-US" sz="2800" dirty="0">
              <a:solidFill>
                <a:prstClr val="black"/>
              </a:solidFill>
            </a:endParaRPr>
          </a:p>
        </p:txBody>
      </p:sp>
      <p:sp>
        <p:nvSpPr>
          <p:cNvPr id="6" name="右箭头 5">
            <a:hlinkClick r:id="rId3" action="ppaction://hlinksldjump"/>
          </p:cNvPr>
          <p:cNvSpPr/>
          <p:nvPr/>
        </p:nvSpPr>
        <p:spPr>
          <a:xfrm>
            <a:off x="8269381" y="4703094"/>
            <a:ext cx="648072" cy="3889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skip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00"/>
    </mc:Choice>
    <mc:Fallback>
      <p:transition spd="slow" advTm="6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555525"/>
            <a:ext cx="4834508" cy="300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1347614"/>
            <a:ext cx="3240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说话心平气和，语气委婉，更有利于沟通和交流的进行</a:t>
            </a:r>
            <a:endParaRPr lang="zh-CN" altLang="en-US" sz="2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矩形 5"/>
          <p:cNvSpPr/>
          <p:nvPr/>
        </p:nvSpPr>
        <p:spPr>
          <a:xfrm>
            <a:off x="611560" y="3867893"/>
            <a:ext cx="78488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>
                <a:solidFill>
                  <a:prstClr val="black"/>
                </a:solidFill>
              </a:rPr>
              <a:t>and now </a:t>
            </a:r>
            <a:r>
              <a:rPr lang="en-US" altLang="zh-CN" sz="2800" dirty="0" smtClean="0">
                <a:solidFill>
                  <a:prstClr val="black"/>
                </a:solidFill>
              </a:rPr>
              <a:t>I </a:t>
            </a:r>
            <a:r>
              <a:rPr lang="en-US" altLang="zh-CN" sz="2800" dirty="0">
                <a:solidFill>
                  <a:prstClr val="black"/>
                </a:solidFill>
              </a:rPr>
              <a:t>cry </a:t>
            </a:r>
            <a:endParaRPr lang="en-US" altLang="zh-CN" sz="2800" dirty="0">
              <a:solidFill>
                <a:prstClr val="black"/>
              </a:solidFill>
            </a:endParaRPr>
          </a:p>
          <a:p>
            <a:pPr algn="ctr"/>
            <a:r>
              <a:rPr lang="en-US" altLang="zh-CN" sz="2800" dirty="0" smtClean="0">
                <a:solidFill>
                  <a:prstClr val="black"/>
                </a:solidFill>
              </a:rPr>
              <a:t>in </a:t>
            </a:r>
            <a:r>
              <a:rPr lang="en-US" altLang="zh-CN" sz="2800" dirty="0">
                <a:solidFill>
                  <a:prstClr val="black"/>
                </a:solidFill>
              </a:rPr>
              <a:t>the middle of the night </a:t>
            </a:r>
            <a:r>
              <a:rPr lang="en-US" altLang="zh-CN" sz="2800" dirty="0" smtClean="0">
                <a:solidFill>
                  <a:prstClr val="black"/>
                </a:solidFill>
              </a:rPr>
              <a:t>over </a:t>
            </a:r>
            <a:r>
              <a:rPr lang="en-US" altLang="zh-CN" sz="2800" dirty="0">
                <a:solidFill>
                  <a:prstClr val="black"/>
                </a:solidFill>
              </a:rPr>
              <a:t>the same damn thing</a:t>
            </a:r>
            <a:endParaRPr lang="zh-CN" altLang="en-US" sz="2800" dirty="0">
              <a:solidFill>
                <a:prstClr val="black"/>
              </a:solidFill>
            </a:endParaRPr>
          </a:p>
        </p:txBody>
      </p:sp>
      <p:sp>
        <p:nvSpPr>
          <p:cNvPr id="5" name="右箭头 4">
            <a:hlinkClick r:id="rId3" action="ppaction://hlinksldjump"/>
          </p:cNvPr>
          <p:cNvSpPr/>
          <p:nvPr/>
        </p:nvSpPr>
        <p:spPr>
          <a:xfrm>
            <a:off x="8269381" y="4703094"/>
            <a:ext cx="648072" cy="3889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skip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364088" y="1496104"/>
            <a:ext cx="36724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家人</a:t>
            </a:r>
            <a:r>
              <a:rPr lang="zh-CN" alt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与</a:t>
            </a:r>
            <a:r>
              <a:rPr lang="zh-CN" alt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孩子之间如果能有平等、坦诚的交流与互动，会让孩子有更多的家庭</a:t>
            </a:r>
            <a:r>
              <a:rPr lang="zh-CN" alt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归属感</a:t>
            </a:r>
            <a:endParaRPr lang="zh-CN" altLang="en-US" sz="2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70" y="483518"/>
            <a:ext cx="4762500" cy="317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1871700" y="4401566"/>
            <a:ext cx="53285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prstClr val="black"/>
                </a:solidFill>
              </a:rPr>
              <a:t>I never </a:t>
            </a:r>
            <a:r>
              <a:rPr lang="en-US" altLang="zh-CN" sz="2400" dirty="0">
                <a:solidFill>
                  <a:prstClr val="black"/>
                </a:solidFill>
              </a:rPr>
              <a:t>stray too far from the sidewalk </a:t>
            </a:r>
            <a:endParaRPr lang="zh-CN" altLang="en-US" sz="24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31840" y="3939902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prstClr val="black"/>
                </a:solidFill>
              </a:rPr>
              <a:t>Because of you</a:t>
            </a:r>
            <a:endParaRPr lang="zh-CN" altLang="en-US" sz="2400" dirty="0">
              <a:solidFill>
                <a:prstClr val="black"/>
              </a:solidFill>
            </a:endParaRPr>
          </a:p>
        </p:txBody>
      </p:sp>
      <p:sp>
        <p:nvSpPr>
          <p:cNvPr id="7" name="右箭头 6">
            <a:hlinkClick r:id="rId3" action="ppaction://hlinksldjump"/>
          </p:cNvPr>
          <p:cNvSpPr/>
          <p:nvPr/>
        </p:nvSpPr>
        <p:spPr>
          <a:xfrm>
            <a:off x="8269381" y="4632398"/>
            <a:ext cx="648072" cy="3889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skip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00"/>
    </mc:Choice>
    <mc:Fallback>
      <p:transition spd="slow" advTm="6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40" y="699542"/>
            <a:ext cx="3652580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1" r="2608" b="5326"/>
          <a:stretch>
            <a:fillRect/>
          </a:stretch>
        </p:blipFill>
        <p:spPr bwMode="auto">
          <a:xfrm>
            <a:off x="4644008" y="699542"/>
            <a:ext cx="3862133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1043608" y="4227934"/>
            <a:ext cx="64888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 smtClean="0">
                <a:solidFill>
                  <a:prstClr val="black"/>
                </a:solidFill>
              </a:rPr>
              <a:t>I learned </a:t>
            </a:r>
            <a:r>
              <a:rPr lang="en-US" altLang="zh-CN" sz="2400" dirty="0">
                <a:solidFill>
                  <a:prstClr val="black"/>
                </a:solidFill>
              </a:rPr>
              <a:t>to play on the safe side so i </a:t>
            </a:r>
            <a:r>
              <a:rPr lang="en-US" altLang="zh-CN" sz="2400" dirty="0" smtClean="0">
                <a:solidFill>
                  <a:prstClr val="black"/>
                </a:solidFill>
              </a:rPr>
              <a:t>don’t </a:t>
            </a:r>
            <a:r>
              <a:rPr lang="en-US" altLang="zh-CN" sz="2400" dirty="0">
                <a:solidFill>
                  <a:prstClr val="black"/>
                </a:solidFill>
              </a:rPr>
              <a:t>get hurt </a:t>
            </a:r>
            <a:endParaRPr lang="zh-CN" altLang="en-US" sz="240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35172" y="3766269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prstClr val="black"/>
                </a:solidFill>
              </a:rPr>
              <a:t>b</a:t>
            </a:r>
            <a:r>
              <a:rPr lang="en-US" altLang="zh-CN" sz="2400" dirty="0" smtClean="0">
                <a:solidFill>
                  <a:prstClr val="black"/>
                </a:solidFill>
              </a:rPr>
              <a:t>ecause of you</a:t>
            </a:r>
            <a:endParaRPr lang="zh-CN" altLang="en-US" sz="2400" dirty="0">
              <a:solidFill>
                <a:prstClr val="black"/>
              </a:solidFill>
            </a:endParaRPr>
          </a:p>
        </p:txBody>
      </p:sp>
      <p:sp>
        <p:nvSpPr>
          <p:cNvPr id="6" name="右箭头 5">
            <a:hlinkClick r:id="rId4" action="ppaction://hlinksldjump"/>
          </p:cNvPr>
          <p:cNvSpPr/>
          <p:nvPr/>
        </p:nvSpPr>
        <p:spPr>
          <a:xfrm>
            <a:off x="8269381" y="4659328"/>
            <a:ext cx="648072" cy="3889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skip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39501"/>
            <a:ext cx="4572000" cy="303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6" y="1563638"/>
            <a:ext cx="3384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多组织和举行家庭活动能是家庭的氛围变得更和睦，温馨</a:t>
            </a:r>
            <a:endParaRPr lang="zh-CN" altLang="en-US" sz="2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矩形 4"/>
          <p:cNvSpPr/>
          <p:nvPr/>
        </p:nvSpPr>
        <p:spPr>
          <a:xfrm>
            <a:off x="1115616" y="3795886"/>
            <a:ext cx="66247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 smtClean="0">
                <a:solidFill>
                  <a:prstClr val="black"/>
                </a:solidFill>
              </a:rPr>
              <a:t> </a:t>
            </a:r>
            <a:endParaRPr lang="en-US" altLang="zh-CN" sz="2400" dirty="0">
              <a:solidFill>
                <a:prstClr val="black"/>
              </a:solidFill>
            </a:endParaRPr>
          </a:p>
          <a:p>
            <a:pPr algn="ctr"/>
            <a:r>
              <a:rPr lang="en-US" altLang="zh-CN" sz="2400" dirty="0">
                <a:solidFill>
                  <a:prstClr val="black"/>
                </a:solidFill>
              </a:rPr>
              <a:t>I</a:t>
            </a:r>
            <a:r>
              <a:rPr lang="en-US" altLang="zh-CN" sz="2400" dirty="0" smtClean="0">
                <a:solidFill>
                  <a:prstClr val="black"/>
                </a:solidFill>
              </a:rPr>
              <a:t> </a:t>
            </a:r>
            <a:r>
              <a:rPr lang="en-US" altLang="zh-CN" sz="2400" dirty="0">
                <a:solidFill>
                  <a:prstClr val="black"/>
                </a:solidFill>
              </a:rPr>
              <a:t>tried my hardest just to forget everything </a:t>
            </a:r>
            <a:endParaRPr lang="zh-CN" altLang="en-US" sz="24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54682" y="3810464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prstClr val="black"/>
                </a:solidFill>
              </a:rPr>
              <a:t>Because of you</a:t>
            </a:r>
            <a:endParaRPr lang="zh-CN" altLang="en-US" sz="2400" dirty="0">
              <a:solidFill>
                <a:prstClr val="black"/>
              </a:solidFill>
            </a:endParaRPr>
          </a:p>
        </p:txBody>
      </p:sp>
      <p:sp>
        <p:nvSpPr>
          <p:cNvPr id="7" name="右箭头 6">
            <a:hlinkClick r:id="rId3" action="ppaction://hlinksldjump"/>
          </p:cNvPr>
          <p:cNvSpPr/>
          <p:nvPr/>
        </p:nvSpPr>
        <p:spPr>
          <a:xfrm>
            <a:off x="8269381" y="4703094"/>
            <a:ext cx="648072" cy="3889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skip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00"/>
    </mc:Choice>
    <mc:Fallback>
      <p:transition spd="slow" advTm="7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033" b="10033"/>
          <a:stretch>
            <a:fillRect/>
          </a:stretch>
        </p:blipFill>
        <p:spPr bwMode="auto">
          <a:xfrm>
            <a:off x="1835696" y="-10707"/>
            <a:ext cx="5770612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1979712" y="4069109"/>
            <a:ext cx="48965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</a:rPr>
              <a:t> </a:t>
            </a:r>
            <a:endParaRPr lang="en-US" altLang="zh-CN" dirty="0">
              <a:solidFill>
                <a:prstClr val="black"/>
              </a:solidFill>
            </a:endParaRPr>
          </a:p>
          <a:p>
            <a:r>
              <a:rPr lang="en-US" altLang="zh-CN" sz="2400" dirty="0" smtClean="0">
                <a:solidFill>
                  <a:prstClr val="black"/>
                </a:solidFill>
              </a:rPr>
              <a:t>I don’t </a:t>
            </a:r>
            <a:r>
              <a:rPr lang="en-US" altLang="zh-CN" sz="2400" dirty="0">
                <a:solidFill>
                  <a:prstClr val="black"/>
                </a:solidFill>
              </a:rPr>
              <a:t>know how to let anyone else in </a:t>
            </a:r>
            <a:endParaRPr lang="zh-CN" altLang="en-US" sz="24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77335" y="3976776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prstClr val="black"/>
                </a:solidFill>
              </a:rPr>
              <a:t>b</a:t>
            </a:r>
            <a:r>
              <a:rPr lang="en-US" altLang="zh-CN" sz="2400" dirty="0" smtClean="0">
                <a:solidFill>
                  <a:prstClr val="black"/>
                </a:solidFill>
              </a:rPr>
              <a:t>ecause of you </a:t>
            </a:r>
            <a:endParaRPr lang="zh-CN" altLang="en-US" sz="2400" dirty="0">
              <a:solidFill>
                <a:prstClr val="black"/>
              </a:solidFill>
            </a:endParaRPr>
          </a:p>
        </p:txBody>
      </p:sp>
      <p:sp>
        <p:nvSpPr>
          <p:cNvPr id="5" name="右箭头 4">
            <a:hlinkClick r:id="rId3" action="ppaction://hlinksldjump"/>
          </p:cNvPr>
          <p:cNvSpPr/>
          <p:nvPr/>
        </p:nvSpPr>
        <p:spPr>
          <a:xfrm>
            <a:off x="8269381" y="4703094"/>
            <a:ext cx="648072" cy="3889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skip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00"/>
    </mc:Choice>
    <mc:Fallback>
      <p:transition spd="slow" advTm="6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10"/>
          <a:stretch>
            <a:fillRect/>
          </a:stretch>
        </p:blipFill>
        <p:spPr bwMode="auto">
          <a:xfrm>
            <a:off x="518292" y="1449927"/>
            <a:ext cx="4107460" cy="2991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4915158" y="2164746"/>
            <a:ext cx="3779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家人相处也要讲究方式方法</a:t>
            </a:r>
            <a:r>
              <a:rPr lang="zh-CN" alt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，需要</a:t>
            </a:r>
            <a:r>
              <a:rPr lang="zh-CN" alt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努力</a:t>
            </a:r>
            <a:r>
              <a:rPr lang="zh-CN" alt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经营</a:t>
            </a:r>
            <a:r>
              <a:rPr lang="zh-CN" alt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，</a:t>
            </a:r>
            <a:r>
              <a:rPr lang="zh-CN" alt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建立</a:t>
            </a:r>
            <a:r>
              <a:rPr lang="zh-CN" alt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一个健康和谐的家庭</a:t>
            </a:r>
            <a:endParaRPr lang="zh-CN" altLang="en-US" sz="2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矩形 4"/>
          <p:cNvSpPr/>
          <p:nvPr/>
        </p:nvSpPr>
        <p:spPr>
          <a:xfrm>
            <a:off x="1907704" y="339502"/>
            <a:ext cx="54360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>
                <a:solidFill>
                  <a:prstClr val="black"/>
                </a:solidFill>
              </a:rPr>
              <a:t>because of you </a:t>
            </a:r>
            <a:endParaRPr lang="en-US" altLang="zh-CN" sz="2400" dirty="0">
              <a:solidFill>
                <a:prstClr val="black"/>
              </a:solidFill>
            </a:endParaRPr>
          </a:p>
          <a:p>
            <a:pPr algn="ctr"/>
            <a:r>
              <a:rPr lang="en-US" altLang="zh-CN" sz="2400" dirty="0" smtClean="0">
                <a:solidFill>
                  <a:prstClr val="black"/>
                </a:solidFill>
              </a:rPr>
              <a:t>I’m </a:t>
            </a:r>
            <a:r>
              <a:rPr lang="en-US" altLang="zh-CN" sz="2400" dirty="0">
                <a:solidFill>
                  <a:prstClr val="black"/>
                </a:solidFill>
              </a:rPr>
              <a:t>ashamed of my life because its empty </a:t>
            </a:r>
            <a:endParaRPr lang="zh-CN" altLang="en-US" sz="2400" dirty="0">
              <a:solidFill>
                <a:prstClr val="black"/>
              </a:solidFill>
            </a:endParaRPr>
          </a:p>
        </p:txBody>
      </p:sp>
      <p:sp>
        <p:nvSpPr>
          <p:cNvPr id="6" name="右箭头 5">
            <a:hlinkClick r:id="rId3" action="ppaction://hlinksldjump"/>
          </p:cNvPr>
          <p:cNvSpPr/>
          <p:nvPr/>
        </p:nvSpPr>
        <p:spPr>
          <a:xfrm>
            <a:off x="8269381" y="4703094"/>
            <a:ext cx="648072" cy="3889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skip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00"/>
    </mc:Choice>
    <mc:Fallback>
      <p:transition spd="slow" advTm="6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0"/>
          <a:stretch>
            <a:fillRect/>
          </a:stretch>
        </p:blipFill>
        <p:spPr bwMode="auto">
          <a:xfrm>
            <a:off x="683568" y="787572"/>
            <a:ext cx="4978524" cy="3296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6156176" y="230762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2400" dirty="0">
                <a:solidFill>
                  <a:prstClr val="black"/>
                </a:solidFill>
              </a:rPr>
              <a:t>because of you </a:t>
            </a:r>
            <a:endParaRPr lang="en-US" altLang="zh-CN" sz="240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00192" y="2724103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prstClr val="black"/>
                </a:solidFill>
              </a:rPr>
              <a:t>I am afraid</a:t>
            </a:r>
            <a:endParaRPr lang="zh-CN" altLang="en-US" sz="2400" dirty="0">
              <a:solidFill>
                <a:prstClr val="black"/>
              </a:solidFill>
            </a:endParaRPr>
          </a:p>
        </p:txBody>
      </p:sp>
      <p:sp>
        <p:nvSpPr>
          <p:cNvPr id="6" name="右箭头 5">
            <a:hlinkClick r:id="rId3" action="ppaction://hlinksldjump"/>
          </p:cNvPr>
          <p:cNvSpPr/>
          <p:nvPr/>
        </p:nvSpPr>
        <p:spPr>
          <a:xfrm>
            <a:off x="8269381" y="4703094"/>
            <a:ext cx="648072" cy="3889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skip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00"/>
    </mc:Choice>
    <mc:Fallback>
      <p:transition spd="slow" advTm="7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67544" y="373228"/>
            <a:ext cx="3816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prstClr val="black"/>
                </a:solidFill>
              </a:rPr>
              <a:t>Because of you</a:t>
            </a:r>
            <a:endParaRPr lang="zh-CN" altLang="en-US" sz="4000" b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9" t="9706"/>
          <a:stretch>
            <a:fillRect/>
          </a:stretch>
        </p:blipFill>
        <p:spPr bwMode="auto">
          <a:xfrm>
            <a:off x="1043608" y="267494"/>
            <a:ext cx="7344816" cy="372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19672" y="3678222"/>
            <a:ext cx="59766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/>
              <a:t>I</a:t>
            </a:r>
            <a:r>
              <a:rPr lang="en-US" altLang="zh-CN" sz="3200" dirty="0" smtClean="0"/>
              <a:t> will not let myself cause my heart so much misery </a:t>
            </a:r>
            <a:endParaRPr lang="zh-CN" altLang="en-US" sz="3200" dirty="0"/>
          </a:p>
        </p:txBody>
      </p:sp>
      <p:sp>
        <p:nvSpPr>
          <p:cNvPr id="5" name="右箭头 4">
            <a:hlinkClick r:id="rId3" action="ppaction://hlinksldjump"/>
          </p:cNvPr>
          <p:cNvSpPr/>
          <p:nvPr/>
        </p:nvSpPr>
        <p:spPr>
          <a:xfrm>
            <a:off x="8269381" y="4703094"/>
            <a:ext cx="648072" cy="3889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skip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22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89018"/>
            <a:ext cx="4752528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08104" y="1419622"/>
            <a:ext cx="3240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父母的争吵影响孩子的情绪</a:t>
            </a:r>
            <a:endParaRPr lang="en-US" altLang="zh-CN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zh-CN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让孩子</a:t>
            </a:r>
            <a:r>
              <a:rPr lang="zh-CN" alt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内心压抑</a:t>
            </a:r>
            <a:endParaRPr lang="zh-CN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矩形 5"/>
          <p:cNvSpPr/>
          <p:nvPr/>
        </p:nvSpPr>
        <p:spPr>
          <a:xfrm>
            <a:off x="1547664" y="3867894"/>
            <a:ext cx="63367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/>
              <a:t>I</a:t>
            </a:r>
            <a:r>
              <a:rPr lang="en-US" altLang="zh-CN" sz="3200" dirty="0" smtClean="0"/>
              <a:t> will not break the way you did you fell so hard </a:t>
            </a:r>
            <a:endParaRPr lang="zh-CN" altLang="en-US" sz="3200" dirty="0"/>
          </a:p>
        </p:txBody>
      </p:sp>
      <p:sp>
        <p:nvSpPr>
          <p:cNvPr id="7" name="右箭头 6">
            <a:hlinkClick r:id="rId3" action="ppaction://hlinksldjump"/>
          </p:cNvPr>
          <p:cNvSpPr/>
          <p:nvPr/>
        </p:nvSpPr>
        <p:spPr>
          <a:xfrm>
            <a:off x="8269381" y="4703094"/>
            <a:ext cx="648072" cy="3889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skip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00"/>
    </mc:Choice>
    <mc:Fallback>
      <p:transition spd="slow" advTm="6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83518"/>
            <a:ext cx="4824536" cy="2985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4" y="1738908"/>
            <a:ext cx="3563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不恰当的沟通方式让孩子内心更加无助</a:t>
            </a:r>
            <a:endParaRPr lang="zh-CN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矩形 4"/>
          <p:cNvSpPr/>
          <p:nvPr/>
        </p:nvSpPr>
        <p:spPr>
          <a:xfrm>
            <a:off x="1595263" y="3939902"/>
            <a:ext cx="57573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 smtClean="0"/>
              <a:t>I </a:t>
            </a:r>
            <a:r>
              <a:rPr lang="en-US" altLang="zh-CN" sz="3200" dirty="0"/>
              <a:t>learned the hard way, to never let it get that far</a:t>
            </a:r>
            <a:endParaRPr lang="zh-CN" altLang="en-US" sz="3200" dirty="0"/>
          </a:p>
        </p:txBody>
      </p:sp>
      <p:sp>
        <p:nvSpPr>
          <p:cNvPr id="6" name="右箭头 5">
            <a:hlinkClick r:id="rId3" action="ppaction://hlinksldjump"/>
          </p:cNvPr>
          <p:cNvSpPr/>
          <p:nvPr/>
        </p:nvSpPr>
        <p:spPr>
          <a:xfrm>
            <a:off x="8269381" y="4703094"/>
            <a:ext cx="648072" cy="3889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skip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00"/>
    </mc:Choice>
    <mc:Fallback>
      <p:transition spd="slow" advTm="7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95" y="483518"/>
            <a:ext cx="3888432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806" y="483518"/>
            <a:ext cx="3986871" cy="249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1259430" y="4011910"/>
            <a:ext cx="67687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/>
              <a:t>I</a:t>
            </a:r>
            <a:r>
              <a:rPr lang="en-US" altLang="zh-CN" sz="3200" dirty="0" smtClean="0"/>
              <a:t> never stray too far from the sidewalk </a:t>
            </a:r>
            <a:endParaRPr lang="zh-CN" altLang="en-US" sz="3200" dirty="0"/>
          </a:p>
        </p:txBody>
      </p:sp>
      <p:sp>
        <p:nvSpPr>
          <p:cNvPr id="5" name="矩形 4"/>
          <p:cNvSpPr/>
          <p:nvPr/>
        </p:nvSpPr>
        <p:spPr>
          <a:xfrm>
            <a:off x="3250732" y="3579861"/>
            <a:ext cx="27861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smtClean="0"/>
              <a:t>because of you </a:t>
            </a:r>
            <a:endParaRPr lang="zh-CN" altLang="en-US" sz="3200" dirty="0"/>
          </a:p>
        </p:txBody>
      </p:sp>
      <p:sp>
        <p:nvSpPr>
          <p:cNvPr id="6" name="右箭头 5">
            <a:hlinkClick r:id="rId4" action="ppaction://hlinksldjump"/>
          </p:cNvPr>
          <p:cNvSpPr/>
          <p:nvPr/>
        </p:nvSpPr>
        <p:spPr>
          <a:xfrm>
            <a:off x="8269381" y="4703094"/>
            <a:ext cx="648072" cy="3889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skip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50"/>
    </mc:Choice>
    <mc:Fallback>
      <p:transition spd="slow" advTm="6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24" y="461805"/>
            <a:ext cx="5012956" cy="29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246169" y="4299942"/>
            <a:ext cx="85334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 smtClean="0"/>
              <a:t>I learned to play on the safe side so I don’t get hurt </a:t>
            </a:r>
            <a:endParaRPr lang="zh-CN" alt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5755289" y="1851670"/>
            <a:ext cx="3024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父母间的争吵让孩子内心受到更深创伤</a:t>
            </a:r>
            <a:endParaRPr lang="zh-CN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40702" y="3866363"/>
            <a:ext cx="4536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Because of you</a:t>
            </a:r>
            <a:endParaRPr lang="zh-CN" altLang="en-US" sz="2800" dirty="0"/>
          </a:p>
        </p:txBody>
      </p:sp>
      <p:sp>
        <p:nvSpPr>
          <p:cNvPr id="7" name="右箭头 6">
            <a:hlinkClick r:id="rId3" action="ppaction://hlinksldjump"/>
          </p:cNvPr>
          <p:cNvSpPr/>
          <p:nvPr/>
        </p:nvSpPr>
        <p:spPr>
          <a:xfrm>
            <a:off x="8269381" y="4703094"/>
            <a:ext cx="648072" cy="3889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skip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45059"/>
            <a:ext cx="4824536" cy="3030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83779" y="2787774"/>
            <a:ext cx="3168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父母与孩子的关系跌入冰点</a:t>
            </a:r>
            <a:endParaRPr lang="zh-CN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矩形 5"/>
          <p:cNvSpPr/>
          <p:nvPr/>
        </p:nvSpPr>
        <p:spPr>
          <a:xfrm>
            <a:off x="626803" y="705748"/>
            <a:ext cx="7200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/>
              <a:t>I</a:t>
            </a:r>
            <a:r>
              <a:rPr lang="en-US" altLang="zh-CN" sz="2800" dirty="0" smtClean="0"/>
              <a:t> find it hard to trust not only me, </a:t>
            </a:r>
            <a:endParaRPr lang="en-US" altLang="zh-CN" sz="2800" dirty="0" smtClean="0"/>
          </a:p>
          <a:p>
            <a:pPr algn="ctr"/>
            <a:r>
              <a:rPr lang="en-US" altLang="zh-CN" sz="2800" dirty="0" smtClean="0"/>
              <a:t>but everyone around me </a:t>
            </a:r>
            <a:endParaRPr lang="zh-CN" alt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2936949" y="293828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Because of you</a:t>
            </a:r>
            <a:endParaRPr lang="zh-CN" altLang="en-US" sz="2800" dirty="0"/>
          </a:p>
        </p:txBody>
      </p:sp>
      <p:sp>
        <p:nvSpPr>
          <p:cNvPr id="8" name="右箭头 7">
            <a:hlinkClick r:id="rId3" action="ppaction://hlinksldjump"/>
          </p:cNvPr>
          <p:cNvSpPr/>
          <p:nvPr/>
        </p:nvSpPr>
        <p:spPr>
          <a:xfrm>
            <a:off x="8269381" y="4703094"/>
            <a:ext cx="648072" cy="3889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skip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00"/>
    </mc:Choice>
    <mc:Fallback>
      <p:transition spd="slow" advTm="7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195736" y="4391114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zh-CN" sz="2800" dirty="0" smtClean="0"/>
              <a:t>I am afraid </a:t>
            </a:r>
            <a:endParaRPr lang="zh-CN" alt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3275856" y="3867894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Because of you</a:t>
            </a:r>
            <a:endParaRPr lang="zh-CN" altLang="en-US" sz="2800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6"/>
          <a:stretch>
            <a:fillRect/>
          </a:stretch>
        </p:blipFill>
        <p:spPr bwMode="auto">
          <a:xfrm>
            <a:off x="1528907" y="555526"/>
            <a:ext cx="5544616" cy="3168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右箭头 5">
            <a:hlinkClick r:id="rId3" action="ppaction://hlinksldjump"/>
          </p:cNvPr>
          <p:cNvSpPr/>
          <p:nvPr/>
        </p:nvSpPr>
        <p:spPr>
          <a:xfrm>
            <a:off x="8269381" y="4703094"/>
            <a:ext cx="648072" cy="3889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skip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00"/>
    </mc:Choice>
    <mc:Fallback>
      <p:transition spd="slow" advTm="7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Composite</Template>
  <TotalTime>0</TotalTime>
  <Words>2008</Words>
  <Application>WPS 演示</Application>
  <PresentationFormat>全屏显示(16:9)</PresentationFormat>
  <Paragraphs>186</Paragraphs>
  <Slides>28</Slides>
  <Notes>2</Notes>
  <HiddenSlides>0</HiddenSlides>
  <MMClips>1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28</vt:i4>
      </vt:variant>
    </vt:vector>
  </HeadingPairs>
  <TitlesOfParts>
    <vt:vector size="36" baseType="lpstr">
      <vt:lpstr>Arial</vt:lpstr>
      <vt:lpstr>宋体</vt:lpstr>
      <vt:lpstr>Wingdings</vt:lpstr>
      <vt:lpstr>Calibri</vt:lpstr>
      <vt:lpstr>微软雅黑</vt:lpstr>
      <vt:lpstr>Arial Unicode MS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Windows 用户</dc:creator>
  <cp:lastModifiedBy>Su</cp:lastModifiedBy>
  <cp:revision>71</cp:revision>
  <dcterms:created xsi:type="dcterms:W3CDTF">2019-01-18T02:03:00Z</dcterms:created>
  <dcterms:modified xsi:type="dcterms:W3CDTF">2019-01-20T11:41:20Z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2052-11.1.0.8412</vt:lpwstr>
  </property>
</Properties>
</file>