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302" r:id="rId31"/>
    <p:sldId id="303" r:id="rId32"/>
    <p:sldId id="304" r:id="rId33"/>
    <p:sldId id="305" r:id="rId34"/>
    <p:sldId id="306" r:id="rId35"/>
    <p:sldId id="307" r:id="rId36"/>
    <p:sldId id="295" r:id="rId37"/>
    <p:sldId id="296" r:id="rId38"/>
    <p:sldId id="297" r:id="rId39"/>
    <p:sldId id="298" r:id="rId40"/>
    <p:sldId id="299" r:id="rId41"/>
    <p:sldId id="300" r:id="rId42"/>
    <p:sldId id="30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F5084"/>
    <a:srgbClr val="2A3762"/>
    <a:srgbClr val="E6E6E6"/>
    <a:srgbClr val="FFFFEB"/>
    <a:srgbClr val="C1D5E5"/>
    <a:srgbClr val="F9FAFB"/>
    <a:srgbClr val="EAECF1"/>
    <a:srgbClr val="101E4F"/>
    <a:srgbClr val="CD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8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-110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C77E-7AD1-41DB-B138-A6C97F70E3FB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F3FE4-75BE-43CB-AB5D-936E373278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78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F3FE4-75BE-43CB-AB5D-936E373278B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02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F3FE4-75BE-43CB-AB5D-936E373278B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33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F3FE4-75BE-43CB-AB5D-936E373278B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0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F3FE4-75BE-43CB-AB5D-936E373278B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52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26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00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92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71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70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35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2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69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31264-A864-434F-87C9-232FCC62B316}" type="datetimeFigureOut">
              <a:rPr lang="zh-CN" altLang="en-US" smtClean="0"/>
              <a:pPr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89C7-C078-4714-9DC5-C487EE299D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8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AF8CDB7-031E-40D6-9D17-DB9B2E794D2B}"/>
              </a:ext>
            </a:extLst>
          </p:cNvPr>
          <p:cNvSpPr/>
          <p:nvPr/>
        </p:nvSpPr>
        <p:spPr>
          <a:xfrm>
            <a:off x="0" y="0"/>
            <a:ext cx="12192000" cy="2192784"/>
          </a:xfrm>
          <a:prstGeom prst="rect">
            <a:avLst/>
          </a:prstGeom>
          <a:solidFill>
            <a:srgbClr val="3F50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5632605" y="614285"/>
            <a:ext cx="5879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Why I Choose Yale?</a:t>
            </a:r>
            <a:endParaRPr lang="zh-CN" altLang="en-US" sz="4800" b="1" dirty="0">
              <a:solidFill>
                <a:schemeClr val="bg1"/>
              </a:solidFill>
              <a:latin typeface="Calisto MT" panose="02040603050505030304" pitchFamily="18" charset="0"/>
              <a:cs typeface="Aharoni" panose="02010803020104030203" pitchFamily="2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D4A3078D-260F-4F3A-AE1C-E85712D32E29}"/>
              </a:ext>
            </a:extLst>
          </p:cNvPr>
          <p:cNvSpPr txBox="1"/>
          <p:nvPr/>
        </p:nvSpPr>
        <p:spPr>
          <a:xfrm>
            <a:off x="6125181" y="2995873"/>
            <a:ext cx="4894577" cy="195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主题：学校信息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作者：潘绮君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单位：华南师范大学外文学院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EFD5A54-7010-40B1-9C37-E8BB047AF7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5474" r="15260" b="7563"/>
          <a:stretch/>
        </p:blipFill>
        <p:spPr>
          <a:xfrm>
            <a:off x="456508" y="648060"/>
            <a:ext cx="4124584" cy="5188311"/>
          </a:xfrm>
          <a:prstGeom prst="rect">
            <a:avLst/>
          </a:prstGeom>
          <a:noFill/>
          <a:ln w="60325"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F4D9D58-46C3-4FED-8B1C-31CB86C75252}"/>
              </a:ext>
            </a:extLst>
          </p:cNvPr>
          <p:cNvSpPr/>
          <p:nvPr/>
        </p:nvSpPr>
        <p:spPr>
          <a:xfrm>
            <a:off x="0" y="6248627"/>
            <a:ext cx="12192000" cy="609372"/>
          </a:xfrm>
          <a:prstGeom prst="rect">
            <a:avLst/>
          </a:prstGeom>
          <a:solidFill>
            <a:srgbClr val="101E4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FB28DFA-6D9D-4BE0-97E5-44D56ED18849}"/>
              </a:ext>
            </a:extLst>
          </p:cNvPr>
          <p:cNvSpPr/>
          <p:nvPr/>
        </p:nvSpPr>
        <p:spPr>
          <a:xfrm>
            <a:off x="5243209" y="1488725"/>
            <a:ext cx="6492283" cy="45719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4500B8C-F6B4-445B-B9E4-095EAD8D9520}"/>
              </a:ext>
            </a:extLst>
          </p:cNvPr>
          <p:cNvSpPr txBox="1"/>
          <p:nvPr/>
        </p:nvSpPr>
        <p:spPr>
          <a:xfrm>
            <a:off x="6446283" y="1613515"/>
            <a:ext cx="457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9FAFB"/>
                </a:solidFill>
                <a:latin typeface="幼圆" pitchFamily="49" charset="-122"/>
                <a:ea typeface="幼圆" pitchFamily="49" charset="-122"/>
                <a:cs typeface="Consolas" panose="020B0609020204030204" pitchFamily="49" charset="0"/>
              </a:rPr>
              <a:t>北师大版初中英语   </a:t>
            </a:r>
            <a:r>
              <a:rPr lang="en-US" altLang="zh-CN" dirty="0">
                <a:solidFill>
                  <a:srgbClr val="F9FAFB"/>
                </a:solidFill>
                <a:latin typeface="幼圆" pitchFamily="49" charset="-122"/>
                <a:ea typeface="幼圆" pitchFamily="49" charset="-122"/>
                <a:cs typeface="Consolas" panose="020B0609020204030204" pitchFamily="49" charset="0"/>
              </a:rPr>
              <a:t>B7U2 School Life</a:t>
            </a:r>
            <a:endParaRPr lang="zh-CN" altLang="en-US" dirty="0">
              <a:solidFill>
                <a:srgbClr val="F9FAFB"/>
              </a:solidFill>
              <a:latin typeface="幼圆" pitchFamily="49" charset="-122"/>
              <a:ea typeface="幼圆" pitchFamily="49" charset="-122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sndAc>
          <p:stSnd>
            <p:snd r:embed="rId3" name="Why I choose Yale.wav"/>
          </p:stSnd>
        </p:sndAc>
      </p:transition>
    </mc:Choice>
    <mc:Fallback xmlns="">
      <p:transition advClick="0" advTm="0">
        <p:sndAc>
          <p:stSnd>
            <p:snd r:embed="rId5" name="Why I choose Ya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1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2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2" grpId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3018188" y="6030863"/>
            <a:ext cx="6413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come from everywhere around.</a:t>
            </a:r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3479031" y="5493714"/>
            <a:ext cx="5328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Students here at Yale</a:t>
            </a:r>
            <a:endParaRPr lang="en-US" altLang="zh-CN" sz="32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.jpg"/>
          <p:cNvPicPr>
            <a:picLocks/>
          </p:cNvPicPr>
          <p:nvPr/>
        </p:nvPicPr>
        <p:blipFill>
          <a:blip r:embed="rId2" cstate="print"/>
          <a:srcRect r="16418" b="2286"/>
          <a:stretch>
            <a:fillRect/>
          </a:stretch>
        </p:blipFill>
        <p:spPr>
          <a:xfrm>
            <a:off x="2194968" y="674402"/>
            <a:ext cx="7617774" cy="463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4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1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3" grpId="0" build="allAtOnce"/>
      <p:bldP spid="3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282971" y="5607783"/>
            <a:ext cx="97990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with every type of interest that can possibly be found.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 descr="4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935" y="709683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5.jpg"/>
          <p:cNvPicPr>
            <a:picLocks/>
          </p:cNvPicPr>
          <p:nvPr/>
        </p:nvPicPr>
        <p:blipFill>
          <a:blip r:embed="rId3" cstate="print"/>
          <a:srcRect b="789"/>
          <a:stretch>
            <a:fillRect/>
          </a:stretch>
        </p:blipFill>
        <p:spPr>
          <a:xfrm>
            <a:off x="6582174" y="70968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10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873540" y="5594135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Do our passions divide us?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 descr="6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4574" y="72333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7.jpg"/>
          <p:cNvPicPr>
            <a:picLocks/>
          </p:cNvPicPr>
          <p:nvPr/>
        </p:nvPicPr>
        <p:blipFill>
          <a:blip r:embed="rId3" cstate="print"/>
          <a:srcRect l="34655" b="5672"/>
          <a:stretch>
            <a:fillRect/>
          </a:stretch>
        </p:blipFill>
        <p:spPr>
          <a:xfrm>
            <a:off x="6619170" y="72333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9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3367881" y="5425078"/>
            <a:ext cx="5741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No, our colleges provide us </a:t>
            </a:r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3161215" y="6006542"/>
            <a:ext cx="62643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with family and common ground.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8.jpg"/>
          <p:cNvPicPr>
            <a:picLocks noChangeAspect="1"/>
          </p:cNvPicPr>
          <p:nvPr/>
        </p:nvPicPr>
        <p:blipFill>
          <a:blip r:embed="rId2" cstate="print"/>
          <a:srcRect b="6866"/>
          <a:stretch>
            <a:fillRect/>
          </a:stretch>
        </p:blipFill>
        <p:spPr>
          <a:xfrm>
            <a:off x="2386781" y="744301"/>
            <a:ext cx="7427224" cy="461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42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20" accel="100000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3161766" y="5744260"/>
            <a:ext cx="61897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For all four years we'll all reside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 descr="10.jpg"/>
          <p:cNvPicPr>
            <a:picLocks noChangeAspect="1"/>
          </p:cNvPicPr>
          <p:nvPr/>
        </p:nvPicPr>
        <p:blipFill>
          <a:blip r:embed="rId2" cstate="print"/>
          <a:srcRect t="16517" r="-37" b="14229"/>
          <a:stretch>
            <a:fillRect/>
          </a:stretch>
        </p:blipFill>
        <p:spPr>
          <a:xfrm>
            <a:off x="2627457" y="682388"/>
            <a:ext cx="6885033" cy="474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1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873540" y="5839799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together in colleges united by pride.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514" y="640272"/>
            <a:ext cx="7733999" cy="5135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1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64209" y="5567534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With such great facilities to hone your abilities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12.jpg"/>
          <p:cNvPicPr>
            <a:picLocks/>
          </p:cNvPicPr>
          <p:nvPr/>
        </p:nvPicPr>
        <p:blipFill>
          <a:blip r:embed="rId2" cstate="print"/>
          <a:srcRect r="3222" b="4478"/>
          <a:stretch>
            <a:fillRect/>
          </a:stretch>
        </p:blipFill>
        <p:spPr>
          <a:xfrm>
            <a:off x="1425311" y="72333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13.jpg"/>
          <p:cNvPicPr>
            <a:picLocks/>
          </p:cNvPicPr>
          <p:nvPr/>
        </p:nvPicPr>
        <p:blipFill>
          <a:blip r:embed="rId3" cstate="print"/>
          <a:srcRect r="2656" b="4677"/>
          <a:stretch>
            <a:fillRect/>
          </a:stretch>
        </p:blipFill>
        <p:spPr>
          <a:xfrm>
            <a:off x="6467034" y="72333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19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64209" y="5622126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you'll never want to go outside.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14.jpg"/>
          <p:cNvPicPr>
            <a:picLocks/>
          </p:cNvPicPr>
          <p:nvPr/>
        </p:nvPicPr>
        <p:blipFill>
          <a:blip r:embed="rId2" cstate="print"/>
          <a:srcRect r="7186" b="5672"/>
          <a:stretch>
            <a:fillRect/>
          </a:stretch>
        </p:blipFill>
        <p:spPr>
          <a:xfrm>
            <a:off x="1403771" y="79157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2968" y="77792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6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xit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0" presetClass="exit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014335" y="5622126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Every college has a dining hall with a salad bar and grill.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16.jpg"/>
          <p:cNvPicPr>
            <a:picLocks/>
          </p:cNvPicPr>
          <p:nvPr/>
        </p:nvPicPr>
        <p:blipFill>
          <a:blip r:embed="rId2" cstate="print"/>
          <a:srcRect l="14776" r="34947" b="20597"/>
          <a:stretch>
            <a:fillRect/>
          </a:stretch>
        </p:blipFill>
        <p:spPr>
          <a:xfrm>
            <a:off x="1337480" y="750626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17.jpg"/>
          <p:cNvPicPr>
            <a:picLocks/>
          </p:cNvPicPr>
          <p:nvPr/>
        </p:nvPicPr>
        <p:blipFill>
          <a:blip r:embed="rId3" cstate="print"/>
          <a:srcRect t="20498" r="647" b="12239"/>
          <a:stretch>
            <a:fillRect/>
          </a:stretch>
        </p:blipFill>
        <p:spPr>
          <a:xfrm>
            <a:off x="6525912" y="73697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52779" y="5633556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organic options for every meal.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18.jpg"/>
          <p:cNvPicPr>
            <a:picLocks/>
          </p:cNvPicPr>
          <p:nvPr/>
        </p:nvPicPr>
        <p:blipFill>
          <a:blip r:embed="rId2" cstate="print"/>
          <a:srcRect l="4484" r="33045" b="16418"/>
          <a:stretch>
            <a:fillRect/>
          </a:stretch>
        </p:blipFill>
        <p:spPr>
          <a:xfrm>
            <a:off x="1214652" y="72181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19.png"/>
          <p:cNvPicPr>
            <a:picLocks/>
          </p:cNvPicPr>
          <p:nvPr/>
        </p:nvPicPr>
        <p:blipFill>
          <a:blip r:embed="rId3" cstate="print"/>
          <a:srcRect t="31045" r="22273" b="31343"/>
          <a:stretch>
            <a:fillRect/>
          </a:stretch>
        </p:blipFill>
        <p:spPr>
          <a:xfrm>
            <a:off x="6720287" y="73697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77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A0B3F54-5532-45E2-A023-85B600F02959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A3C030F-C218-4E02-B62C-D78661082C95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043669" y="5594135"/>
            <a:ext cx="10104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It’s a place where you'll learn quintessential knowledge.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40AA469-6F6F-4E98-8620-FB83D6004D4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6" b="4412"/>
          <a:stretch/>
        </p:blipFill>
        <p:spPr>
          <a:xfrm>
            <a:off x="6575668" y="77728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F397BC3-44FE-4066-8E9E-CA2D3B854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r="334"/>
          <a:stretch/>
        </p:blipFill>
        <p:spPr>
          <a:xfrm>
            <a:off x="1212111" y="77728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43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warp dir="in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3349" y="723332"/>
            <a:ext cx="5085684" cy="49029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64209" y="5622126"/>
            <a:ext cx="105937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sto MT" panose="02040603050505030304" pitchFamily="18" charset="0"/>
              </a:rPr>
              <a:t>I'm going to eat my fill.</a:t>
            </a:r>
          </a:p>
        </p:txBody>
      </p:sp>
    </p:spTree>
    <p:extLst>
      <p:ext uri="{BB962C8B-B14F-4D97-AF65-F5344CB8AC3E}">
        <p14:creationId xmlns:p14="http://schemas.microsoft.com/office/powerpoint/2010/main" val="4989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1.45833E-6 1.85185E-6 L 0.00091 -0.08866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444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18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782439" y="5633556"/>
            <a:ext cx="115830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Calisto MT" panose="02040603050505030304" pitchFamily="18" charset="0"/>
              </a:rPr>
              <a:t>Each one has a common room, which we could not live without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20.jpg"/>
          <p:cNvPicPr>
            <a:picLocks/>
          </p:cNvPicPr>
          <p:nvPr/>
        </p:nvPicPr>
        <p:blipFill>
          <a:blip r:embed="rId2" cstate="print"/>
          <a:srcRect t="28102" r="58322" b="6872"/>
          <a:stretch>
            <a:fillRect/>
          </a:stretch>
        </p:blipFill>
        <p:spPr>
          <a:xfrm>
            <a:off x="1234778" y="75965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19.jpg"/>
          <p:cNvPicPr>
            <a:picLocks/>
          </p:cNvPicPr>
          <p:nvPr/>
        </p:nvPicPr>
        <p:blipFill>
          <a:blip r:embed="rId3" cstate="print"/>
          <a:srcRect r="39931" b="15897"/>
          <a:stretch>
            <a:fillRect/>
          </a:stretch>
        </p:blipFill>
        <p:spPr>
          <a:xfrm>
            <a:off x="6717545" y="78779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2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844118" y="5619908"/>
            <a:ext cx="91969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to</a:t>
            </a:r>
            <a:r>
              <a:rPr lang="en-US" altLang="zh-CN" sz="3200" dirty="0"/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study 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or to </a:t>
            </a:r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meet in groups or simply to hang out.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2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35" y="777923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7530" y="79156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2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845204" y="5655838"/>
            <a:ext cx="1106943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900" b="1" dirty="0">
                <a:solidFill>
                  <a:schemeClr val="bg1"/>
                </a:solidFill>
                <a:latin typeface="Calisto MT" panose="02040603050505030304" pitchFamily="18" charset="0"/>
              </a:rPr>
              <a:t>And when the dining halls are closed there's butteries for snacks.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24.jpg"/>
          <p:cNvPicPr>
            <a:picLocks/>
          </p:cNvPicPr>
          <p:nvPr/>
        </p:nvPicPr>
        <p:blipFill>
          <a:blip r:embed="rId2" cstate="print"/>
          <a:srcRect l="3651" r="19027"/>
          <a:stretch>
            <a:fillRect/>
          </a:stretch>
        </p:blipFill>
        <p:spPr>
          <a:xfrm>
            <a:off x="1446662" y="79157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23.jpg"/>
          <p:cNvPicPr>
            <a:picLocks/>
          </p:cNvPicPr>
          <p:nvPr/>
        </p:nvPicPr>
        <p:blipFill>
          <a:blip r:embed="rId3" cstate="print"/>
          <a:srcRect t="9950" r="-263" b="12040"/>
          <a:stretch>
            <a:fillRect/>
          </a:stretch>
        </p:blipFill>
        <p:spPr>
          <a:xfrm>
            <a:off x="6487099" y="79157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66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640488" y="5614895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if you need a study break there's game rooms to relax.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26.jpg"/>
          <p:cNvPicPr>
            <a:picLocks/>
          </p:cNvPicPr>
          <p:nvPr/>
        </p:nvPicPr>
        <p:blipFill>
          <a:blip r:embed="rId2" cstate="print"/>
          <a:srcRect l="16144" t="16684" r="24106"/>
          <a:stretch>
            <a:fillRect/>
          </a:stretch>
        </p:blipFill>
        <p:spPr>
          <a:xfrm>
            <a:off x="1364777" y="72333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25.jpg"/>
          <p:cNvPicPr>
            <a:picLocks/>
          </p:cNvPicPr>
          <p:nvPr/>
        </p:nvPicPr>
        <p:blipFill>
          <a:blip r:embed="rId3" cstate="print"/>
          <a:srcRect l="19265" r="4980"/>
          <a:stretch>
            <a:fillRect/>
          </a:stretch>
        </p:blipFill>
        <p:spPr>
          <a:xfrm>
            <a:off x="6509983" y="73697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640488" y="5614895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I can get to my college library without stepping foot outside.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27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5311" y="79157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28.jpg"/>
          <p:cNvPicPr>
            <a:picLocks/>
          </p:cNvPicPr>
          <p:nvPr/>
        </p:nvPicPr>
        <p:blipFill>
          <a:blip r:embed="rId3" cstate="print"/>
          <a:srcRect r="1060" b="4279"/>
          <a:stretch>
            <a:fillRect/>
          </a:stretch>
        </p:blipFill>
        <p:spPr>
          <a:xfrm>
            <a:off x="6509954" y="79157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4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725059" y="5707415"/>
            <a:ext cx="1106943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900" b="1" dirty="0">
                <a:solidFill>
                  <a:schemeClr val="bg1"/>
                </a:solidFill>
                <a:latin typeface="Calisto MT" panose="02040603050505030304" pitchFamily="18" charset="0"/>
              </a:rPr>
              <a:t>And just right down the hallway, my clothes are washed and dried.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6" descr="30.jpg"/>
          <p:cNvPicPr>
            <a:picLocks/>
          </p:cNvPicPr>
          <p:nvPr/>
        </p:nvPicPr>
        <p:blipFill>
          <a:blip r:embed="rId2" cstate="print"/>
          <a:srcRect l="9190" t="-396" r="13955"/>
          <a:stretch>
            <a:fillRect/>
          </a:stretch>
        </p:blipFill>
        <p:spPr>
          <a:xfrm>
            <a:off x="1378423" y="83251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29.jpg"/>
          <p:cNvPicPr>
            <a:picLocks/>
          </p:cNvPicPr>
          <p:nvPr/>
        </p:nvPicPr>
        <p:blipFill>
          <a:blip r:embed="rId3" cstate="print"/>
          <a:srcRect l="24030" t="5595"/>
          <a:stretch>
            <a:fillRect/>
          </a:stretch>
        </p:blipFill>
        <p:spPr>
          <a:xfrm>
            <a:off x="6400800" y="818866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60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625528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I work out in my college gym, a mere two floors below.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3.jpg"/>
          <p:cNvPicPr>
            <a:picLocks/>
          </p:cNvPicPr>
          <p:nvPr/>
        </p:nvPicPr>
        <p:blipFill>
          <a:blip r:embed="rId2" cstate="print"/>
          <a:srcRect r="25771"/>
          <a:stretch>
            <a:fillRect/>
          </a:stretch>
        </p:blipFill>
        <p:spPr>
          <a:xfrm>
            <a:off x="1401173" y="80521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32.jpg"/>
          <p:cNvPicPr>
            <a:picLocks/>
          </p:cNvPicPr>
          <p:nvPr/>
        </p:nvPicPr>
        <p:blipFill>
          <a:blip r:embed="rId3" cstate="print"/>
          <a:srcRect l="14223" r="13074"/>
          <a:stretch>
            <a:fillRect/>
          </a:stretch>
        </p:blipFill>
        <p:spPr>
          <a:xfrm>
            <a:off x="6373505" y="805218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2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45658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Then I meet my friends for rehearsal in the dance studio.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4.jpg"/>
          <p:cNvPicPr>
            <a:picLocks noChangeAspect="1"/>
          </p:cNvPicPr>
          <p:nvPr/>
        </p:nvPicPr>
        <p:blipFill>
          <a:blip r:embed="rId2" cstate="print"/>
          <a:srcRect r="980" b="6269"/>
          <a:stretch>
            <a:fillRect/>
          </a:stretch>
        </p:blipFill>
        <p:spPr>
          <a:xfrm>
            <a:off x="2169329" y="788777"/>
            <a:ext cx="7657059" cy="4834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5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31850"/>
            <a:ext cx="1106943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900" b="1" dirty="0">
                <a:solidFill>
                  <a:schemeClr val="bg1"/>
                </a:solidFill>
                <a:latin typeface="Calisto MT" panose="02040603050505030304" pitchFamily="18" charset="0"/>
              </a:rPr>
              <a:t>There are tons of music practice rooms where I can hone my skills.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6.jpg"/>
          <p:cNvPicPr>
            <a:picLocks/>
          </p:cNvPicPr>
          <p:nvPr/>
        </p:nvPicPr>
        <p:blipFill>
          <a:blip r:embed="rId2" cstate="print"/>
          <a:srcRect l="2902" t="5174" r="4760" b="18408"/>
          <a:stretch>
            <a:fillRect/>
          </a:stretch>
        </p:blipFill>
        <p:spPr>
          <a:xfrm>
            <a:off x="1201005" y="818868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35.jpg"/>
          <p:cNvPicPr>
            <a:picLocks/>
          </p:cNvPicPr>
          <p:nvPr/>
        </p:nvPicPr>
        <p:blipFill>
          <a:blip r:embed="rId3" cstate="print"/>
          <a:srcRect t="13333" r="1965"/>
          <a:stretch>
            <a:fillRect/>
          </a:stretch>
        </p:blipFill>
        <p:spPr>
          <a:xfrm>
            <a:off x="6618474" y="80521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8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799108" y="5607108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you can live in a Residential College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1321412-4B30-482C-A330-25A84F981483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95BA5F2-6DD4-4B25-BDB7-26C5F37B4877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0579305-EC42-4888-981C-B93ABA26B6E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1" r="14408" b="194"/>
          <a:stretch/>
        </p:blipFill>
        <p:spPr>
          <a:xfrm>
            <a:off x="6620878" y="74394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4649AD-B664-47EF-A8E1-43B9065A0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 b="24937"/>
          <a:stretch/>
        </p:blipFill>
        <p:spPr>
          <a:xfrm>
            <a:off x="1150439" y="74394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5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xit" presetSubtype="0" accel="10000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0" presetClass="exit" presetSubtype="0" ac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31850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We even have a movie theater.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7.jpg"/>
          <p:cNvPicPr>
            <a:picLocks/>
          </p:cNvPicPr>
          <p:nvPr/>
        </p:nvPicPr>
        <p:blipFill>
          <a:blip r:embed="rId2" cstate="print"/>
          <a:srcRect t="26269" r="876" b="13910"/>
          <a:stretch>
            <a:fillRect/>
          </a:stretch>
        </p:blipFill>
        <p:spPr>
          <a:xfrm>
            <a:off x="1360735" y="79157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38.jpg"/>
          <p:cNvPicPr>
            <a:picLocks/>
          </p:cNvPicPr>
          <p:nvPr/>
        </p:nvPicPr>
        <p:blipFill>
          <a:blip r:embed="rId3" cstate="print"/>
          <a:srcRect l="9043" t="5912" r="15310"/>
          <a:stretch>
            <a:fillRect/>
          </a:stretch>
        </p:blipFill>
        <p:spPr>
          <a:xfrm>
            <a:off x="6509984" y="77792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01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31850"/>
            <a:ext cx="110694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sto MT" panose="02040603050505030304" pitchFamily="18" charset="0"/>
              </a:rPr>
              <a:t>This one always gives me chills!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9.png"/>
          <p:cNvPicPr>
            <a:picLocks noChangeAspect="1"/>
          </p:cNvPicPr>
          <p:nvPr/>
        </p:nvPicPr>
        <p:blipFill>
          <a:blip r:embed="rId2" cstate="print"/>
          <a:srcRect l="4857" t="276"/>
          <a:stretch>
            <a:fillRect/>
          </a:stretch>
        </p:blipFill>
        <p:spPr>
          <a:xfrm>
            <a:off x="4763069" y="518615"/>
            <a:ext cx="3298276" cy="50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690906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We don't have normal dorms at 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Yale.</a:t>
            </a:r>
            <a:endParaRPr lang="en-US" altLang="zh-CN" sz="32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39.jpg"/>
          <p:cNvPicPr>
            <a:picLocks/>
          </p:cNvPicPr>
          <p:nvPr/>
        </p:nvPicPr>
        <p:blipFill>
          <a:blip r:embed="rId2" cstate="print"/>
          <a:srcRect l="6517" t="9950" r="6139" b="58806"/>
          <a:stretch>
            <a:fillRect/>
          </a:stretch>
        </p:blipFill>
        <p:spPr>
          <a:xfrm>
            <a:off x="1310183" y="818866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40.jpg"/>
          <p:cNvPicPr>
            <a:picLocks/>
          </p:cNvPicPr>
          <p:nvPr/>
        </p:nvPicPr>
        <p:blipFill>
          <a:blip r:embed="rId3" cstate="print"/>
          <a:srcRect l="10297" t="33233" r="11126" b="29620"/>
          <a:stretch>
            <a:fillRect/>
          </a:stretch>
        </p:blipFill>
        <p:spPr>
          <a:xfrm>
            <a:off x="6523633" y="81886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95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690906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Instead, we live in suites.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 descr="45.jpg"/>
          <p:cNvPicPr>
            <a:picLocks/>
          </p:cNvPicPr>
          <p:nvPr/>
        </p:nvPicPr>
        <p:blipFill>
          <a:blip r:embed="rId2" cstate="print"/>
          <a:srcRect r="15729" b="86"/>
          <a:stretch>
            <a:fillRect/>
          </a:stretch>
        </p:blipFill>
        <p:spPr>
          <a:xfrm>
            <a:off x="1211384" y="781263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46.jpg"/>
          <p:cNvPicPr>
            <a:picLocks/>
          </p:cNvPicPr>
          <p:nvPr/>
        </p:nvPicPr>
        <p:blipFill>
          <a:blip r:embed="rId3" cstate="print"/>
          <a:srcRect t="7363" r="30609"/>
          <a:stretch>
            <a:fillRect/>
          </a:stretch>
        </p:blipFill>
        <p:spPr>
          <a:xfrm>
            <a:off x="6424118" y="805218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8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xit" presetSubtype="1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31850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So you may have a roommate.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41.jpg"/>
          <p:cNvPicPr>
            <a:picLocks/>
          </p:cNvPicPr>
          <p:nvPr/>
        </p:nvPicPr>
        <p:blipFill>
          <a:blip r:embed="rId2" cstate="print"/>
          <a:srcRect r="7318"/>
          <a:stretch>
            <a:fillRect/>
          </a:stretch>
        </p:blipFill>
        <p:spPr>
          <a:xfrm>
            <a:off x="1251970" y="76427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42.jpg"/>
          <p:cNvPicPr>
            <a:picLocks/>
          </p:cNvPicPr>
          <p:nvPr/>
        </p:nvPicPr>
        <p:blipFill>
          <a:blip r:embed="rId3" cstate="print"/>
          <a:srcRect l="14975" t="2135" r="21502"/>
          <a:stretch>
            <a:fillRect/>
          </a:stretch>
        </p:blipFill>
        <p:spPr>
          <a:xfrm>
            <a:off x="6496335" y="777924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99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31850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We have matching sheets!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47.jpg"/>
          <p:cNvPicPr>
            <a:picLocks/>
          </p:cNvPicPr>
          <p:nvPr/>
        </p:nvPicPr>
        <p:blipFill>
          <a:blip r:embed="rId2" cstate="print"/>
          <a:srcRect r="381" b="13035"/>
          <a:stretch>
            <a:fillRect/>
          </a:stretch>
        </p:blipFill>
        <p:spPr>
          <a:xfrm>
            <a:off x="6870516" y="777923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48.jpg"/>
          <p:cNvPicPr>
            <a:picLocks/>
          </p:cNvPicPr>
          <p:nvPr/>
        </p:nvPicPr>
        <p:blipFill>
          <a:blip r:embed="rId3" cstate="print"/>
          <a:srcRect l="7516" t="2301" r="20699"/>
          <a:stretch>
            <a:fillRect/>
          </a:stretch>
        </p:blipFill>
        <p:spPr>
          <a:xfrm>
            <a:off x="1419370" y="805217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3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640488" y="5614895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Outside there's a common room, so come and stay a while.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0.jpg"/>
          <p:cNvPicPr>
            <a:picLocks/>
          </p:cNvPicPr>
          <p:nvPr/>
        </p:nvPicPr>
        <p:blipFill>
          <a:blip r:embed="rId2" cstate="print"/>
          <a:srcRect t="22487" r="-769" b="5075"/>
          <a:stretch>
            <a:fillRect/>
          </a:stretch>
        </p:blipFill>
        <p:spPr>
          <a:xfrm>
            <a:off x="1258722" y="818868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49.jpg"/>
          <p:cNvPicPr>
            <a:picLocks/>
          </p:cNvPicPr>
          <p:nvPr/>
        </p:nvPicPr>
        <p:blipFill>
          <a:blip r:embed="rId3" cstate="print"/>
          <a:srcRect l="14486" t="4975" r="6054"/>
          <a:stretch>
            <a:fillRect/>
          </a:stretch>
        </p:blipFill>
        <p:spPr>
          <a:xfrm>
            <a:off x="6769290" y="83251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73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683018" y="5763751"/>
            <a:ext cx="110694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There's space for couches and TVs or a lava lamp if that's your style.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2.jpg"/>
          <p:cNvPicPr>
            <a:picLocks/>
          </p:cNvPicPr>
          <p:nvPr/>
        </p:nvPicPr>
        <p:blipFill>
          <a:blip r:embed="rId2" cstate="print"/>
          <a:srcRect l="6570" t="-1069" r="15040"/>
          <a:stretch>
            <a:fillRect/>
          </a:stretch>
        </p:blipFill>
        <p:spPr>
          <a:xfrm>
            <a:off x="1228296" y="832515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51.jpg"/>
          <p:cNvPicPr>
            <a:picLocks/>
          </p:cNvPicPr>
          <p:nvPr/>
        </p:nvPicPr>
        <p:blipFill>
          <a:blip r:embed="rId3" cstate="print"/>
          <a:srcRect t="34030"/>
          <a:stretch>
            <a:fillRect/>
          </a:stretch>
        </p:blipFill>
        <p:spPr>
          <a:xfrm>
            <a:off x="6575720" y="84616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2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63748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Residential Colleges, come give a cheer. Hey!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3.jpg"/>
          <p:cNvPicPr>
            <a:picLocks noChangeAspect="1"/>
          </p:cNvPicPr>
          <p:nvPr/>
        </p:nvPicPr>
        <p:blipFill>
          <a:blip r:embed="rId2" cstate="print"/>
          <a:srcRect t="18607" r="1571" b="7363"/>
          <a:stretch>
            <a:fillRect/>
          </a:stretch>
        </p:blipFill>
        <p:spPr>
          <a:xfrm>
            <a:off x="2748762" y="586854"/>
            <a:ext cx="6777374" cy="507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7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63748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 place to call our home for all four years.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9473" y="813781"/>
            <a:ext cx="6698426" cy="4829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88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396267" y="5683506"/>
            <a:ext cx="9399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you can put your hearts into all the liberal arts.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4F95FF6-C3EE-4DFB-98DF-D52D716FE21D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BDA7244-D290-4D13-AE43-5B37E4E685D9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E21471E-CC2D-4EB8-AD9A-3CFA272EF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-390" r="46426" b="390"/>
          <a:stretch/>
        </p:blipFill>
        <p:spPr>
          <a:xfrm>
            <a:off x="1011076" y="695390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86A68F6-5539-4108-BF7C-D46F2872A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1626" r="16599" b="-374"/>
          <a:stretch/>
        </p:blipFill>
        <p:spPr>
          <a:xfrm>
            <a:off x="6744755" y="704721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53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681860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 sense of unity, immense community.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5.jpg"/>
          <p:cNvPicPr>
            <a:picLocks/>
          </p:cNvPicPr>
          <p:nvPr/>
        </p:nvPicPr>
        <p:blipFill>
          <a:blip r:embed="rId2" cstate="print"/>
          <a:srcRect t="28657" r="889"/>
          <a:stretch>
            <a:fillRect/>
          </a:stretch>
        </p:blipFill>
        <p:spPr>
          <a:xfrm>
            <a:off x="1337180" y="846162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DCF3E21-D5A7-412E-B202-BD6DDD0FFA7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r="24738" b="10962"/>
          <a:stretch/>
        </p:blipFill>
        <p:spPr>
          <a:xfrm>
            <a:off x="6527409" y="83221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29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818340"/>
            <a:ext cx="11069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Our friendships will prevail.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9310" y="758373"/>
            <a:ext cx="7305191" cy="4782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61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561285" y="5763748"/>
            <a:ext cx="110694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sto MT" panose="02040603050505030304" pitchFamily="18" charset="0"/>
              </a:rPr>
              <a:t>That's why I choose YALE.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61.jpg"/>
          <p:cNvPicPr>
            <a:picLocks noChangeAspect="1"/>
          </p:cNvPicPr>
          <p:nvPr/>
        </p:nvPicPr>
        <p:blipFill>
          <a:blip r:embed="rId2" cstate="print"/>
          <a:srcRect b="3191"/>
          <a:stretch>
            <a:fillRect/>
          </a:stretch>
        </p:blipFill>
        <p:spPr>
          <a:xfrm>
            <a:off x="2456704" y="807377"/>
            <a:ext cx="7124024" cy="475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2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 override="childStyle">
                                        <p:cTn id="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3363201" y="5686794"/>
            <a:ext cx="58911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that's why I choose 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Yale.</a:t>
            </a:r>
            <a:endParaRPr lang="en-US" altLang="zh-CN" sz="32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9D0ED63-7158-4B5C-BC8C-106248982084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F117276-CD28-49B4-AE8A-E0AC4E70125A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F4CD3A1-16F6-44B3-9C95-B1BC4C02D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62" y="1961878"/>
            <a:ext cx="4315033" cy="34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xit" presetSubtype="0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0" presetClass="exit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2161377" y="5717694"/>
            <a:ext cx="78692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Of course, you'll get a first-rate education.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74A0A43-CBA3-49EB-99FD-E40232A7A5C2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1B48809-BBB8-4725-A1D5-CE5E088A8C12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DA7BACF-C447-49B6-8224-0663BE2AC5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4119" b="5034"/>
          <a:stretch/>
        </p:blipFill>
        <p:spPr>
          <a:xfrm>
            <a:off x="1241728" y="759276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8787633-F2E7-46FB-9B56-38DA4BD3E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2965" r="39984" b="12386"/>
          <a:stretch/>
        </p:blipFill>
        <p:spPr>
          <a:xfrm>
            <a:off x="6568175" y="759276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31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505012" y="5828235"/>
            <a:ext cx="92456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but also thrive on classmates’ conversation.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B1E6B80-8130-4534-B123-28950058EAAB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E633D8C-EBE5-45B4-9B03-50044405E733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DCF3E21-D5A7-412E-B202-BD6DDD0FFA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8361" y="775947"/>
            <a:ext cx="5979705" cy="491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99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3085927" y="5720025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Shakespeare Studies and 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Pre-</a:t>
            </a:r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m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ed</a:t>
            </a:r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.</a:t>
            </a: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3888879" y="5073694"/>
            <a:ext cx="49363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Here is where we thread</a:t>
            </a: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FEFC1F1-E937-45E7-AB04-E44F9B2A4879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AF90215-7D87-4EBE-9001-773B9407F8BD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6" descr="1.jpg"/>
          <p:cNvPicPr>
            <a:picLocks/>
          </p:cNvPicPr>
          <p:nvPr/>
        </p:nvPicPr>
        <p:blipFill>
          <a:blip r:embed="rId2" cstate="print"/>
          <a:srcRect r="616" b="22278"/>
          <a:stretch>
            <a:fillRect/>
          </a:stretch>
        </p:blipFill>
        <p:spPr>
          <a:xfrm>
            <a:off x="1285049" y="680819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2.jpg"/>
          <p:cNvPicPr>
            <a:picLocks/>
          </p:cNvPicPr>
          <p:nvPr/>
        </p:nvPicPr>
        <p:blipFill>
          <a:blip r:embed="rId3" cstate="print"/>
          <a:srcRect l="15880" r="27299" b="2478"/>
          <a:stretch>
            <a:fillRect/>
          </a:stretch>
        </p:blipFill>
        <p:spPr>
          <a:xfrm>
            <a:off x="6710293" y="657077"/>
            <a:ext cx="432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3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xit" presetSubtype="0" accel="10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0" presetClass="exit" presetSubtype="0" accel="10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exit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4" grpId="0" build="allAtOnce"/>
      <p:bldP spid="4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020308" y="5594135"/>
            <a:ext cx="10593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and that's why I choose </a:t>
            </a:r>
            <a:r>
              <a:rPr lang="en-US" altLang="zh-CN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Yale. </a:t>
            </a:r>
            <a:endParaRPr lang="en-US" altLang="zh-CN" sz="32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32102C1-2BB6-41E6-8D03-ABC008615B41}"/>
              </a:ext>
            </a:extLst>
          </p:cNvPr>
          <p:cNvSpPr/>
          <p:nvPr/>
        </p:nvSpPr>
        <p:spPr>
          <a:xfrm>
            <a:off x="0" y="1344773"/>
            <a:ext cx="12192000" cy="114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C95796C-3CC6-4882-94A5-E78FDA4E995F}"/>
              </a:ext>
            </a:extLst>
          </p:cNvPr>
          <p:cNvSpPr/>
          <p:nvPr/>
        </p:nvSpPr>
        <p:spPr>
          <a:xfrm>
            <a:off x="-1" y="847918"/>
            <a:ext cx="12192000" cy="200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F4CD3A1-16F6-44B3-9C95-B1BC4C02D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22" y="1961878"/>
            <a:ext cx="4315033" cy="34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0" presetClass="exit" presetSubtype="0" accel="100000" fill="hold" grpId="2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xit" presetSubtype="0" ac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419</Words>
  <Application>Microsoft Office PowerPoint</Application>
  <PresentationFormat>自定义</PresentationFormat>
  <Paragraphs>53</Paragraphs>
  <Slides>42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126</cp:revision>
  <dcterms:created xsi:type="dcterms:W3CDTF">2019-01-19T09:06:46Z</dcterms:created>
  <dcterms:modified xsi:type="dcterms:W3CDTF">2019-01-20T15:37:54Z</dcterms:modified>
</cp:coreProperties>
</file>