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9" r:id="rId9"/>
    <p:sldId id="262" r:id="rId10"/>
    <p:sldId id="265" r:id="rId11"/>
    <p:sldId id="264" r:id="rId12"/>
    <p:sldId id="267" r:id="rId13"/>
    <p:sldId id="266" r:id="rId14"/>
    <p:sldId id="268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6627B-20D3-422B-A7D9-E3A937B4CEBA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F7B22-62C0-41A0-8CC9-D93B335F4F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940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F7B22-62C0-41A0-8CC9-D93B335F4F2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970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F7B22-62C0-41A0-8CC9-D93B335F4F2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52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F7B22-62C0-41A0-8CC9-D93B335F4F2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100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F7B22-62C0-41A0-8CC9-D93B335F4F2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14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F7B22-62C0-41A0-8CC9-D93B335F4F2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470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F7B22-62C0-41A0-8CC9-D93B335F4F2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245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F7B22-62C0-41A0-8CC9-D93B335F4F2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005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F7B22-62C0-41A0-8CC9-D93B335F4F2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923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F7B22-62C0-41A0-8CC9-D93B335F4F2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48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F7B22-62C0-41A0-8CC9-D93B335F4F2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512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F7B22-62C0-41A0-8CC9-D93B335F4F2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674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F7B22-62C0-41A0-8CC9-D93B335F4F2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250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F7B22-62C0-41A0-8CC9-D93B335F4F2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96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F7B22-62C0-41A0-8CC9-D93B335F4F2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23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3C0C-8DB0-4FDA-A40E-28569F90A41C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8DF0-10D2-4235-8422-AECA29ADEF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22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3C0C-8DB0-4FDA-A40E-28569F90A41C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8DF0-10D2-4235-8422-AECA29ADEF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507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3C0C-8DB0-4FDA-A40E-28569F90A41C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8DF0-10D2-4235-8422-AECA29ADEF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12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3C0C-8DB0-4FDA-A40E-28569F90A41C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8DF0-10D2-4235-8422-AECA29ADEF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809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3C0C-8DB0-4FDA-A40E-28569F90A41C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8DF0-10D2-4235-8422-AECA29ADEF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033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3C0C-8DB0-4FDA-A40E-28569F90A41C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8DF0-10D2-4235-8422-AECA29ADEF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611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3C0C-8DB0-4FDA-A40E-28569F90A41C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8DF0-10D2-4235-8422-AECA29ADEF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869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3C0C-8DB0-4FDA-A40E-28569F90A41C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8DF0-10D2-4235-8422-AECA29ADEF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915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3C0C-8DB0-4FDA-A40E-28569F90A41C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8DF0-10D2-4235-8422-AECA29ADEF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895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3C0C-8DB0-4FDA-A40E-28569F90A41C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8DF0-10D2-4235-8422-AECA29ADEF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061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83C0C-8DB0-4FDA-A40E-28569F90A41C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88DF0-10D2-4235-8422-AECA29ADEF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916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83C0C-8DB0-4FDA-A40E-28569F90A41C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88DF0-10D2-4235-8422-AECA29ADEF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71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3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083"/>
            <a:ext cx="12192000" cy="695808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33944" y="419189"/>
            <a:ext cx="4844716" cy="5919538"/>
          </a:xfrm>
          <a:prstGeom prst="roundRect">
            <a:avLst/>
          </a:prstGeom>
          <a:solidFill>
            <a:schemeClr val="bg1">
              <a:lumMod val="85000"/>
              <a:alpha val="36000"/>
            </a:schemeClr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587296" y="550085"/>
            <a:ext cx="482867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 smtClean="0"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   U13L1</a:t>
            </a:r>
            <a:r>
              <a:rPr lang="zh-CN" altLang="en-US" sz="3600" dirty="0" smtClean="0"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，</a:t>
            </a:r>
            <a:r>
              <a:rPr lang="en-US" altLang="zh-CN" sz="3600" dirty="0" smtClean="0"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EQ</a:t>
            </a:r>
            <a:r>
              <a:rPr lang="zh-CN" altLang="en-US" sz="3600" dirty="0" smtClean="0"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：</a:t>
            </a:r>
            <a:r>
              <a:rPr lang="en-US" altLang="zh-CN" sz="3600" dirty="0" smtClean="0"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IQ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Song: The Emotional Intelligence Song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Singer: Kristopher Stone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Editor: </a:t>
            </a:r>
            <a:r>
              <a:rPr lang="zh-CN" altLang="en-US" sz="3200" dirty="0" smtClean="0">
                <a:solidFill>
                  <a:schemeClr val="accent2">
                    <a:lumMod val="75000"/>
                  </a:schemeClr>
                </a:solidFill>
                <a:latin typeface="本墨陈黑" panose="02000000000000000000" pitchFamily="2" charset="-122"/>
                <a:ea typeface="本墨陈黑" panose="02000000000000000000" pitchFamily="2" charset="-122"/>
              </a:rPr>
              <a:t>蔡淑璇</a:t>
            </a:r>
            <a:endParaRPr lang="en-US" altLang="zh-CN" sz="3200" dirty="0" smtClean="0">
              <a:solidFill>
                <a:schemeClr val="accent2">
                  <a:lumMod val="75000"/>
                </a:schemeClr>
              </a:solidFill>
              <a:latin typeface="本墨陈黑" panose="02000000000000000000" pitchFamily="2" charset="-122"/>
              <a:ea typeface="本墨陈黑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 smtClean="0">
                <a:solidFill>
                  <a:schemeClr val="accent2">
                    <a:lumMod val="75000"/>
                  </a:schemeClr>
                </a:solidFill>
                <a:latin typeface="本墨陈黑" panose="02000000000000000000" pitchFamily="2" charset="-122"/>
                <a:ea typeface="本墨陈黑" panose="02000000000000000000" pitchFamily="2" charset="-122"/>
              </a:rPr>
              <a:t>单位：华南师范大学</a:t>
            </a:r>
            <a:endParaRPr lang="en-US" altLang="zh-CN" sz="3200" dirty="0" smtClean="0">
              <a:solidFill>
                <a:schemeClr val="accent2">
                  <a:lumMod val="75000"/>
                </a:schemeClr>
              </a:solidFill>
              <a:latin typeface="本墨陈黑" panose="02000000000000000000" pitchFamily="2" charset="-122"/>
              <a:ea typeface="本墨陈黑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本墨陈黑" panose="02000000000000000000" pitchFamily="2" charset="-122"/>
                <a:ea typeface="本墨陈黑" panose="02000000000000000000" pitchFamily="2" charset="-122"/>
              </a:rPr>
              <a:t> </a:t>
            </a:r>
            <a:r>
              <a:rPr lang="en-US" altLang="zh-CN" sz="3200" dirty="0" smtClean="0">
                <a:solidFill>
                  <a:schemeClr val="accent2">
                    <a:lumMod val="75000"/>
                  </a:schemeClr>
                </a:solidFill>
                <a:latin typeface="本墨陈黑" panose="02000000000000000000" pitchFamily="2" charset="-122"/>
                <a:ea typeface="本墨陈黑" panose="02000000000000000000" pitchFamily="2" charset="-122"/>
              </a:rPr>
              <a:t>        </a:t>
            </a:r>
            <a:r>
              <a:rPr lang="zh-CN" altLang="en-US" sz="3200" dirty="0" smtClean="0">
                <a:solidFill>
                  <a:schemeClr val="accent2">
                    <a:lumMod val="75000"/>
                  </a:schemeClr>
                </a:solidFill>
                <a:latin typeface="本墨陈黑" panose="02000000000000000000" pitchFamily="2" charset="-122"/>
                <a:ea typeface="本墨陈黑" panose="02000000000000000000" pitchFamily="2" charset="-122"/>
              </a:rPr>
              <a:t>教育信息技术学院</a:t>
            </a:r>
            <a:endParaRPr lang="zh-CN" altLang="en-US" sz="3200" dirty="0">
              <a:solidFill>
                <a:schemeClr val="accent2">
                  <a:lumMod val="75000"/>
                </a:schemeClr>
              </a:solidFill>
              <a:latin typeface="本墨陈黑" panose="02000000000000000000" pitchFamily="2" charset="-122"/>
              <a:ea typeface="本墨陈黑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234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940">
        <p:fade/>
      </p:transition>
    </mc:Choice>
    <mc:Fallback>
      <p:transition spd="med" advTm="59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9"/>
          <a:stretch/>
        </p:blipFill>
        <p:spPr>
          <a:xfrm>
            <a:off x="-16045" y="0"/>
            <a:ext cx="12208045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6042" y="545432"/>
            <a:ext cx="12192000" cy="8983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60419" y="670695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Emotional intelligence develops the mind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0419" y="670695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and helps us makes sense of our feelings inside.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418" y="670694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What a wonderful world it's going to be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0417" y="670693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with more and more emotional literacy.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1216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748">
        <p:fade/>
      </p:transition>
    </mc:Choice>
    <mc:Fallback>
      <p:transition spd="med" advTm="167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6042" y="545432"/>
            <a:ext cx="12192000" cy="8983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60418" y="670694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Emotions can do a lot of harm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5916" y="634082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or create more harmony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6356" y="634081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We can drown in our unchecked feelings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2712" y="634080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or we can learn a better way to be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816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645">
        <p:fade/>
      </p:transition>
    </mc:Choice>
    <mc:Fallback>
      <p:transition spd="med" advTm="18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44" y="-1"/>
            <a:ext cx="12192002" cy="686652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6042" y="545432"/>
            <a:ext cx="12192000" cy="8983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60419" y="670695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Emotional intelligence develops the mind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0419" y="670695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and helps us makes sense of our feelings inside.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418" y="670695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What a wonderful world it's going to be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0418" y="670694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with more and more emotional literacy.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63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194">
        <p:fade/>
      </p:transition>
    </mc:Choice>
    <mc:Fallback>
      <p:transition spd="med" advTm="161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044" y="0"/>
            <a:ext cx="12192001" cy="686727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6042" y="545432"/>
            <a:ext cx="12192000" cy="8983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60419" y="670695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Emotional intelligence develops the mind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0419" y="670695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and helps us makes sense of our feelings inside.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418" y="670694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What a wonderful world it's going to be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0417" y="670693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with more and more emotional literacy.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0417" y="670691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We can build world harmony!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830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352">
        <p:fade/>
      </p:transition>
    </mc:Choice>
    <mc:Fallback>
      <p:transition spd="med" advTm="303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10" grpId="0"/>
      <p:bldP spid="10" grpId="1"/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498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79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0"/>
    </mc:Choice>
    <mc:Fallback>
      <p:transition spd="slow" advTm="536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" b="5264"/>
          <a:stretch/>
        </p:blipFill>
        <p:spPr>
          <a:xfrm>
            <a:off x="0" y="0"/>
            <a:ext cx="12192000" cy="688761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6042" y="545432"/>
            <a:ext cx="12192000" cy="8983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60421" y="624916"/>
            <a:ext cx="12352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There’s a new kind of intelligence needed</a:t>
            </a:r>
            <a:endParaRPr lang="zh-CN" altLang="zh-CN" sz="3600" dirty="0" smtClean="0">
              <a:latin typeface="Berlin Sans FB Demi" panose="020E0802020502020306" pitchFamily="34" charset="0"/>
            </a:endParaRPr>
          </a:p>
          <a:p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0421" y="624916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So that history stops getting repeated.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pic>
        <p:nvPicPr>
          <p:cNvPr id="11" name="Kristopher Stone - The Emotional Intelligence So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605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262">
        <p:fade/>
      </p:transition>
    </mc:Choice>
    <mc:Fallback>
      <p:transition spd="med" advTm="172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</p:bldLst>
  </p:timing>
  <p:extLst>
    <p:ext uri="{E180D4A7-C9FB-4DFB-919C-405C955672EB}">
      <p14:showEvtLst xmlns:p14="http://schemas.microsoft.com/office/powerpoint/2010/main">
        <p14:playEvt time="1" objId="11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" b="6062"/>
          <a:stretch/>
        </p:blipFill>
        <p:spPr>
          <a:xfrm>
            <a:off x="-30997" y="11906"/>
            <a:ext cx="12222997" cy="684609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6042" y="545432"/>
            <a:ext cx="12192000" cy="8983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60420" y="670696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There's something we all need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0420" y="670696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For our lives to make sense.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420" y="670696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It's called emotional intelligence.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516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431">
        <p:fade/>
      </p:transition>
    </mc:Choice>
    <mc:Fallback>
      <p:transition spd="med" advTm="94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6042" y="545432"/>
            <a:ext cx="12192000" cy="8983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60420" y="670696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You might hear it called EI or EQ.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419" y="670696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What it means is emotional literacy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0419" y="670695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For me and for you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0346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547">
        <p:fade/>
      </p:transition>
    </mc:Choice>
    <mc:Fallback>
      <p:transition spd="med" advTm="105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6523"/>
            <a:ext cx="12192000" cy="699452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6042" y="545432"/>
            <a:ext cx="12192000" cy="8983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60419" y="670695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Emotional intelligence develops the mind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0419" y="670695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and helps us makes sense of our feelings inside.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418" y="670694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What a wonderful world it's going to be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0417" y="670693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with more and more emotional literacy.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948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464">
        <p:fade/>
      </p:transition>
    </mc:Choice>
    <mc:Fallback>
      <p:transition spd="med" advTm="174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6042" y="545432"/>
            <a:ext cx="12192000" cy="8983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60417" y="670693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Now peace has been sung about in many song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0416" y="693302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Everyone wants that we all get along.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494" y="704740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Yet finding a road map to get us all there.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0416" y="670693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is going to take more than “I hope and I care”!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082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471">
        <p:fade/>
      </p:transition>
    </mc:Choice>
    <mc:Fallback>
      <p:transition spd="med" advTm="194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4" y="0"/>
            <a:ext cx="12192002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6042" y="545432"/>
            <a:ext cx="12192000" cy="8983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60419" y="670695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Emotional intelligence develops the mind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0419" y="670695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and helps us makes sense of our feelings inside.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418" y="670694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What a wonderful world it's going to be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0417" y="670693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with more and more emotional literacy.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1582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236">
        <p:fade/>
      </p:transition>
    </mc:Choice>
    <mc:Fallback>
      <p:transition spd="med" advTm="17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b="140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6042" y="545432"/>
            <a:ext cx="12192000" cy="8983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60421" y="624916"/>
            <a:ext cx="12352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There’s a new kind of intelligence needed</a:t>
            </a:r>
            <a:endParaRPr lang="zh-CN" altLang="zh-CN" sz="3600" dirty="0" smtClean="0">
              <a:latin typeface="Berlin Sans FB Demi" panose="020E0802020502020306" pitchFamily="34" charset="0"/>
            </a:endParaRPr>
          </a:p>
          <a:p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0421" y="624916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So that history stops getting repeated.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93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573">
        <p:fade/>
      </p:transition>
    </mc:Choice>
    <mc:Fallback>
      <p:transition spd="med" advTm="10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5654" cy="68677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6042" y="545432"/>
            <a:ext cx="12192000" cy="89835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60417" y="670693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Managing feelings is what it's about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0417" y="655194"/>
            <a:ext cx="12352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i="1" dirty="0" smtClean="0">
                <a:latin typeface="Berlin Sans FB Demi" panose="020E0802020502020306" pitchFamily="34" charset="0"/>
              </a:rPr>
              <a:t>without stuffing them down or acting them out</a:t>
            </a:r>
            <a:endParaRPr lang="zh-CN" altLang="en-US" dirty="0">
              <a:latin typeface="Berlin Sans FB Demi" panose="020E0802020502020306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612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753">
        <p:fade/>
      </p:transition>
    </mc:Choice>
    <mc:Fallback>
      <p:transition spd="med" advTm="107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3.5|0.3|3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6|0.4|3.6|0.5|2.7|0.4|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|0.4|3.7|0.3|3.6|0.4|3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1|0.3|3.8|0.3|3.6|0.4|3.6|0.5|1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5|0.3|1.6|0.4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6|0.1|4|0.4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3|0.5|3.8|0.4|3.5|0.5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3|0.4|3.5|0.4|3.9|0.4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2|0.5|3.6|0.4|4|0.4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|0.3|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4|0.5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2|0.3|3.9|0.4|3.7|0.3|3.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344</Words>
  <Application>Microsoft Office PowerPoint</Application>
  <PresentationFormat>宽屏</PresentationFormat>
  <Paragraphs>61</Paragraphs>
  <Slides>14</Slides>
  <Notes>14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0" baseType="lpstr">
      <vt:lpstr>本墨陈黑</vt:lpstr>
      <vt:lpstr>等线</vt:lpstr>
      <vt:lpstr>等线 Light</vt:lpstr>
      <vt:lpstr>Arial</vt:lpstr>
      <vt:lpstr>Berlin Sans FB Demi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yunwu333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Seohyun Chae</dc:creator>
  <cp:lastModifiedBy>Seohyun Chae</cp:lastModifiedBy>
  <cp:revision>20</cp:revision>
  <dcterms:created xsi:type="dcterms:W3CDTF">2018-08-29T01:10:28Z</dcterms:created>
  <dcterms:modified xsi:type="dcterms:W3CDTF">2018-08-29T03:44:40Z</dcterms:modified>
</cp:coreProperties>
</file>