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748" y="-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2018/8/15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2018/8/15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2018/8/15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2018/8/15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2018/8/15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2018/8/15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2018/8/15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4624" y="-61614"/>
            <a:ext cx="11104243" cy="520511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71600" y="4245937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We're living such a modern dream</a:t>
            </a:r>
            <a:endParaRPr lang="zh-CN" altLang="en-US" sz="3600" dirty="0">
              <a:solidFill>
                <a:schemeClr val="bg1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  <p:pic>
        <p:nvPicPr>
          <p:cNvPr id="2" name="Subdigitals - Virtual World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836712" y="68238"/>
            <a:ext cx="576064" cy="4320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1720" y="284262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smtClean="0">
                <a:latin typeface="Adobe Gothic Std B" pitchFamily="34" charset="-128"/>
                <a:ea typeface="Adobe Gothic Std B" pitchFamily="34" charset="-128"/>
              </a:rPr>
              <a:t>VIRTUAL WORLD</a:t>
            </a:r>
            <a:endParaRPr lang="zh-CN" altLang="en-US" sz="6000" dirty="0">
              <a:latin typeface="Adobe Gothic Std B" pitchFamily="34" charset="-128"/>
              <a:ea typeface="Adobe 黑体 Std R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96" y="627534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</a:rPr>
              <a:t>U4L3  </a:t>
            </a:r>
            <a:r>
              <a:rPr lang="en-US" altLang="zh-CN" sz="2000" b="1" smtClean="0">
                <a:solidFill>
                  <a:schemeClr val="bg1"/>
                </a:solidFill>
              </a:rPr>
              <a:t>Virtual Reality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r>
              <a:rPr lang="zh-CN" altLang="en-US" sz="2000" b="1" dirty="0" smtClean="0">
                <a:solidFill>
                  <a:schemeClr val="bg1"/>
                </a:solidFill>
              </a:rPr>
              <a:t>作者：刘雅婷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r>
              <a:rPr lang="zh-CN" altLang="en-US" sz="2000" b="1" dirty="0" smtClean="0">
                <a:solidFill>
                  <a:schemeClr val="bg1"/>
                </a:solidFill>
              </a:rPr>
              <a:t>单位：华南师范大学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52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7000"/>
    </mc:Choice>
    <mc:Fallback xmlns="">
      <p:transition spd="slow" advClick="0" advTm="1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4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889"/>
            <a:ext cx="7018179" cy="438084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983597" y="4372828"/>
            <a:ext cx="52822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zh-CN" sz="3600" dirty="0">
                <a:latin typeface="Adobe 黑体 Std R" pitchFamily="34" charset="-122"/>
                <a:ea typeface="Adobe 黑体 Std R" pitchFamily="34" charset="-122"/>
              </a:rPr>
              <a:t>We're growing up inside</a:t>
            </a:r>
            <a:endParaRPr lang="zh-CN" altLang="en-US" sz="3600" dirty="0">
              <a:latin typeface="Adobe 黑体 Std R" pitchFamily="34" charset="-122"/>
              <a:ea typeface="Adobe 黑体 Std R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103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500"/>
    </mc:Choice>
    <mc:Fallback xmlns="">
      <p:transition spd="slow" advClick="0" advTm="5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3580"/>
            <a:ext cx="9161200" cy="604918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43608" y="4288156"/>
            <a:ext cx="72795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Let's get upon this moonlight ride</a:t>
            </a:r>
            <a:endParaRPr lang="zh-CN" altLang="en-US" sz="3600" dirty="0">
              <a:solidFill>
                <a:schemeClr val="bg1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9993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500"/>
    </mc:Choice>
    <mc:Fallback xmlns="">
      <p:transition spd="slow" advClick="0" advTm="4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547"/>
            <a:ext cx="9144000" cy="553838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691680" y="4155926"/>
            <a:ext cx="6503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It's such a supersonic feeling</a:t>
            </a:r>
            <a:endParaRPr lang="zh-CN" altLang="en-US" sz="3600" dirty="0">
              <a:solidFill>
                <a:schemeClr val="bg1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16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322093"/>
            <a:ext cx="9180512" cy="609447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547664" y="4299942"/>
            <a:ext cx="58609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zh-CN" sz="3600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We're surfing through time</a:t>
            </a:r>
            <a:endParaRPr lang="zh-CN" altLang="en-US" sz="3600" dirty="0">
              <a:solidFill>
                <a:schemeClr val="bg1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7571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259632" y="4227934"/>
            <a:ext cx="68066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We can feel we're really moving</a:t>
            </a:r>
            <a:endParaRPr lang="zh-CN" altLang="en-US" sz="3600" dirty="0">
              <a:solidFill>
                <a:schemeClr val="bg1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0240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516731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728735" y="4157667"/>
            <a:ext cx="57230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From the Earth to the light</a:t>
            </a:r>
            <a:endParaRPr lang="zh-CN" altLang="en-US" sz="3600" dirty="0">
              <a:solidFill>
                <a:schemeClr val="bg1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6933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2" y="-945306"/>
            <a:ext cx="9175316" cy="611687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619672" y="4011910"/>
            <a:ext cx="56605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There are stars racing past</a:t>
            </a:r>
            <a:endParaRPr lang="zh-CN" altLang="en-US" sz="3600" dirty="0">
              <a:solidFill>
                <a:schemeClr val="bg1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9859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"/>
    </mc:Choice>
    <mc:Fallback xmlns="">
      <p:transition spd="slow" advClick="0" advTm="2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3586"/>
            <a:ext cx="9202624" cy="575164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118628" y="4068276"/>
            <a:ext cx="69653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Zooming through the Milky Way</a:t>
            </a:r>
            <a:endParaRPr lang="zh-CN" altLang="en-US" sz="3600" dirty="0">
              <a:solidFill>
                <a:schemeClr val="bg1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6994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"/>
    </mc:Choice>
    <mc:Fallback xmlns="">
      <p:transition spd="slow" advClick="0" advTm="3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" y="-1316682"/>
            <a:ext cx="9154633" cy="654140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622937" y="4371950"/>
            <a:ext cx="55210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We have found a way to play</a:t>
            </a:r>
            <a:endParaRPr lang="zh-CN" altLang="en-US" sz="3200" dirty="0">
              <a:solidFill>
                <a:schemeClr val="bg1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8507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4" y="-439561"/>
            <a:ext cx="9182645" cy="649172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267744" y="4299942"/>
            <a:ext cx="43091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We are way up high</a:t>
            </a:r>
            <a:endParaRPr lang="zh-CN" altLang="en-US" sz="3600" dirty="0">
              <a:solidFill>
                <a:schemeClr val="bg1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9856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936" y="0"/>
            <a:ext cx="9494407" cy="516122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555776" y="4443958"/>
            <a:ext cx="4824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zh-CN" sz="3600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We need this goal</a:t>
            </a:r>
            <a:endParaRPr lang="zh-CN" altLang="en-US" sz="3600" dirty="0">
              <a:solidFill>
                <a:schemeClr val="bg1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861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8538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017405" y="4227934"/>
            <a:ext cx="30726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zh-CN" sz="3600" dirty="0">
                <a:latin typeface="Adobe 黑体 Std R" pitchFamily="34" charset="-122"/>
                <a:ea typeface="Adobe 黑体 Std R" pitchFamily="34" charset="-122"/>
              </a:rPr>
              <a:t>Flying out</a:t>
            </a:r>
            <a:endParaRPr lang="zh-CN" altLang="en-US" sz="3600" dirty="0">
              <a:latin typeface="Adobe 黑体 Std R" pitchFamily="34" charset="-122"/>
              <a:ea typeface="Adobe 黑体 Std R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801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608" y="-92546"/>
            <a:ext cx="10044608" cy="564983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771800" y="4155926"/>
            <a:ext cx="42322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zh-CN" sz="3600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In this virtual world</a:t>
            </a:r>
            <a:endParaRPr lang="zh-CN" altLang="en-US" sz="3600" dirty="0">
              <a:solidFill>
                <a:schemeClr val="bg1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8339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24" y="-1700825"/>
            <a:ext cx="9246840" cy="693513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587903" y="4354780"/>
            <a:ext cx="42322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zh-CN" sz="3600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In this virtual world</a:t>
            </a:r>
            <a:endParaRPr lang="zh-CN" altLang="en-US" sz="3600" dirty="0">
              <a:solidFill>
                <a:schemeClr val="bg1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9970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48" y="-350091"/>
            <a:ext cx="9181021" cy="612068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812597" y="4299942"/>
            <a:ext cx="39917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zh-CN" sz="3600" dirty="0">
                <a:latin typeface="Adobe 黑体 Std R" pitchFamily="34" charset="-122"/>
                <a:ea typeface="Adobe 黑体 Std R" pitchFamily="34" charset="-122"/>
              </a:rPr>
              <a:t>Where is this song</a:t>
            </a:r>
            <a:endParaRPr lang="zh-CN" altLang="en-US" sz="3600" dirty="0">
              <a:latin typeface="Adobe 黑体 Std R" pitchFamily="34" charset="-122"/>
              <a:ea typeface="Adobe 黑体 Std R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285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8289"/>
            <a:ext cx="9144000" cy="612038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605756" y="4152805"/>
            <a:ext cx="39324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Where is this light</a:t>
            </a:r>
            <a:endParaRPr lang="zh-CN" altLang="en-US" sz="3600" dirty="0">
              <a:solidFill>
                <a:schemeClr val="bg1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9038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" y="-1256514"/>
            <a:ext cx="9144000" cy="640080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71600" y="4371950"/>
            <a:ext cx="73436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Where are the limits of our minds?</a:t>
            </a:r>
            <a:endParaRPr lang="zh-CN" altLang="en-US" sz="3600" dirty="0">
              <a:solidFill>
                <a:schemeClr val="bg1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2824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"/>
    </mc:Choice>
    <mc:Fallback xmlns="">
      <p:transition spd="slow" advClick="0" advTm="3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5" y="-687329"/>
            <a:ext cx="9252520" cy="614882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55576" y="4371950"/>
            <a:ext cx="73837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How do we get inside our dreams?</a:t>
            </a:r>
            <a:endParaRPr lang="zh-CN" altLang="en-US" sz="3600" dirty="0">
              <a:solidFill>
                <a:schemeClr val="bg1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973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"/>
    </mc:Choice>
    <mc:Fallback xmlns="">
      <p:transition spd="slow" advClick="0" advTm="3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3262"/>
            <a:ext cx="9144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-28952" y="3939902"/>
            <a:ext cx="71642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Adobe 黑体 Std R" pitchFamily="34" charset="-122"/>
                <a:ea typeface="Adobe 黑体 Std R" pitchFamily="34" charset="-122"/>
              </a:rPr>
              <a:t>To analyze</a:t>
            </a:r>
          </a:p>
          <a:p>
            <a:r>
              <a:rPr lang="en-US" altLang="zh-CN" sz="3200" dirty="0">
                <a:latin typeface="Adobe 黑体 Std R" pitchFamily="34" charset="-122"/>
                <a:ea typeface="Adobe 黑体 Std R" pitchFamily="34" charset="-122"/>
              </a:rPr>
              <a:t>What makes us fly out everyday?</a:t>
            </a:r>
            <a:endParaRPr lang="zh-CN" altLang="en-US" sz="3200" dirty="0">
              <a:latin typeface="Adobe 黑体 Std R" pitchFamily="34" charset="-122"/>
              <a:ea typeface="Adobe 黑体 Std R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8386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500"/>
    </mc:Choice>
    <mc:Fallback xmlns="">
      <p:transition spd="slow" advClick="0" advTm="6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-695645"/>
            <a:ext cx="5020022" cy="502002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691680" y="4089907"/>
            <a:ext cx="59442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latin typeface="Adobe 黑体 Std R" pitchFamily="34" charset="-122"/>
                <a:ea typeface="Adobe 黑体 Std R" pitchFamily="34" charset="-122"/>
              </a:rPr>
              <a:t>We never really plan to stay</a:t>
            </a:r>
            <a:endParaRPr lang="zh-CN" altLang="en-US" sz="3600" dirty="0">
              <a:latin typeface="Adobe 黑体 Std R" pitchFamily="34" charset="-122"/>
              <a:ea typeface="Adobe 黑体 Std R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072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"/>
    </mc:Choice>
    <mc:Fallback xmlns="">
      <p:transition spd="slow" advClick="0" advTm="3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058" y="0"/>
            <a:ext cx="5920876" cy="407968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99592" y="4079682"/>
            <a:ext cx="74735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latin typeface="Adobe 黑体 Std R" pitchFamily="34" charset="-122"/>
                <a:ea typeface="Adobe 黑体 Std R" pitchFamily="34" charset="-122"/>
              </a:rPr>
              <a:t>We do our work and go back home</a:t>
            </a:r>
            <a:endParaRPr lang="zh-CN" altLang="en-US" sz="3600" dirty="0">
              <a:latin typeface="Adobe 黑体 Std R" pitchFamily="34" charset="-122"/>
              <a:ea typeface="Adobe 黑体 Std R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648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96536" cy="527811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709936" y="3795886"/>
            <a:ext cx="5976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latin typeface="Adobe 黑体 Std R" pitchFamily="34" charset="-122"/>
                <a:ea typeface="Adobe 黑体 Std R" pitchFamily="34" charset="-122"/>
              </a:rPr>
              <a:t>Or so it seems</a:t>
            </a:r>
          </a:p>
          <a:p>
            <a:r>
              <a:rPr lang="en-US" altLang="zh-CN" sz="3600" dirty="0">
                <a:latin typeface="Adobe 黑体 Std R" pitchFamily="34" charset="-122"/>
                <a:ea typeface="Adobe 黑体 Std R" pitchFamily="34" charset="-122"/>
              </a:rPr>
              <a:t>To find another kind of life</a:t>
            </a:r>
            <a:endParaRPr lang="zh-CN" altLang="en-US" sz="3600" dirty="0">
              <a:latin typeface="Adobe 黑体 Std R" pitchFamily="34" charset="-122"/>
              <a:ea typeface="Adobe 黑体 Std R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359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0578"/>
            <a:ext cx="9144000" cy="5715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771800" y="4299942"/>
            <a:ext cx="3239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zh-CN" sz="3600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This is our way</a:t>
            </a:r>
            <a:endParaRPr lang="zh-CN" altLang="en-US" sz="3600" dirty="0">
              <a:solidFill>
                <a:schemeClr val="bg1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1108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2153"/>
            <a:ext cx="5142902" cy="372458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411760" y="3795886"/>
            <a:ext cx="4536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latin typeface="Adobe 黑体 Std R" pitchFamily="34" charset="-122"/>
                <a:ea typeface="Adobe 黑体 Std R" pitchFamily="34" charset="-122"/>
              </a:rPr>
              <a:t>There's life and love</a:t>
            </a:r>
          </a:p>
          <a:p>
            <a:r>
              <a:rPr lang="en-US" altLang="zh-CN" sz="3600" dirty="0">
                <a:latin typeface="Adobe 黑体 Std R" pitchFamily="34" charset="-122"/>
                <a:ea typeface="Adobe 黑体 Std R" pitchFamily="34" charset="-122"/>
              </a:rPr>
              <a:t>Straight above</a:t>
            </a:r>
            <a:endParaRPr lang="zh-CN" altLang="en-US" sz="3600" dirty="0">
              <a:latin typeface="Adobe 黑体 Std R" pitchFamily="34" charset="-122"/>
              <a:ea typeface="Adobe 黑体 Std R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2820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889"/>
            <a:ext cx="7018179" cy="438084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983597" y="4372828"/>
            <a:ext cx="52822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zh-CN" sz="3600" dirty="0">
                <a:solidFill>
                  <a:prstClr val="black"/>
                </a:solidFill>
                <a:latin typeface="Adobe 黑体 Std R" pitchFamily="34" charset="-122"/>
                <a:ea typeface="Adobe 黑体 Std R" pitchFamily="34" charset="-122"/>
              </a:rPr>
              <a:t>We're growing up inside</a:t>
            </a:r>
            <a:endParaRPr lang="zh-CN" altLang="en-US" sz="3600" dirty="0">
              <a:solidFill>
                <a:prstClr val="black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055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500"/>
    </mc:Choice>
    <mc:Fallback xmlns="">
      <p:transition spd="slow" advClick="0" advTm="6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3580"/>
            <a:ext cx="9161200" cy="604918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43608" y="4288156"/>
            <a:ext cx="72795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prstClr val="white"/>
                </a:solidFill>
                <a:latin typeface="Adobe 黑体 Std R" pitchFamily="34" charset="-122"/>
                <a:ea typeface="Adobe 黑体 Std R" pitchFamily="34" charset="-122"/>
              </a:rPr>
              <a:t>Let's get upon this moonlight ride</a:t>
            </a:r>
            <a:endParaRPr lang="zh-CN" altLang="en-US" sz="3600" dirty="0">
              <a:solidFill>
                <a:prstClr val="white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1216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500"/>
    </mc:Choice>
    <mc:Fallback xmlns="">
      <p:transition spd="slow" advClick="0" advTm="4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547"/>
            <a:ext cx="9144000" cy="553838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691680" y="4155926"/>
            <a:ext cx="6503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It's such a supersonic feeling</a:t>
            </a:r>
            <a:endParaRPr lang="zh-CN" altLang="en-US" sz="3600" dirty="0">
              <a:solidFill>
                <a:schemeClr val="bg1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056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322093"/>
            <a:ext cx="9180512" cy="609447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547664" y="4299942"/>
            <a:ext cx="58609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zh-CN" sz="3600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We're surfing through time</a:t>
            </a:r>
            <a:endParaRPr lang="zh-CN" altLang="en-US" sz="3600" dirty="0">
              <a:solidFill>
                <a:schemeClr val="bg1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339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259632" y="4227934"/>
            <a:ext cx="68066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We can feel we're really moving</a:t>
            </a:r>
            <a:endParaRPr lang="zh-CN" altLang="en-US" sz="3600" dirty="0">
              <a:solidFill>
                <a:schemeClr val="bg1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416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516731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728735" y="4157667"/>
            <a:ext cx="57230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From the Earth to the light</a:t>
            </a:r>
            <a:endParaRPr lang="zh-CN" altLang="en-US" sz="3600" dirty="0">
              <a:solidFill>
                <a:schemeClr val="bg1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1792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2" y="-945306"/>
            <a:ext cx="9175316" cy="611687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619672" y="4011910"/>
            <a:ext cx="56605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There are stars racing past</a:t>
            </a:r>
            <a:endParaRPr lang="zh-CN" altLang="en-US" sz="3600" dirty="0">
              <a:solidFill>
                <a:schemeClr val="bg1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494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3586"/>
            <a:ext cx="9202624" cy="575164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118628" y="4068276"/>
            <a:ext cx="69653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Zooming through the Milky Way</a:t>
            </a:r>
            <a:endParaRPr lang="zh-CN" altLang="en-US" sz="3600" dirty="0">
              <a:solidFill>
                <a:schemeClr val="bg1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948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"/>
    </mc:Choice>
    <mc:Fallback xmlns="">
      <p:transition spd="slow" advClick="0" advTm="3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7287"/>
            <a:ext cx="9144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203848" y="4354362"/>
            <a:ext cx="25587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zh-CN" sz="3600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That shines</a:t>
            </a:r>
            <a:endParaRPr lang="zh-CN" altLang="en-US" sz="3600" dirty="0">
              <a:solidFill>
                <a:schemeClr val="bg1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2331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" y="-1316682"/>
            <a:ext cx="9154633" cy="654140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622937" y="4371950"/>
            <a:ext cx="55210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We have found a way to play</a:t>
            </a:r>
            <a:endParaRPr lang="zh-CN" altLang="en-US" sz="3200" dirty="0">
              <a:solidFill>
                <a:schemeClr val="bg1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0605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4" y="-439561"/>
            <a:ext cx="9182645" cy="649172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267744" y="4299942"/>
            <a:ext cx="43091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We are way up high</a:t>
            </a:r>
            <a:endParaRPr lang="zh-CN" altLang="en-US" sz="3600" dirty="0">
              <a:solidFill>
                <a:schemeClr val="bg1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339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8538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017406" y="4227934"/>
            <a:ext cx="30726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zh-CN" sz="3600" dirty="0">
                <a:latin typeface="Adobe 黑体 Std R" pitchFamily="34" charset="-122"/>
                <a:ea typeface="Adobe 黑体 Std R" pitchFamily="34" charset="-122"/>
              </a:rPr>
              <a:t>Flying out</a:t>
            </a:r>
            <a:endParaRPr lang="zh-CN" altLang="en-US" sz="3600" dirty="0">
              <a:latin typeface="Adobe 黑体 Std R" pitchFamily="34" charset="-122"/>
              <a:ea typeface="Adobe 黑体 Std R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6735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"/>
    </mc:Choice>
    <mc:Fallback xmlns="">
      <p:transition spd="slow" advClick="0" advTm="2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608" y="-92546"/>
            <a:ext cx="10044608" cy="564983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771800" y="4155926"/>
            <a:ext cx="42322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zh-CN" sz="3600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In this virtual world</a:t>
            </a:r>
            <a:endParaRPr lang="zh-CN" altLang="en-US" sz="3600" dirty="0">
              <a:solidFill>
                <a:schemeClr val="bg1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1072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24" y="-1700825"/>
            <a:ext cx="9246840" cy="693513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587903" y="4354780"/>
            <a:ext cx="42322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zh-CN" sz="3600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In this virtual world</a:t>
            </a:r>
            <a:endParaRPr lang="zh-CN" altLang="en-US" sz="3600" dirty="0">
              <a:solidFill>
                <a:schemeClr val="bg1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07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1500"/>
    </mc:Choice>
    <mc:Fallback xmlns="">
      <p:transition spd="slow" advClick="0" advTm="21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3580"/>
            <a:ext cx="9161200" cy="604918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43608" y="4288156"/>
            <a:ext cx="72795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prstClr val="white"/>
                </a:solidFill>
                <a:latin typeface="Adobe 黑体 Std R" pitchFamily="34" charset="-122"/>
                <a:ea typeface="Adobe 黑体 Std R" pitchFamily="34" charset="-122"/>
              </a:rPr>
              <a:t>Let's get upon this moonlight ride</a:t>
            </a:r>
            <a:endParaRPr lang="zh-CN" altLang="en-US" sz="3600" dirty="0">
              <a:solidFill>
                <a:prstClr val="white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676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547"/>
            <a:ext cx="9144000" cy="553838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691680" y="4155926"/>
            <a:ext cx="6503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It's such a supersonic feeling</a:t>
            </a:r>
            <a:endParaRPr lang="zh-CN" altLang="en-US" sz="3600" dirty="0">
              <a:solidFill>
                <a:schemeClr val="bg1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07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322093"/>
            <a:ext cx="9180512" cy="609447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547664" y="4299942"/>
            <a:ext cx="58609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zh-CN" sz="3600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We're surfing through time</a:t>
            </a:r>
            <a:endParaRPr lang="zh-CN" altLang="en-US" sz="3600" dirty="0">
              <a:solidFill>
                <a:schemeClr val="bg1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865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259632" y="4227934"/>
            <a:ext cx="68066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We can feel we're really moving</a:t>
            </a:r>
            <a:endParaRPr lang="zh-CN" altLang="en-US" sz="3600" dirty="0">
              <a:solidFill>
                <a:schemeClr val="bg1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4783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"/>
    </mc:Choice>
    <mc:Fallback xmlns="">
      <p:transition spd="slow" advClick="0" advTm="2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516731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728735" y="4157667"/>
            <a:ext cx="57230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From the Earth to the light</a:t>
            </a:r>
            <a:endParaRPr lang="zh-CN" altLang="en-US" sz="3600" dirty="0">
              <a:solidFill>
                <a:schemeClr val="bg1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804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6" y="-2674"/>
            <a:ext cx="10003294" cy="514617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84424" y="4155926"/>
            <a:ext cx="7385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We're able to project our thoughts</a:t>
            </a:r>
            <a:endParaRPr lang="zh-CN" altLang="en-US" sz="3600" dirty="0">
              <a:solidFill>
                <a:schemeClr val="bg1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211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2" y="-945306"/>
            <a:ext cx="9175316" cy="611687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619672" y="4011910"/>
            <a:ext cx="56605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There are stars racing past</a:t>
            </a:r>
            <a:endParaRPr lang="zh-CN" altLang="en-US" sz="3600" dirty="0">
              <a:solidFill>
                <a:schemeClr val="bg1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0272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"/>
    </mc:Choice>
    <mc:Fallback xmlns="">
      <p:transition spd="slow" advClick="0" advTm="2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3586"/>
            <a:ext cx="9202624" cy="575164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118628" y="4068276"/>
            <a:ext cx="69653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Zooming through the Milky Way</a:t>
            </a:r>
            <a:endParaRPr lang="zh-CN" altLang="en-US" sz="3600" dirty="0">
              <a:solidFill>
                <a:schemeClr val="bg1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5698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"/>
    </mc:Choice>
    <mc:Fallback xmlns="">
      <p:transition spd="slow" advClick="0" advTm="3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" y="-1316682"/>
            <a:ext cx="9154633" cy="654140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622937" y="4371950"/>
            <a:ext cx="55210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We have found a way to play</a:t>
            </a:r>
            <a:endParaRPr lang="zh-CN" altLang="en-US" sz="3200" dirty="0">
              <a:solidFill>
                <a:schemeClr val="bg1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7338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3580"/>
            <a:ext cx="9161200" cy="604918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43608" y="4288156"/>
            <a:ext cx="72795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prstClr val="white"/>
                </a:solidFill>
                <a:latin typeface="Adobe 黑体 Std R" pitchFamily="34" charset="-122"/>
                <a:ea typeface="Adobe 黑体 Std R" pitchFamily="34" charset="-122"/>
              </a:rPr>
              <a:t>Let's get upon this moonlight ride</a:t>
            </a:r>
            <a:endParaRPr lang="zh-CN" altLang="en-US" sz="3600" dirty="0">
              <a:solidFill>
                <a:prstClr val="white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3317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3580"/>
            <a:ext cx="9161200" cy="604918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43608" y="4288156"/>
            <a:ext cx="72795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prstClr val="white"/>
                </a:solidFill>
                <a:latin typeface="Adobe 黑体 Std R" pitchFamily="34" charset="-122"/>
                <a:ea typeface="Adobe 黑体 Std R" pitchFamily="34" charset="-122"/>
              </a:rPr>
              <a:t>Let's get upon this moonlight ride</a:t>
            </a:r>
            <a:endParaRPr lang="zh-CN" altLang="en-US" sz="3600" dirty="0">
              <a:solidFill>
                <a:prstClr val="white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3317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8690"/>
            <a:ext cx="9144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02744" y="4247296"/>
            <a:ext cx="81163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And paint our world with silver clouds</a:t>
            </a:r>
            <a:endParaRPr lang="zh-CN" altLang="en-US" sz="3600" dirty="0">
              <a:solidFill>
                <a:schemeClr val="bg1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2714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0"/>
            <a:ext cx="6408712" cy="434828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71600" y="4348280"/>
            <a:ext cx="73613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latin typeface="Adobe 黑体 Std R" pitchFamily="34" charset="-122"/>
                <a:ea typeface="Adobe 黑体 Std R" pitchFamily="34" charset="-122"/>
              </a:rPr>
              <a:t>We're sketching lines up in the sky</a:t>
            </a:r>
            <a:endParaRPr lang="zh-CN" altLang="en-US" sz="3600" dirty="0">
              <a:latin typeface="Adobe 黑体 Std R" pitchFamily="34" charset="-122"/>
              <a:ea typeface="Adobe 黑体 Std R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2914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957" y="-812626"/>
            <a:ext cx="5179979" cy="51435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771800" y="4125962"/>
            <a:ext cx="36022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zh-CN" sz="3600" dirty="0">
                <a:latin typeface="Adobe 黑体 Std R" pitchFamily="34" charset="-122"/>
                <a:ea typeface="Adobe 黑体 Std R" pitchFamily="34" charset="-122"/>
              </a:rPr>
              <a:t>To pass the time</a:t>
            </a:r>
            <a:endParaRPr lang="zh-CN" altLang="en-US" sz="3600" dirty="0">
              <a:latin typeface="Adobe 黑体 Std R" pitchFamily="34" charset="-122"/>
              <a:ea typeface="Adobe 黑体 Std R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586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-1126"/>
            <a:ext cx="5832648" cy="422411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99591" y="4347160"/>
            <a:ext cx="74799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latin typeface="Adobe 黑体 Std R" pitchFamily="34" charset="-122"/>
                <a:ea typeface="Adobe 黑体 Std R" pitchFamily="34" charset="-122"/>
              </a:rPr>
              <a:t>There's life and love straight above</a:t>
            </a:r>
            <a:endParaRPr lang="zh-CN" altLang="en-US" sz="3600" dirty="0">
              <a:latin typeface="Adobe 黑体 Std R" pitchFamily="34" charset="-122"/>
              <a:ea typeface="Adobe 黑体 Std R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780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303</Words>
  <Application>Microsoft Office PowerPoint</Application>
  <PresentationFormat>全屏显示(16:9)</PresentationFormat>
  <Paragraphs>61</Paragraphs>
  <Slides>54</Slides>
  <Notes>0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54</vt:i4>
      </vt:variant>
    </vt:vector>
  </HeadingPairs>
  <TitlesOfParts>
    <vt:vector size="55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刘雅婷</dc:creator>
  <cp:lastModifiedBy>刘雅婷</cp:lastModifiedBy>
  <cp:revision>49</cp:revision>
  <dcterms:created xsi:type="dcterms:W3CDTF">2018-08-14T03:01:15Z</dcterms:created>
  <dcterms:modified xsi:type="dcterms:W3CDTF">2018-08-15T02:45:06Z</dcterms:modified>
</cp:coreProperties>
</file>