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85" r:id="rId14"/>
    <p:sldId id="270" r:id="rId15"/>
    <p:sldId id="271" r:id="rId16"/>
    <p:sldId id="272" r:id="rId17"/>
    <p:sldId id="273" r:id="rId18"/>
    <p:sldId id="287" r:id="rId19"/>
    <p:sldId id="286" r:id="rId20"/>
    <p:sldId id="288" r:id="rId21"/>
    <p:sldId id="274" r:id="rId22"/>
    <p:sldId id="275" r:id="rId23"/>
    <p:sldId id="289" r:id="rId24"/>
    <p:sldId id="276" r:id="rId25"/>
    <p:sldId id="290" r:id="rId26"/>
    <p:sldId id="291" r:id="rId27"/>
    <p:sldId id="29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166"/>
    <a:srgbClr val="331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7" autoAdjust="0"/>
    <p:restoredTop sz="94660"/>
  </p:normalViewPr>
  <p:slideViewPr>
    <p:cSldViewPr snapToGrid="0">
      <p:cViewPr>
        <p:scale>
          <a:sx n="50" d="100"/>
          <a:sy n="50" d="100"/>
        </p:scale>
        <p:origin x="1002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0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2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8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8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0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6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8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02421-D5BE-4C44-A168-59505F69AE29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A07DD-B62E-4570-AC18-1D3F4C964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15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581150" y="2800350"/>
            <a:ext cx="9029700" cy="1376429"/>
          </a:xfrm>
          <a:prstGeom prst="rect">
            <a:avLst/>
          </a:prstGeom>
          <a:solidFill>
            <a:srgbClr val="251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08370" y="1305773"/>
            <a:ext cx="5175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altLang="zh-CN" sz="9600" b="1" kern="0" dirty="0" smtClean="0">
                <a:solidFill>
                  <a:schemeClr val="bg1"/>
                </a:solidFill>
                <a:latin typeface="Hobo Std" panose="020B0803040709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Three</a:t>
            </a:r>
            <a:endParaRPr lang="zh-CN" altLang="en-US" sz="9600" b="1" kern="0" dirty="0">
              <a:solidFill>
                <a:schemeClr val="bg1"/>
              </a:solidFill>
              <a:latin typeface="Hobo Std" panose="020B0803040709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571500" y="2705100"/>
            <a:ext cx="13296900" cy="2152650"/>
            <a:chOff x="-571500" y="2705100"/>
            <a:chExt cx="13296900" cy="2152650"/>
          </a:xfrm>
        </p:grpSpPr>
        <p:sp>
          <p:nvSpPr>
            <p:cNvPr id="10" name="矩形 9"/>
            <p:cNvSpPr/>
            <p:nvPr/>
          </p:nvSpPr>
          <p:spPr>
            <a:xfrm>
              <a:off x="-571500" y="2705100"/>
              <a:ext cx="13296900" cy="2152650"/>
            </a:xfrm>
            <a:prstGeom prst="rect">
              <a:avLst/>
            </a:prstGeom>
            <a:solidFill>
              <a:srgbClr val="251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371262" y="3198166"/>
              <a:ext cx="744947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500"/>
                </a:spcBef>
                <a:spcAft>
                  <a:spcPts val="750"/>
                </a:spcAft>
              </a:pPr>
              <a:r>
                <a:rPr lang="en-US" altLang="zh-CN" sz="6600" b="1" kern="0" dirty="0">
                  <a:solidFill>
                    <a:schemeClr val="bg1"/>
                  </a:solidFill>
                  <a:latin typeface="Franklin Gothic Heavy" panose="020B09030201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6600" b="1" kern="0" dirty="0" smtClean="0">
                  <a:solidFill>
                    <a:schemeClr val="bg1"/>
                  </a:solidFill>
                  <a:latin typeface="Franklin Gothic Heavy" panose="020B09030201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 </a:t>
              </a:r>
              <a:r>
                <a:rPr lang="en-US" altLang="zh-CN" sz="6600" b="1" kern="0" dirty="0">
                  <a:solidFill>
                    <a:schemeClr val="bg1"/>
                  </a:solidFill>
                  <a:latin typeface="Franklin Gothic Heavy" panose="020B09030201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6600" b="1" kern="0" dirty="0" smtClean="0">
                  <a:solidFill>
                    <a:schemeClr val="bg1"/>
                  </a:solidFill>
                  <a:latin typeface="Franklin Gothic Heavy" panose="020B09030201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b="1" kern="0" dirty="0" smtClean="0">
                  <a:solidFill>
                    <a:schemeClr val="bg1"/>
                  </a:solidFill>
                  <a:latin typeface="Franklin Gothic Heavy" panose="020B09030201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magic number</a:t>
              </a:r>
              <a:endParaRPr lang="zh-CN" altLang="zh-CN" sz="6600" b="1" kern="100" dirty="0">
                <a:solidFill>
                  <a:schemeClr val="bg1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92090" y="1485900"/>
            <a:ext cx="9985426" cy="1099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altLang="zh-CN" sz="7200" b="1" kern="0" dirty="0">
                <a:solidFill>
                  <a:schemeClr val="bg1"/>
                </a:solidFill>
                <a:latin typeface="Imprint MT Shadow" panose="04020605060303030202" pitchFamily="82" charset="0"/>
                <a:ea typeface="宋体" panose="02010600030101010101" pitchFamily="2" charset="-122"/>
                <a:cs typeface="Times New Roman" panose="02020603050405020304" pitchFamily="18" charset="0"/>
              </a:rPr>
              <a:t>Three is a magic number</a:t>
            </a:r>
            <a:endParaRPr lang="zh-CN" altLang="zh-CN" sz="7200" b="1" kern="0" dirty="0">
              <a:solidFill>
                <a:schemeClr val="bg1"/>
              </a:solidFill>
              <a:latin typeface="Imprint MT Shadow" panose="04020605060303030202" pitchFamily="82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70394" y="3055560"/>
            <a:ext cx="8108310" cy="2652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altLang="zh-CN" sz="4800" b="1" kern="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Numerals</a:t>
            </a:r>
          </a:p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altLang="zh-CN" sz="4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ddyup Std" panose="030504020403020404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By </a:t>
            </a:r>
            <a:r>
              <a:rPr lang="zh-CN" altLang="en-US" sz="32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华南师范大学外国语言文化学院 黄晓真</a:t>
            </a:r>
            <a:endParaRPr lang="en-US" altLang="zh-CN" sz="3200" b="1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zh-CN" altLang="en-US" sz="32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广东省</a:t>
            </a:r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河源市河源中学实验</a:t>
            </a:r>
            <a:r>
              <a:rPr lang="zh-CN" altLang="en-US" sz="32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学校 张传胜</a:t>
            </a:r>
            <a:endParaRPr lang="zh-CN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0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>
        <p14:ripple/>
        <p:sndAc>
          <p:stSnd>
            <p:snd r:embed="rId2" name="▶ Three Is A Magic Number.wav"/>
          </p:stSnd>
        </p:sndAc>
      </p:transition>
    </mc:Choice>
    <mc:Fallback>
      <p:transition spd="med" advClick="0" advTm="0">
        <p:fade/>
        <p:sndAc>
          <p:stSnd>
            <p:snd r:embed="rId2" name="▶ Three Is A Magic Numb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1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build="allAtOnce" animBg="1"/>
      <p:bldP spid="9" grpId="0"/>
      <p:bldP spid="12" grpId="0"/>
      <p:bldP spid="13" grpId="0" uiExpand="1" build="p"/>
      <p:bldP spid="13" grpId="1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047"/>
            <a:ext cx="12192000" cy="697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2227373"/>
            <a:ext cx="12418141" cy="1902188"/>
          </a:xfrm>
          <a:prstGeom prst="rect">
            <a:avLst/>
          </a:prstGeom>
          <a:solidFill>
            <a:srgbClr val="00206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112623" y="2184124"/>
            <a:ext cx="10192893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dirty="0" smtClean="0">
                <a:solidFill>
                  <a:prstClr val="white"/>
                </a:solidFill>
                <a:latin typeface="Colonna MT" panose="04020805060202030203" pitchFamily="82" charset="0"/>
              </a:rPr>
              <a:t>Every triangle has three corners,</a:t>
            </a:r>
            <a:endParaRPr lang="zh-CN" altLang="en-US" sz="6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68799" y="2750999"/>
            <a:ext cx="9054402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dirty="0" smtClean="0">
                <a:solidFill>
                  <a:prstClr val="white"/>
                </a:solidFill>
                <a:latin typeface="Colonna MT" panose="04020805060202030203" pitchFamily="82" charset="0"/>
              </a:rPr>
              <a:t>Every </a:t>
            </a:r>
            <a:r>
              <a:rPr lang="en-US" altLang="zh-CN" sz="5400" dirty="0">
                <a:solidFill>
                  <a:prstClr val="white"/>
                </a:solidFill>
                <a:latin typeface="Colonna MT" panose="04020805060202030203" pitchFamily="82" charset="0"/>
              </a:rPr>
              <a:t>triangle has three sides</a:t>
            </a:r>
            <a:r>
              <a:rPr lang="en-US" altLang="zh-CN" sz="4400" dirty="0">
                <a:solidFill>
                  <a:prstClr val="white"/>
                </a:solidFill>
                <a:latin typeface="Charlemagne Std" panose="04020705060702020204" pitchFamily="82" charset="0"/>
              </a:rPr>
              <a:t/>
            </a:r>
            <a:br>
              <a:rPr lang="en-US" altLang="zh-CN" sz="4400" dirty="0">
                <a:solidFill>
                  <a:prstClr val="white"/>
                </a:solidFill>
                <a:latin typeface="Charlemagne Std" panose="04020705060702020204" pitchFamily="82" charset="0"/>
              </a:rPr>
            </a:br>
            <a:r>
              <a:rPr lang="en-US" altLang="zh-CN" sz="4400" dirty="0">
                <a:solidFill>
                  <a:prstClr val="white"/>
                </a:solidFill>
                <a:latin typeface="Charlemagne Std" panose="04020705060702020204" pitchFamily="82" charset="0"/>
              </a:rPr>
              <a:t/>
            </a:r>
            <a:br>
              <a:rPr lang="en-US" altLang="zh-CN" sz="4400" dirty="0">
                <a:solidFill>
                  <a:prstClr val="white"/>
                </a:solidFill>
                <a:latin typeface="Charlemagne Std" panose="04020705060702020204" pitchFamily="82" charset="0"/>
              </a:rPr>
            </a:br>
            <a:endParaRPr lang="zh-CN" altLang="en-US" sz="4400" dirty="0">
              <a:solidFill>
                <a:schemeClr val="bg1"/>
              </a:solidFill>
              <a:latin typeface="Charlemagne Std" panose="040207050607020202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5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6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6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1735392" y="807763"/>
            <a:ext cx="12418141" cy="1902188"/>
          </a:xfrm>
          <a:prstGeom prst="rect">
            <a:avLst/>
          </a:pr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32617" y="3735838"/>
            <a:ext cx="12418141" cy="1902188"/>
          </a:xfrm>
          <a:prstGeom prst="rect">
            <a:avLst/>
          </a:prstGeom>
          <a:solidFill>
            <a:srgbClr val="00206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22786" y="1386513"/>
            <a:ext cx="12998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No more, no less, </a:t>
            </a:r>
            <a:endParaRPr lang="zh-CN" altLang="en-US" sz="4000" dirty="0">
              <a:solidFill>
                <a:schemeClr val="bg1"/>
              </a:solidFill>
              <a:latin typeface="Adobe Gothic Std B" panose="020B0800000000000000" pitchFamily="34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27139" y="136310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 don't have to guess</a:t>
            </a:r>
            <a:br>
              <a:rPr lang="en-US" altLang="zh-CN" sz="40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40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2097" y="4438905"/>
            <a:ext cx="395160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When it's three,</a:t>
            </a:r>
            <a:endParaRPr lang="zh-CN" altLang="en-US" sz="40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17574" y="4418826"/>
            <a:ext cx="321818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 can see </a:t>
            </a:r>
            <a:endParaRPr lang="zh-CN" altLang="en-US" sz="40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09158" y="4440551"/>
            <a:ext cx="486283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it's a magic number</a:t>
            </a:r>
            <a:endParaRPr lang="zh-CN" altLang="en-US" sz="40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1662" y="6267705"/>
            <a:ext cx="292418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altLang="zh-CN" sz="400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40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91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Bar dir="vert"/>
      </p:transition>
    </mc:Choice>
    <mc:Fallback xmlns=""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1" presetClass="entr" presetSubtype="0" fill="hold" grpId="1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1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5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1843" y="316875"/>
            <a:ext cx="12418141" cy="2554545"/>
          </a:xfrm>
          <a:prstGeom prst="rect">
            <a:avLst/>
          </a:pr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190333" y="4306529"/>
            <a:ext cx="5001667" cy="594891"/>
          </a:xfrm>
          <a:prstGeom prst="rect">
            <a:avLst/>
          </a:pr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176" name="Picture 8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9" y="2010726"/>
            <a:ext cx="7267021" cy="47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063113" y="654881"/>
            <a:ext cx="8931594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 man and a woman had a little baby</a:t>
            </a:r>
            <a:endParaRPr lang="zh-CN" altLang="en-US" sz="4000" dirty="0">
              <a:latin typeface="Adobe Gothic Std B" panose="020B08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63115" y="1264481"/>
            <a:ext cx="327850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Yes, they did</a:t>
            </a:r>
            <a:endParaRPr lang="zh-CN" altLang="en-US" sz="40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96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4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"/>
          <a:stretch/>
        </p:blipFill>
        <p:spPr bwMode="auto">
          <a:xfrm>
            <a:off x="0" y="0"/>
            <a:ext cx="12192000" cy="687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002891" y="4564983"/>
            <a:ext cx="12418141" cy="23083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842267" y="4734342"/>
            <a:ext cx="7969569" cy="109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 they had three </a:t>
            </a:r>
            <a:endParaRPr lang="zh-CN" altLang="en-US" sz="6600" dirty="0">
              <a:latin typeface="Adobe Gothic Std B" panose="020B0800000000000000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2267" y="5740182"/>
            <a:ext cx="5010531" cy="109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 the family</a:t>
            </a:r>
            <a:endParaRPr lang="zh-CN" altLang="en-US" sz="66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9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34224" y="989416"/>
            <a:ext cx="6067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That's a magic number</a:t>
            </a:r>
            <a:endParaRPr lang="zh-CN" altLang="en-US" sz="4400" dirty="0">
              <a:solidFill>
                <a:schemeClr val="bg1"/>
              </a:solidFill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02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"/>
            <a:ext cx="12192000" cy="68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559643" y="1247940"/>
            <a:ext cx="507238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Three, six, nine</a:t>
            </a:r>
            <a:endParaRPr lang="zh-CN" altLang="en-US" sz="3600" dirty="0">
              <a:solidFill>
                <a:schemeClr val="bg1"/>
              </a:solidFill>
              <a:latin typeface="Ravie" panose="04040805050809020602" pitchFamily="82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59645" y="2070900"/>
            <a:ext cx="8117205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Twelve, fifteen, eighteen</a:t>
            </a:r>
            <a:endParaRPr lang="zh-CN" altLang="en-US" sz="3600" dirty="0">
              <a:solidFill>
                <a:schemeClr val="bg1"/>
              </a:solidFill>
              <a:latin typeface="Ravie" panose="04040805050809020602" pitchFamily="82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59645" y="2893860"/>
            <a:ext cx="8618855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Twenty-one, twenty-four, </a:t>
            </a:r>
            <a:endParaRPr lang="zh-CN" altLang="en-US" sz="3600" dirty="0">
              <a:solidFill>
                <a:schemeClr val="bg1"/>
              </a:solidFill>
              <a:latin typeface="Ravie" panose="04040805050809020602" pitchFamily="82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59645" y="3716820"/>
            <a:ext cx="4605655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twenty-seven</a:t>
            </a:r>
            <a:endParaRPr lang="zh-CN" altLang="en-US" sz="3600" dirty="0">
              <a:solidFill>
                <a:schemeClr val="bg1"/>
              </a:solidFill>
              <a:latin typeface="Ravie" panose="04040805050809020602" pitchFamily="8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59645" y="4539780"/>
            <a:ext cx="2448243" cy="173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Thirty</a:t>
            </a:r>
            <a:br>
              <a:rPr lang="en-US" altLang="zh-CN" sz="360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</a:br>
            <a:r>
              <a:rPr lang="en-US" altLang="zh-CN" sz="360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/>
            </a:r>
            <a:br>
              <a:rPr lang="en-US" altLang="zh-CN" sz="360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</a:br>
            <a:endParaRPr lang="zh-CN" altLang="en-US" sz="3600" dirty="0">
              <a:solidFill>
                <a:schemeClr val="bg1"/>
              </a:solidFill>
              <a:latin typeface="Ravie" panose="04040805050809020602" pitchFamily="82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564558" y="1252855"/>
            <a:ext cx="5072380" cy="83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rgbClr val="FFC00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Three, six, nine</a:t>
            </a:r>
            <a:endParaRPr lang="zh-CN" altLang="en-US" sz="3600" dirty="0">
              <a:solidFill>
                <a:srgbClr val="FFC000"/>
              </a:solidFill>
              <a:latin typeface="Ravie" panose="04040805050809020602" pitchFamily="8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64560" y="2075815"/>
            <a:ext cx="8117205" cy="83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rgbClr val="92D05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Twelve, fifteen, eighteen</a:t>
            </a:r>
            <a:endParaRPr lang="zh-CN" altLang="en-US" sz="3600" dirty="0">
              <a:solidFill>
                <a:srgbClr val="92D050"/>
              </a:solidFill>
              <a:latin typeface="Ravie" panose="04040805050809020602" pitchFamily="82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64560" y="2898775"/>
            <a:ext cx="8618855" cy="83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rgbClr val="00B0F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Twenty-one, twenty-four, </a:t>
            </a:r>
            <a:endParaRPr lang="zh-CN" altLang="en-US" sz="3600" dirty="0">
              <a:solidFill>
                <a:srgbClr val="00B0F0"/>
              </a:solidFill>
              <a:latin typeface="Ravie" panose="04040805050809020602" pitchFamily="8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64560" y="3721735"/>
            <a:ext cx="4605655" cy="83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rgbClr val="00B05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twenty-seven</a:t>
            </a:r>
            <a:endParaRPr lang="zh-CN" altLang="en-US" sz="3600" dirty="0">
              <a:solidFill>
                <a:srgbClr val="00B050"/>
              </a:solidFill>
              <a:latin typeface="Ravie" panose="04040805050809020602" pitchFamily="82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564560" y="4515198"/>
            <a:ext cx="2448243" cy="249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Thirty</a:t>
            </a:r>
            <a:br>
              <a:rPr lang="en-US" altLang="zh-CN" sz="3600" dirty="0">
                <a:solidFill>
                  <a:srgbClr val="C0000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</a:br>
            <a:r>
              <a:rPr lang="en-US" altLang="zh-CN" sz="3600" dirty="0">
                <a:solidFill>
                  <a:srgbClr val="C0000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/>
            </a:r>
            <a:br>
              <a:rPr lang="en-US" altLang="zh-CN" sz="3600" dirty="0">
                <a:solidFill>
                  <a:srgbClr val="C00000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</a:br>
            <a:endParaRPr lang="zh-CN" altLang="en-US" sz="3600" dirty="0">
              <a:solidFill>
                <a:srgbClr val="C00000"/>
              </a:solidFill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0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0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3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903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704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5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195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80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301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99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allAtOnce"/>
      <p:bldP spid="13" grpId="0" build="allAtOnce"/>
      <p:bldP spid="14" grpId="0" build="allAtOnce"/>
      <p:bldP spid="15" grpId="0" build="allAtOnce"/>
      <p:bldP spid="21" grpId="0"/>
      <p:bldP spid="22" grpId="0" build="allAtOnce"/>
      <p:bldP spid="23" grpId="0" build="allAtOnce"/>
      <p:bldP spid="24" grpId="0" build="allAtOnce"/>
      <p:bldP spid="2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"/>
            <a:ext cx="12192000" cy="68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823883" y="1882170"/>
            <a:ext cx="5889943" cy="7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Now the Multiples of 3 </a:t>
            </a:r>
            <a:endParaRPr lang="zh-CN" altLang="zh-CN" sz="2800" dirty="0">
              <a:solidFill>
                <a:schemeClr val="accent4">
                  <a:lumMod val="60000"/>
                  <a:lumOff val="40000"/>
                </a:schemeClr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23883" y="2522250"/>
            <a:ext cx="9414256" cy="66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come up three times in each set of 10. </a:t>
            </a:r>
            <a:endParaRPr lang="zh-CN" altLang="zh-CN" sz="2800" dirty="0">
              <a:solidFill>
                <a:schemeClr val="accent4">
                  <a:lumMod val="60000"/>
                  <a:lumOff val="40000"/>
                </a:schemeClr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06013" y="3062625"/>
            <a:ext cx="4178618" cy="77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00" dirty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and in the 20's </a:t>
            </a:r>
            <a:endParaRPr lang="zh-CN" altLang="zh-CN" sz="30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06013" y="3748425"/>
            <a:ext cx="5299393" cy="77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00" dirty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you get a 21-24-27, </a:t>
            </a:r>
            <a:endParaRPr lang="zh-CN" altLang="zh-CN" sz="30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06013" y="4434225"/>
            <a:ext cx="7533070" cy="77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00" dirty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and it comes out even on 30. </a:t>
            </a:r>
            <a:endParaRPr lang="zh-CN" altLang="zh-CN" sz="30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6013" y="1691024"/>
            <a:ext cx="4132580" cy="77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00" dirty="0" smtClean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In the first 10 </a:t>
            </a:r>
            <a:endParaRPr lang="zh-CN" altLang="zh-CN" sz="30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72548" y="1665974"/>
            <a:ext cx="3869119" cy="70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00" dirty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you get 3-6-9, </a:t>
            </a:r>
            <a:endParaRPr lang="zh-CN" altLang="zh-CN" sz="30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06013" y="2376824"/>
            <a:ext cx="5651818" cy="77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00" dirty="0" smtClean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and in the teens ten </a:t>
            </a:r>
            <a:endParaRPr lang="zh-CN" altLang="zh-CN" sz="30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06106" y="2417388"/>
            <a:ext cx="4280281" cy="70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00" dirty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its 12-15 and 18, </a:t>
            </a:r>
            <a:endParaRPr lang="zh-CN" altLang="zh-CN" sz="30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700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cut/>
      </p:transition>
    </mc:Choice>
    <mc:Fallback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3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333136" y="1829824"/>
            <a:ext cx="687274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6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Now </a:t>
            </a:r>
            <a:endParaRPr lang="zh-CN" altLang="en-US" sz="1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80954" y="3071137"/>
            <a:ext cx="107773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multiply </a:t>
            </a:r>
            <a:r>
              <a:rPr lang="en-US" altLang="zh-CN" sz="44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backwards from three times </a:t>
            </a:r>
            <a:r>
              <a:rPr lang="en-US" altLang="zh-CN" sz="44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ten</a:t>
            </a:r>
            <a:endParaRPr lang="zh-CN" altLang="en-US" sz="44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5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"/>
            <a:ext cx="12192000" cy="68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685004" y="1460231"/>
            <a:ext cx="6491605" cy="66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 times ten is thirty</a:t>
            </a:r>
          </a:p>
        </p:txBody>
      </p:sp>
      <p:sp>
        <p:nvSpPr>
          <p:cNvPr id="8" name="矩形 7"/>
          <p:cNvSpPr/>
          <p:nvPr/>
        </p:nvSpPr>
        <p:spPr>
          <a:xfrm>
            <a:off x="1685002" y="2100311"/>
            <a:ext cx="8374380" cy="66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 times nine is twenty-seven</a:t>
            </a:r>
          </a:p>
        </p:txBody>
      </p:sp>
      <p:sp>
        <p:nvSpPr>
          <p:cNvPr id="9" name="矩形 8"/>
          <p:cNvSpPr/>
          <p:nvPr/>
        </p:nvSpPr>
        <p:spPr>
          <a:xfrm>
            <a:off x="1685002" y="2740391"/>
            <a:ext cx="8398194" cy="66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 times eight is twenty-four</a:t>
            </a:r>
          </a:p>
        </p:txBody>
      </p:sp>
      <p:sp>
        <p:nvSpPr>
          <p:cNvPr id="10" name="矩形 9"/>
          <p:cNvSpPr/>
          <p:nvPr/>
        </p:nvSpPr>
        <p:spPr>
          <a:xfrm>
            <a:off x="1685004" y="3380471"/>
            <a:ext cx="92687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 </a:t>
            </a:r>
            <a:r>
              <a:rPr lang="en-US" altLang="zh-CN" sz="2800" dirty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times seven is twenty-one</a:t>
            </a:r>
            <a:endParaRPr lang="en-US" altLang="zh-CN" sz="2800" dirty="0" smtClean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42661" y="1122587"/>
            <a:ext cx="6896419" cy="7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 times six is eighteen</a:t>
            </a:r>
            <a:endParaRPr lang="zh-CN" altLang="en-US" sz="28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42661" y="1762667"/>
            <a:ext cx="6853555" cy="7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 times five is fifteen</a:t>
            </a:r>
            <a:endParaRPr lang="zh-CN" altLang="en-US" sz="28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242661" y="2402747"/>
            <a:ext cx="6940869" cy="7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Three times four is </a:t>
            </a:r>
            <a:r>
              <a:rPr lang="en-US" altLang="zh-CN" sz="2800" dirty="0" smtClean="0">
                <a:solidFill>
                  <a:prstClr val="white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twelve</a:t>
            </a:r>
            <a:endParaRPr lang="zh-CN" altLang="en-US" sz="28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42661" y="3042827"/>
            <a:ext cx="7429819" cy="7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And three times three is nine</a:t>
            </a:r>
            <a:endParaRPr lang="zh-CN" altLang="en-US" sz="28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42661" y="3682907"/>
            <a:ext cx="6917055" cy="7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And three times two is six </a:t>
            </a:r>
            <a:endParaRPr lang="zh-CN" altLang="en-US" sz="28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242661" y="4322989"/>
            <a:ext cx="8501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And three times one is three </a:t>
            </a:r>
            <a:endParaRPr lang="zh-CN" altLang="en-US" sz="28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42661" y="4963067"/>
            <a:ext cx="4972431" cy="73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Of course.☺</a:t>
            </a:r>
            <a:endParaRPr lang="zh-CN" altLang="en-US" sz="2800" dirty="0">
              <a:solidFill>
                <a:schemeClr val="bg1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0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00"/>
                            </p:stCondLst>
                            <p:childTnLst>
                              <p:par>
                                <p:cTn id="2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8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9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24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62" y="789709"/>
            <a:ext cx="6875821" cy="539878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72065" y="5788381"/>
            <a:ext cx="12890091" cy="784830"/>
          </a:xfrm>
          <a:prstGeom prst="rect">
            <a:avLst/>
          </a:prstGeom>
          <a:solidFill>
            <a:schemeClr val="dk1">
              <a:alpha val="9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altLang="zh-CN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altLang="zh-CN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zh-CN" b="1" kern="100" dirty="0">
              <a:solidFill>
                <a:schemeClr val="bg1"/>
              </a:solidFill>
              <a:latin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577331" y="5826735"/>
            <a:ext cx="80618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Yes</a:t>
            </a:r>
            <a:r>
              <a:rPr lang="en-US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, </a:t>
            </a:r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it is ,</a:t>
            </a:r>
            <a:endParaRPr lang="zh-CN" altLang="zh-CN" sz="4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89798" y="5857648"/>
            <a:ext cx="5335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it</a:t>
            </a:r>
            <a:r>
              <a:rPr lang="en-US" altLang="zh-CN" sz="4400" dirty="0">
                <a:solidFill>
                  <a:schemeClr val="bg1"/>
                </a:solidFill>
                <a:latin typeface="Aharoni" panose="02010803020104030203" pitchFamily="2" charset="-79"/>
                <a:ea typeface="Adobe Gothic Std B" panose="020B0800000000000000" pitchFamily="34" charset="-128"/>
                <a:cs typeface="Aharoni" panose="02010803020104030203" pitchFamily="2" charset="-79"/>
              </a:rPr>
              <a:t>’</a:t>
            </a:r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 a magic number</a:t>
            </a:r>
            <a:endParaRPr lang="zh-CN" altLang="en-US" sz="4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605355"/>
      </p:ext>
    </p:extLst>
  </p:cSld>
  <p:clrMapOvr>
    <a:masterClrMapping/>
  </p:clrMapOvr>
  <p:transition spd="med" advClick="0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7998" y="2229153"/>
            <a:ext cx="1157400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Now</a:t>
            </a:r>
            <a:r>
              <a:rPr lang="en-US" altLang="zh-CN" sz="44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altLang="zh-CN" sz="4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dig the pattern once </a:t>
            </a:r>
            <a:r>
              <a:rPr lang="en-US" altLang="zh-CN" sz="46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more</a:t>
            </a:r>
            <a:r>
              <a:rPr lang="en-US" altLang="zh-CN" dirty="0">
                <a:solidFill>
                  <a:srgbClr val="222222"/>
                </a:solidFill>
                <a:latin typeface="Helvetica Neue"/>
              </a:rPr>
              <a:t>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645845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073" y="-1651820"/>
            <a:ext cx="17995398" cy="101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-298757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3....3-6-9 </a:t>
            </a:r>
            <a:b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12...12-15-18 </a:t>
            </a:r>
            <a:b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21...21-24-27...30 </a:t>
            </a:r>
            <a:b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altLang="zh-CN" sz="6600" dirty="0">
                <a:solidFill>
                  <a:schemeClr val="bg1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6600" dirty="0">
              <a:solidFill>
                <a:schemeClr val="bg1">
                  <a:lumMod val="50000"/>
                </a:schemeClr>
              </a:solidFill>
              <a:latin typeface="Adobe Gothic Std B" panose="020B0800000000000000" pitchFamily="34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786562" y="-929150"/>
            <a:ext cx="15680376" cy="8672052"/>
          </a:xfrm>
          <a:prstGeom prst="rect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169745" y="3160772"/>
            <a:ext cx="6145530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(Three) Three, six, nine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67796" y="3831332"/>
            <a:ext cx="9045892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(Twelve) Twelve, fifteen, eighteen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6821" y="4501892"/>
            <a:ext cx="10496867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(Twenty-one) Twenty-one, twenty-four,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90670" y="5172452"/>
            <a:ext cx="3824605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twenty-seven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78220" y="5843012"/>
            <a:ext cx="1837055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Thirty</a:t>
            </a:r>
            <a:br>
              <a:rPr lang="en-US" altLang="zh-CN" sz="4400" dirty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193051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2335" y="892388"/>
            <a:ext cx="30283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Now</a:t>
            </a:r>
            <a:r>
              <a:rPr lang="en-US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multiply from </a:t>
            </a:r>
            <a:endParaRPr lang="en-US" altLang="zh-CN" sz="4400" dirty="0" smtClean="0">
              <a:solidFill>
                <a:schemeClr val="tx1">
                  <a:lumMod val="95000"/>
                  <a:lumOff val="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/>
            <a:r>
              <a:rPr lang="en-US" altLang="zh-CN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</a:t>
            </a:r>
            <a:r>
              <a:rPr lang="en-US" altLang="zh-CN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 </a:t>
            </a:r>
            <a:r>
              <a:rPr lang="en-US" altLang="zh-CN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backwards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465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6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8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"/>
          <a:stretch/>
        </p:blipFill>
        <p:spPr>
          <a:xfrm>
            <a:off x="0" y="-294967"/>
            <a:ext cx="12191999" cy="7167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1409116">
            <a:off x="8203713" y="428150"/>
            <a:ext cx="35108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solidFill>
                  <a:schemeClr val="accent6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Going On</a:t>
            </a:r>
            <a:endParaRPr lang="zh-CN" alt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8649" y="166151"/>
            <a:ext cx="3081655" cy="1432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 x 10 </a:t>
            </a:r>
            <a:r>
              <a:rPr lang="en-US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</a:t>
            </a: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30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271955">
            <a:off x="590020" y="2044680"/>
            <a:ext cx="2762568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 x 9 </a:t>
            </a:r>
            <a:r>
              <a:rPr lang="nl-NL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</a:t>
            </a: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27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440326">
            <a:off x="5025552" y="5394771"/>
            <a:ext cx="2883218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 x 6 </a:t>
            </a:r>
            <a:r>
              <a:rPr lang="nl-NL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</a:t>
            </a: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18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21191871">
            <a:off x="8554857" y="2736778"/>
            <a:ext cx="2808605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 X 5 </a:t>
            </a:r>
            <a:r>
              <a:rPr lang="nl-NL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</a:t>
            </a: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15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31467" y="3415617"/>
            <a:ext cx="2762568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 x 8 </a:t>
            </a:r>
            <a:r>
              <a:rPr lang="nl-NL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</a:t>
            </a: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24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21015747">
            <a:off x="2490459" y="4516041"/>
            <a:ext cx="2641981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 x 7 =</a:t>
            </a: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nl-NL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1236392">
            <a:off x="7872883" y="4747835"/>
            <a:ext cx="2762568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 x 4 </a:t>
            </a:r>
            <a:r>
              <a:rPr lang="nl-NL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</a:t>
            </a:r>
            <a:r>
              <a:rPr lang="nl-NL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12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20918131">
            <a:off x="6197600" y="3925709"/>
            <a:ext cx="3496056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 3 x 3 =</a:t>
            </a:r>
            <a:r>
              <a:rPr lang="en-US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9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618168">
            <a:off x="5214570" y="1219841"/>
            <a:ext cx="3783330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 3 X 2 </a:t>
            </a:r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</a:t>
            </a:r>
            <a:r>
              <a:rPr lang="en-US" altLang="zh-CN" sz="4400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6 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08559" y="2300829"/>
            <a:ext cx="58701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 3 x 1 ... 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3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4" grpId="0"/>
      <p:bldP spid="15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7135" y="4281538"/>
            <a:ext cx="123591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Yeah. That's a magic </a:t>
            </a:r>
            <a:r>
              <a:rPr lang="en-US" altLang="zh-CN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number.</a:t>
            </a:r>
            <a:r>
              <a:rPr lang="en-US" altLang="zh-CN" dirty="0">
                <a:solidFill>
                  <a:srgbClr val="222222"/>
                </a:solidFill>
                <a:latin typeface="Helvetica Neue"/>
              </a:rPr>
              <a:t> 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 rot="241963">
            <a:off x="2222817" y="1809816"/>
            <a:ext cx="5652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What is it?! 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4349693" y="2708035"/>
            <a:ext cx="1213900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Three</a:t>
            </a:r>
            <a:r>
              <a:rPr lang="en-US" altLang="zh-CN" sz="13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!</a:t>
            </a:r>
            <a:r>
              <a:rPr lang="en-US" altLang="zh-CN" sz="13800" dirty="0">
                <a:solidFill>
                  <a:srgbClr val="222222"/>
                </a:solidFill>
                <a:latin typeface="Helvetica Neue"/>
              </a:rPr>
              <a:t> </a:t>
            </a:r>
            <a:r>
              <a:rPr lang="en-US" altLang="zh-CN" sz="13800" dirty="0">
                <a:solidFill>
                  <a:prstClr val="black"/>
                </a:solidFill>
              </a:rPr>
              <a:t/>
            </a:r>
            <a:br>
              <a:rPr lang="en-US" altLang="zh-CN" sz="13800" dirty="0">
                <a:solidFill>
                  <a:prstClr val="black"/>
                </a:solidFill>
              </a:rPr>
            </a:br>
            <a:r>
              <a:rPr lang="en-US" altLang="zh-CN" sz="13800" dirty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altLang="zh-CN" sz="13800" dirty="0">
                <a:solidFill>
                  <a:prstClr val="black">
                    <a:lumMod val="95000"/>
                    <a:lumOff val="5000"/>
                  </a:prst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13800" dirty="0"/>
          </a:p>
        </p:txBody>
      </p:sp>
    </p:spTree>
    <p:extLst>
      <p:ext uri="{BB962C8B-B14F-4D97-AF65-F5344CB8AC3E}">
        <p14:creationId xmlns:p14="http://schemas.microsoft.com/office/powerpoint/2010/main" val="164951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cut/>
      </p:transition>
    </mc:Choice>
    <mc:Fallback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1843" y="316875"/>
            <a:ext cx="12418141" cy="2554545"/>
          </a:xfrm>
          <a:prstGeom prst="rect">
            <a:avLst/>
          </a:pr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190333" y="4306529"/>
            <a:ext cx="5001667" cy="594891"/>
          </a:xfrm>
          <a:prstGeom prst="rect">
            <a:avLst/>
          </a:pr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176" name="Picture 8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9" y="2010726"/>
            <a:ext cx="7267021" cy="47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063113" y="654881"/>
            <a:ext cx="8931594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 man and a woman had a little baby</a:t>
            </a:r>
            <a:endParaRPr lang="zh-CN" altLang="en-US" sz="4000" dirty="0">
              <a:latin typeface="Adobe Gothic Std B" panose="020B08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63115" y="1264481"/>
            <a:ext cx="327850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Yes, they did</a:t>
            </a:r>
            <a:endParaRPr lang="zh-CN" altLang="en-US" sz="40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56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3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"/>
          <a:stretch/>
        </p:blipFill>
        <p:spPr bwMode="auto">
          <a:xfrm>
            <a:off x="0" y="0"/>
            <a:ext cx="12192000" cy="687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002891" y="4564983"/>
            <a:ext cx="12418141" cy="23083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842267" y="4734342"/>
            <a:ext cx="7969569" cy="109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 they had three </a:t>
            </a:r>
            <a:endParaRPr lang="zh-CN" altLang="en-US" sz="6600" dirty="0">
              <a:latin typeface="Adobe Gothic Std B" panose="020B0800000000000000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2267" y="5740182"/>
            <a:ext cx="5010531" cy="109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 the family</a:t>
            </a:r>
            <a:endParaRPr lang="zh-CN" altLang="en-US" sz="66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4285620"/>
      </p:ext>
    </p:extLst>
  </p:cSld>
  <p:clrMapOvr>
    <a:masterClrMapping/>
  </p:clrMapOvr>
  <p:transition spd="slow"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34224" y="989416"/>
            <a:ext cx="6067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That's a magic number</a:t>
            </a:r>
            <a:endParaRPr lang="zh-CN" altLang="en-US" sz="4400" dirty="0">
              <a:solidFill>
                <a:schemeClr val="bg1"/>
              </a:solidFill>
              <a:latin typeface="Adobe Gothic Std B" panose="020B0800000000000000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1150" y="3745875"/>
            <a:ext cx="8009834" cy="2235825"/>
          </a:xfrm>
          <a:prstGeom prst="rect">
            <a:avLst/>
          </a:pr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25378" y="4422982"/>
            <a:ext cx="37064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i="1" dirty="0" smtClean="0">
                <a:solidFill>
                  <a:schemeClr val="bg1"/>
                </a:solidFill>
                <a:latin typeface="Chiller" panose="04020404031007020602" pitchFamily="82" charset="0"/>
                <a:ea typeface="Adobe Gothic Std B" panose="020B0800000000000000" pitchFamily="34" charset="-128"/>
              </a:rPr>
              <a:t>THANK YOU</a:t>
            </a:r>
            <a:endParaRPr lang="zh-CN" altLang="en-US" sz="7200" b="1" i="1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2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38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2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38" y="465513"/>
            <a:ext cx="5064760" cy="60655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013683"/>
            <a:ext cx="9906000" cy="1052945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286000" y="5272358"/>
            <a:ext cx="9906000" cy="1052945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3583" y="4282448"/>
            <a:ext cx="10618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Somewhere in that ancient mystic trinity</a:t>
            </a:r>
            <a:b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3600" dirty="0">
              <a:latin typeface="Adobe Gothic Std B" panose="020B0800000000000000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42791" y="5448140"/>
            <a:ext cx="7681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 get </a:t>
            </a:r>
            <a:r>
              <a:rPr lang="en-US" altLang="zh-CN" sz="36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three</a:t>
            </a:r>
            <a: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3600" dirty="0">
              <a:latin typeface="Adobe Gothic Std B" panose="020B0800000000000000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57569" y="5447426"/>
            <a:ext cx="4184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 a magic number</a:t>
            </a:r>
            <a:endParaRPr lang="zh-CN" altLang="en-US" sz="3600" dirty="0">
              <a:solidFill>
                <a:srgbClr val="333333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8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978727"/>
            <a:ext cx="9906000" cy="1052945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·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61950" y="3189238"/>
            <a:ext cx="9848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past and the present and the future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rPr>
              <a:t/>
            </a:r>
            <a:b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rPr>
            </a:b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74928"/>
      </p:ext>
    </p:extLst>
  </p:cSld>
  <p:clrMapOvr>
    <a:masterClrMapping/>
  </p:clrMapOvr>
  <p:transition spd="med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66900" y="2313057"/>
            <a:ext cx="9906000" cy="1052945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624399" y="2565737"/>
            <a:ext cx="87771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faith and hope and charity</a:t>
            </a:r>
            <a:b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40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4178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"/>
          <a:stretch/>
        </p:blipFill>
        <p:spPr>
          <a:xfrm>
            <a:off x="6553200" y="1298316"/>
            <a:ext cx="4572000" cy="45500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964040"/>
            <a:ext cx="4288736" cy="28591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3621331"/>
            <a:ext cx="10267950" cy="1522169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895350" y="4073121"/>
            <a:ext cx="937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heart and the brain and the body</a:t>
            </a:r>
            <a:b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40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2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485900" y="918686"/>
            <a:ext cx="11925300" cy="4490599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61984" y="918686"/>
            <a:ext cx="10248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rgbClr val="333333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G</a:t>
            </a:r>
            <a:r>
              <a:rPr lang="en-US" altLang="zh-CN" sz="3200" dirty="0" smtClean="0">
                <a:solidFill>
                  <a:srgbClr val="333333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ive you three</a:t>
            </a:r>
            <a:br>
              <a:rPr lang="en-US" altLang="zh-CN" sz="3200" dirty="0" smtClean="0">
                <a:solidFill>
                  <a:srgbClr val="333333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</a:br>
            <a:endParaRPr lang="zh-CN" altLang="en-US" sz="3200" dirty="0">
              <a:latin typeface="Ravie" panose="04040805050809020602" pitchFamily="8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9" y="2209054"/>
            <a:ext cx="11440211" cy="41536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71965" y="1331267"/>
            <a:ext cx="5378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333333"/>
                </a:solidFill>
                <a:latin typeface="Ravie" panose="04040805050809020602" pitchFamily="82" charset="0"/>
                <a:ea typeface="Adobe Gothic Std B" panose="020B0800000000000000" pitchFamily="34" charset="-128"/>
              </a:rPr>
              <a:t>as a magic number</a:t>
            </a:r>
            <a:endParaRPr lang="zh-CN" altLang="en-US" sz="3200" dirty="0">
              <a:solidFill>
                <a:srgbClr val="333333"/>
              </a:solidFill>
              <a:latin typeface="Ravie" panose="04040805050809020602" pitchFamily="82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087329"/>
      </p:ext>
    </p:extLst>
  </p:cSld>
  <p:clrMapOvr>
    <a:masterClrMapping/>
  </p:clrMapOvr>
  <p:transition spd="med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565"/>
            <a:ext cx="12192000" cy="69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65"/>
            <a:ext cx="12192000" cy="7105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14370" y="3927606"/>
            <a:ext cx="10267950" cy="1522169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153904" y="4051486"/>
            <a:ext cx="8518844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It takes three legs to make a tripod </a:t>
            </a:r>
            <a:endParaRPr lang="zh-CN" altLang="en-US" sz="4000" dirty="0">
              <a:latin typeface="Adobe Gothic Std B" panose="020B0800000000000000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3904" y="4661086"/>
            <a:ext cx="593598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or to make a table stand</a:t>
            </a:r>
            <a:br>
              <a:rPr lang="en-US" altLang="zh-CN" sz="4000">
                <a:solidFill>
                  <a:srgbClr val="33333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zh-CN" altLang="en-US" sz="4000" dirty="0">
              <a:latin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6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flash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4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220"/>
                                  </p:stCondLst>
                                  <p:iterate type="lt">
                                    <p:tmPct val="13158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8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6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23762" y="1490008"/>
            <a:ext cx="6892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And it takes three wheels to make a vehicle called 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 tricycle</a:t>
            </a:r>
            <a:endParaRPr lang="zh-CN" altLang="en-US" sz="4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1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0">
        <p14:flash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437</Words>
  <Application>Microsoft Office PowerPoint</Application>
  <PresentationFormat>宽屏</PresentationFormat>
  <Paragraphs>96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Adobe Gothic Std B</vt:lpstr>
      <vt:lpstr>Helvetica Neue</vt:lpstr>
      <vt:lpstr>等线</vt:lpstr>
      <vt:lpstr>等线 Light</vt:lpstr>
      <vt:lpstr>宋体</vt:lpstr>
      <vt:lpstr>微软雅黑</vt:lpstr>
      <vt:lpstr>Aharoni</vt:lpstr>
      <vt:lpstr>Arial</vt:lpstr>
      <vt:lpstr>Charlemagne Std</vt:lpstr>
      <vt:lpstr>Chiller</vt:lpstr>
      <vt:lpstr>Colonna MT</vt:lpstr>
      <vt:lpstr>Cooper Black</vt:lpstr>
      <vt:lpstr>Footlight MT Light</vt:lpstr>
      <vt:lpstr>Franklin Gothic Heavy</vt:lpstr>
      <vt:lpstr>Giddyup Std</vt:lpstr>
      <vt:lpstr>Helvetica</vt:lpstr>
      <vt:lpstr>Hobo Std</vt:lpstr>
      <vt:lpstr>Imprint MT Shadow</vt:lpstr>
      <vt:lpstr>Ravie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TK</dc:creator>
  <cp:lastModifiedBy>TK</cp:lastModifiedBy>
  <cp:revision>163</cp:revision>
  <dcterms:created xsi:type="dcterms:W3CDTF">2019-06-07T17:10:47Z</dcterms:created>
  <dcterms:modified xsi:type="dcterms:W3CDTF">2019-06-10T08:24:53Z</dcterms:modified>
</cp:coreProperties>
</file>