
<file path=[Content_Types].xml><?xml version="1.0" encoding="utf-8"?>
<Types xmlns="http://schemas.openxmlformats.org/package/2006/content-types">
  <Default Extension="xml" ContentType="application/xml"/>
  <Default Extension="wav" ContentType="audio/x-wav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66" r:id="rId4"/>
    <p:sldId id="257" r:id="rId5"/>
    <p:sldId id="258" r:id="rId6"/>
    <p:sldId id="259" r:id="rId7"/>
    <p:sldId id="272" r:id="rId8"/>
    <p:sldId id="268" r:id="rId9"/>
    <p:sldId id="264" r:id="rId10"/>
    <p:sldId id="275" r:id="rId11"/>
    <p:sldId id="276" r:id="rId12"/>
    <p:sldId id="261" r:id="rId13"/>
    <p:sldId id="262" r:id="rId14"/>
    <p:sldId id="263" r:id="rId15"/>
    <p:sldId id="277" r:id="rId16"/>
    <p:sldId id="278" r:id="rId17"/>
    <p:sldId id="271" r:id="rId18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D668"/>
    <a:srgbClr val="42C93B"/>
    <a:srgbClr val="465723"/>
    <a:srgbClr val="9900FF"/>
    <a:srgbClr val="FF9900"/>
    <a:srgbClr val="008000"/>
    <a:srgbClr val="FF3300"/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50" autoAdjust="0"/>
    <p:restoredTop sz="94721"/>
  </p:normalViewPr>
  <p:slideViewPr>
    <p:cSldViewPr>
      <p:cViewPr varScale="1">
        <p:scale>
          <a:sx n="108" d="100"/>
          <a:sy n="108" d="100"/>
        </p:scale>
        <p:origin x="28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CD9C8-B318-4C27-BCBA-EA9A54E3A771}" type="datetimeFigureOut">
              <a:rPr lang="zh-CN" altLang="en-US"/>
              <a:pPr>
                <a:defRPr/>
              </a:pPr>
              <a:t>19/6/21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679A9-326C-4813-827E-79EC49A491F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6D19E-1BAE-430A-BD91-DF41DF23F7A5}" type="datetimeFigureOut">
              <a:rPr lang="zh-CN" altLang="en-US"/>
              <a:pPr>
                <a:defRPr/>
              </a:pPr>
              <a:t>19/6/21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6996F-E8B2-438B-ACED-4EA2621D1F7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31232-19FE-4DC7-98EE-492DD01AC411}" type="datetimeFigureOut">
              <a:rPr lang="zh-CN" altLang="en-US"/>
              <a:pPr>
                <a:defRPr/>
              </a:pPr>
              <a:t>19/6/21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4E37C-409B-460D-81C7-34936D09C26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07EBF-D2AF-4F6A-BBFA-53C0D8568D81}" type="datetimeFigureOut">
              <a:rPr lang="zh-CN" altLang="en-US"/>
              <a:pPr>
                <a:defRPr/>
              </a:pPr>
              <a:t>19/6/21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7F5A0-9C58-4BBE-ABA7-87E1253FA8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64C0F-9071-42A8-BB9C-4744A44DD5FE}" type="datetimeFigureOut">
              <a:rPr lang="zh-CN" altLang="en-US"/>
              <a:pPr>
                <a:defRPr/>
              </a:pPr>
              <a:t>19/6/21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52BD8-521A-48AB-BC4C-223C81F116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86656-5C3E-44A5-B2FC-8D7F062B6473}" type="datetimeFigureOut">
              <a:rPr lang="zh-CN" altLang="en-US"/>
              <a:pPr>
                <a:defRPr/>
              </a:pPr>
              <a:t>19/6/21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4508D-89A7-4EF1-95F6-3BA818CB2A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C53E6-28B1-45EA-88FB-BF905AE12D10}" type="datetimeFigureOut">
              <a:rPr lang="zh-CN" altLang="en-US"/>
              <a:pPr>
                <a:defRPr/>
              </a:pPr>
              <a:t>19/6/21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692B2-1500-4E23-8782-61BF450F54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F1BE0-BD35-4025-A66E-1F16B7B16582}" type="datetimeFigureOut">
              <a:rPr lang="zh-CN" altLang="en-US"/>
              <a:pPr>
                <a:defRPr/>
              </a:pPr>
              <a:t>19/6/21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7E33B-C3B5-436A-BB9E-8C080108AB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52C17-7742-4359-958E-557AE5A8D379}" type="datetimeFigureOut">
              <a:rPr lang="zh-CN" altLang="en-US"/>
              <a:pPr>
                <a:defRPr/>
              </a:pPr>
              <a:t>19/6/21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0D408-BE4E-451A-BC3E-8CC6464812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C3BF5-70DF-4398-89BD-3D42E705321E}" type="datetimeFigureOut">
              <a:rPr lang="zh-CN" altLang="en-US"/>
              <a:pPr>
                <a:defRPr/>
              </a:pPr>
              <a:t>19/6/21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299EE-B59D-4F92-8641-EB78D35D2B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6CF56-6074-4910-8913-FD7F1601F6B6}" type="datetimeFigureOut">
              <a:rPr lang="zh-CN" altLang="en-US"/>
              <a:pPr>
                <a:defRPr/>
              </a:pPr>
              <a:t>19/6/21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3DE88-DF2B-42F8-95AA-B5A4339D61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DDD8AAE-1A9D-4BDC-9B99-DEFB5C3705E7}" type="datetimeFigureOut">
              <a:rPr lang="zh-CN" altLang="en-US"/>
              <a:pPr>
                <a:defRPr/>
              </a:pPr>
              <a:t>19/6/21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B7FB467-04D3-43C2-A771-4DCD197CEA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1" descr="02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827088" y="908050"/>
            <a:ext cx="7643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6000">
                <a:latin typeface="Comic Sans MS" pitchFamily="66" charset="0"/>
              </a:rPr>
              <a:t>Come Away with Me</a:t>
            </a:r>
            <a:endParaRPr lang="zh-CN" altLang="en-US" sz="6000">
              <a:latin typeface="Comic Sans MS" pitchFamily="66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160487" y="3500438"/>
            <a:ext cx="6840537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dirty="0">
                <a:solidFill>
                  <a:srgbClr val="1E1C11"/>
                </a:solidFill>
                <a:latin typeface="Microsoft YaHei" pitchFamily="34" charset="-122"/>
                <a:ea typeface="Microsoft YaHei" pitchFamily="34" charset="-122"/>
              </a:rPr>
              <a:t>华南师范大学外国语言文化学院  李敏玲</a:t>
            </a:r>
            <a:endParaRPr lang="en-US" altLang="zh-CN" sz="2800" dirty="0">
              <a:solidFill>
                <a:srgbClr val="1E1C11"/>
              </a:solidFill>
              <a:latin typeface="Microsoft YaHei" pitchFamily="34" charset="-122"/>
              <a:ea typeface="Microsoft YaHei" pitchFamily="34" charset="-122"/>
            </a:endParaRPr>
          </a:p>
          <a:p>
            <a:endParaRPr lang="en-US" altLang="zh-CN" sz="800" dirty="0">
              <a:solidFill>
                <a:srgbClr val="1E1C11"/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CN" altLang="en-US" sz="2800" dirty="0">
                <a:solidFill>
                  <a:srgbClr val="1E1C11"/>
                </a:solidFill>
                <a:latin typeface="Microsoft YaHei" pitchFamily="34" charset="-122"/>
                <a:ea typeface="Microsoft YaHei" pitchFamily="34" charset="-122"/>
              </a:rPr>
              <a:t>广东省河源市江东新区新智中学  许艳丽</a:t>
            </a:r>
            <a:endParaRPr lang="en-US" altLang="zh-CN" sz="2800" dirty="0">
              <a:solidFill>
                <a:srgbClr val="1E1C1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3318" name="TextBox 4"/>
          <p:cNvSpPr txBox="1">
            <a:spLocks noChangeArrowheads="1"/>
          </p:cNvSpPr>
          <p:nvPr/>
        </p:nvSpPr>
        <p:spPr bwMode="auto">
          <a:xfrm>
            <a:off x="1330326" y="2159493"/>
            <a:ext cx="767083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Comic Sans MS" pitchFamily="66" charset="0"/>
              </a:rPr>
              <a:t>away </a:t>
            </a:r>
            <a:r>
              <a:rPr lang="zh-CN" altLang="en-US" sz="4400" b="1" dirty="0">
                <a:latin typeface="Comic Sans MS" pitchFamily="66" charset="0"/>
              </a:rPr>
              <a:t>的用法</a:t>
            </a:r>
            <a:r>
              <a:rPr lang="zh-CN" altLang="en-US" sz="4400" b="1" dirty="0" smtClean="0">
                <a:latin typeface="Comic Sans MS" pitchFamily="66" charset="0"/>
              </a:rPr>
              <a:t>及常用短语</a:t>
            </a:r>
            <a:endParaRPr lang="zh-CN" altLang="en-US" sz="4400" b="1" dirty="0">
              <a:latin typeface="Comic Sans MS" pitchFamily="66" charset="0"/>
            </a:endParaRPr>
          </a:p>
        </p:txBody>
      </p:sp>
      <p:pic>
        <p:nvPicPr>
          <p:cNvPr id="2" name="Come Away with M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2520" y="5013176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3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1" descr="0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71472" y="4071942"/>
            <a:ext cx="785812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dirty="0" smtClean="0"/>
              <a:t>例句</a:t>
            </a:r>
            <a:r>
              <a:rPr lang="zh-CN" altLang="en-US" sz="2800" dirty="0"/>
              <a:t>：</a:t>
            </a:r>
            <a:endParaRPr lang="en-US" altLang="zh-CN" sz="2800" dirty="0"/>
          </a:p>
          <a:p>
            <a:r>
              <a:rPr lang="en-US" altLang="zh-CN" sz="2800" dirty="0"/>
              <a:t>He lives 5 miles away from here.</a:t>
            </a:r>
            <a:r>
              <a:rPr lang="zh-CN" altLang="en-US" sz="2800" dirty="0"/>
              <a:t>他住在距离这里五英里的地方。</a:t>
            </a:r>
          </a:p>
          <a:p>
            <a:r>
              <a:rPr lang="en-US" altLang="zh-CN" sz="2800" dirty="0"/>
              <a:t>I hope to get away early in the morning.</a:t>
            </a:r>
            <a:r>
              <a:rPr lang="zh-CN" altLang="en-US" sz="2800" dirty="0"/>
              <a:t>我希望一早就动身离开。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2463" y="357166"/>
            <a:ext cx="7858125" cy="1982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</a:rPr>
              <a:t>away </a:t>
            </a:r>
            <a:r>
              <a:rPr lang="zh-CN" altLang="en-US" sz="4000" b="1" dirty="0"/>
              <a:t>的用法</a:t>
            </a:r>
            <a:r>
              <a:rPr lang="zh-CN" altLang="en-US" sz="2800" dirty="0"/>
              <a:t/>
            </a:r>
            <a:br>
              <a:rPr lang="zh-CN" altLang="en-US" sz="2800" dirty="0"/>
            </a:br>
            <a:r>
              <a:rPr lang="zh-CN" altLang="en-US" sz="2800" b="1" dirty="0" smtClean="0">
                <a:solidFill>
                  <a:srgbClr val="9900FF"/>
                </a:solidFill>
              </a:rPr>
              <a:t>副词</a:t>
            </a:r>
            <a:r>
              <a:rPr lang="en-US" altLang="zh-CN" sz="2800" b="1" dirty="0">
                <a:solidFill>
                  <a:srgbClr val="9900FF"/>
                </a:solidFill>
              </a:rPr>
              <a:t>(adv.)</a:t>
            </a:r>
            <a:r>
              <a:rPr lang="zh-CN" altLang="en-US" sz="2800" dirty="0"/>
              <a:t>：消失</a:t>
            </a:r>
            <a:r>
              <a:rPr lang="en-US" altLang="zh-CN" sz="2800" dirty="0"/>
              <a:t>; </a:t>
            </a:r>
            <a:r>
              <a:rPr lang="zh-CN" altLang="en-US" sz="2800" dirty="0"/>
              <a:t>离开，远离</a:t>
            </a:r>
            <a:r>
              <a:rPr lang="en-US" altLang="zh-CN" sz="2800" dirty="0"/>
              <a:t>; </a:t>
            </a:r>
            <a:r>
              <a:rPr lang="zh-CN" altLang="en-US" sz="2800" dirty="0"/>
              <a:t>在远处</a:t>
            </a:r>
            <a:br>
              <a:rPr lang="zh-CN" altLang="en-US" sz="2800" dirty="0"/>
            </a:br>
            <a:r>
              <a:rPr lang="zh-CN" altLang="en-US" sz="2800" b="1" dirty="0" smtClean="0">
                <a:solidFill>
                  <a:srgbClr val="0070C0"/>
                </a:solidFill>
              </a:rPr>
              <a:t>形容词</a:t>
            </a:r>
            <a:r>
              <a:rPr lang="en-US" altLang="zh-CN" sz="2800" b="1" dirty="0">
                <a:solidFill>
                  <a:srgbClr val="0070C0"/>
                </a:solidFill>
              </a:rPr>
              <a:t>(adj.)</a:t>
            </a:r>
            <a:r>
              <a:rPr lang="zh-CN" altLang="en-US" sz="2800" dirty="0"/>
              <a:t>：不在的</a:t>
            </a:r>
            <a:r>
              <a:rPr lang="en-US" altLang="zh-CN" sz="2800" dirty="0"/>
              <a:t>; </a:t>
            </a:r>
            <a:r>
              <a:rPr lang="zh-CN" altLang="en-US" sz="2800" dirty="0"/>
              <a:t>遥远的</a:t>
            </a:r>
            <a:r>
              <a:rPr lang="en-US" altLang="zh-CN" sz="2800" dirty="0"/>
              <a:t>; </a:t>
            </a:r>
            <a:r>
              <a:rPr lang="zh-CN" altLang="en-US" sz="2800" dirty="0"/>
              <a:t>客场比赛</a:t>
            </a:r>
            <a:endParaRPr lang="en-US" altLang="zh-CN" sz="2800" dirty="0"/>
          </a:p>
          <a:p>
            <a:endParaRPr lang="en-US" sz="28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0090" y="2000240"/>
            <a:ext cx="842962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smtClean="0"/>
              <a:t>1.away</a:t>
            </a:r>
            <a:r>
              <a:rPr lang="zh-CN" altLang="en-US" sz="3200" dirty="0" smtClean="0"/>
              <a:t> 表示方位的副词，其基本意思是“离开”。用在动词或短语动词之后表示与“离开”有关的各种不同的意思。可以表示“离开”的状态，也可表示“离开”的动作。</a:t>
            </a:r>
          </a:p>
        </p:txBody>
      </p:sp>
    </p:spTree>
  </p:cSld>
  <p:clrMapOvr>
    <a:masterClrMapping/>
  </p:clrMapOvr>
  <p:transition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1" descr="0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00090" y="3000372"/>
            <a:ext cx="807243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dirty="0" smtClean="0"/>
              <a:t>例句</a:t>
            </a:r>
            <a:r>
              <a:rPr lang="en-US" altLang="zh-CN" sz="3200" dirty="0"/>
              <a:t>:</a:t>
            </a:r>
            <a:endParaRPr lang="zh-CN" altLang="en-US" sz="3200" dirty="0"/>
          </a:p>
          <a:p>
            <a:r>
              <a:rPr lang="en-US" altLang="zh-CN" sz="3200" dirty="0"/>
              <a:t>The away team won the game despite of the disadvantage.</a:t>
            </a:r>
            <a:endParaRPr lang="zh-CN" altLang="en-US" sz="3200" dirty="0"/>
          </a:p>
          <a:p>
            <a:r>
              <a:rPr lang="zh-CN" altLang="en-US" sz="3200" dirty="0"/>
              <a:t>客场队伍在地理位置的劣势下仍然赢得了比赛。</a:t>
            </a:r>
          </a:p>
          <a:p>
            <a:endParaRPr lang="zh-CN" altLang="en-US" sz="32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0034" y="866831"/>
            <a:ext cx="8072439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smtClean="0"/>
              <a:t>2.</a:t>
            </a:r>
            <a:r>
              <a:rPr lang="zh-CN" altLang="en-US" sz="3200" dirty="0" smtClean="0"/>
              <a:t>虽然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away</a:t>
            </a:r>
            <a:r>
              <a:rPr lang="zh-CN" altLang="en-US" sz="3200" dirty="0" smtClean="0"/>
              <a:t>做形容词的频率没有副词高，但在谈论体育比赛的语境中，还是很常见的，意思是“客场的”。相对地，“主场的”说法是</a:t>
            </a:r>
            <a:r>
              <a:rPr lang="en-US" altLang="zh-CN" sz="3200" dirty="0" smtClean="0"/>
              <a:t>home</a:t>
            </a:r>
            <a:r>
              <a:rPr lang="zh-CN" altLang="en-US" sz="3200" dirty="0" smtClean="0"/>
              <a:t>。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图片 1" descr="0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2786063" y="101600"/>
            <a:ext cx="56896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C00000"/>
                </a:solidFill>
                <a:latin typeface="Comic Sans MS" pitchFamily="66" charset="0"/>
              </a:rPr>
              <a:t>常用</a:t>
            </a:r>
            <a:r>
              <a:rPr lang="en-US" altLang="zh-CN" sz="3600" b="1">
                <a:solidFill>
                  <a:srgbClr val="C00000"/>
                </a:solidFill>
                <a:latin typeface="Comic Sans MS" pitchFamily="66" charset="0"/>
              </a:rPr>
              <a:t>away</a:t>
            </a:r>
            <a:r>
              <a:rPr lang="zh-CN" altLang="en-US" sz="3600" b="1">
                <a:solidFill>
                  <a:srgbClr val="C00000"/>
                </a:solidFill>
                <a:latin typeface="Comic Sans MS" pitchFamily="66" charset="0"/>
              </a:rPr>
              <a:t>短语</a:t>
            </a:r>
          </a:p>
          <a:p>
            <a:endParaRPr lang="en-US" altLang="zh-CN" sz="1000" b="1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514881" y="798841"/>
            <a:ext cx="4129085" cy="2670393"/>
          </a:xfrm>
          <a:prstGeom prst="ellipse">
            <a:avLst/>
          </a:prstGeom>
          <a:solidFill>
            <a:schemeClr val="accent2">
              <a:lumMod val="40000"/>
              <a:lumOff val="60000"/>
              <a:alpha val="81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chilly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23558" name="矩形 3"/>
          <p:cNvSpPr>
            <a:spLocks noChangeArrowheads="1"/>
          </p:cNvSpPr>
          <p:nvPr/>
        </p:nvSpPr>
        <p:spPr bwMode="auto">
          <a:xfrm>
            <a:off x="4770438" y="1517650"/>
            <a:ext cx="412273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 dirty="0">
                <a:solidFill>
                  <a:srgbClr val="953735"/>
                </a:solidFill>
                <a:latin typeface="Comic Sans MS" pitchFamily="66" charset="0"/>
              </a:rPr>
              <a:t>back away </a:t>
            </a:r>
            <a:r>
              <a:rPr lang="zh-CN" altLang="en-US" sz="2000" b="1" dirty="0">
                <a:solidFill>
                  <a:srgbClr val="953735"/>
                </a:solidFill>
                <a:latin typeface="Yuanti SC"/>
                <a:ea typeface="Yuanti SC"/>
                <a:cs typeface="Yuanti SC"/>
              </a:rPr>
              <a:t>退避，躲避</a:t>
            </a:r>
          </a:p>
          <a:p>
            <a:r>
              <a:rPr lang="en-US" altLang="zh-CN" sz="2000" b="1" dirty="0">
                <a:solidFill>
                  <a:srgbClr val="953735"/>
                </a:solidFill>
                <a:latin typeface="Comic Sans MS" pitchFamily="66" charset="0"/>
              </a:rPr>
              <a:t>blow away  </a:t>
            </a:r>
            <a:r>
              <a:rPr lang="zh-CN" altLang="en-US" sz="2000" b="1" dirty="0" smtClean="0">
                <a:solidFill>
                  <a:srgbClr val="953735"/>
                </a:solidFill>
                <a:latin typeface="Comic Sans MS" pitchFamily="66" charset="0"/>
              </a:rPr>
              <a:t>吹走，驱散，炸飞</a:t>
            </a:r>
            <a:endParaRPr lang="zh-CN" altLang="en-US" sz="2000" b="1" dirty="0">
              <a:solidFill>
                <a:srgbClr val="953735"/>
              </a:solidFill>
              <a:latin typeface="Comic Sans MS" pitchFamily="66" charset="0"/>
            </a:endParaRPr>
          </a:p>
          <a:p>
            <a:r>
              <a:rPr lang="en-US" altLang="zh-CN" sz="2000" b="1" dirty="0">
                <a:solidFill>
                  <a:srgbClr val="953735"/>
                </a:solidFill>
                <a:latin typeface="Comic Sans MS" pitchFamily="66" charset="0"/>
              </a:rPr>
              <a:t>break away </a:t>
            </a:r>
            <a:r>
              <a:rPr lang="zh-CN" altLang="en-US" sz="2000" b="1" dirty="0">
                <a:solidFill>
                  <a:srgbClr val="953735"/>
                </a:solidFill>
                <a:latin typeface="Yuanti SC"/>
                <a:ea typeface="Yuanti SC"/>
                <a:cs typeface="Yuanti SC"/>
              </a:rPr>
              <a:t>脱离挣脱，改掉</a:t>
            </a:r>
          </a:p>
          <a:p>
            <a:r>
              <a:rPr lang="en-US" altLang="zh-CN" sz="2000" b="1" dirty="0">
                <a:solidFill>
                  <a:srgbClr val="953735"/>
                </a:solidFill>
                <a:latin typeface="Comic Sans MS" pitchFamily="66" charset="0"/>
              </a:rPr>
              <a:t>burn away </a:t>
            </a:r>
            <a:r>
              <a:rPr lang="zh-CN" altLang="en-US" sz="2000" b="1" dirty="0">
                <a:solidFill>
                  <a:srgbClr val="953735"/>
                </a:solidFill>
                <a:latin typeface="Yuanti SC"/>
                <a:ea typeface="Yuanti SC"/>
                <a:cs typeface="Yuanti SC"/>
              </a:rPr>
              <a:t>燃烧没了</a:t>
            </a:r>
          </a:p>
        </p:txBody>
      </p:sp>
      <p:sp>
        <p:nvSpPr>
          <p:cNvPr id="9" name="椭圆 8"/>
          <p:cNvSpPr/>
          <p:nvPr/>
        </p:nvSpPr>
        <p:spPr>
          <a:xfrm>
            <a:off x="71406" y="3000372"/>
            <a:ext cx="4251324" cy="2959118"/>
          </a:xfrm>
          <a:prstGeom prst="ellipse">
            <a:avLst/>
          </a:prstGeom>
          <a:solidFill>
            <a:schemeClr val="accent5">
              <a:lumMod val="40000"/>
              <a:lumOff val="60000"/>
              <a:alpha val="81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23565" name="椭圆 10"/>
          <p:cNvSpPr>
            <a:spLocks noChangeArrowheads="1"/>
          </p:cNvSpPr>
          <p:nvPr/>
        </p:nvSpPr>
        <p:spPr bwMode="auto">
          <a:xfrm>
            <a:off x="1000100" y="981074"/>
            <a:ext cx="2857520" cy="1804984"/>
          </a:xfrm>
          <a:prstGeom prst="ellipse">
            <a:avLst/>
          </a:prstGeom>
          <a:solidFill>
            <a:srgbClr val="FF6969">
              <a:alpha val="81000"/>
            </a:srgbClr>
          </a:solidFill>
          <a:ln w="25400" algn="ctr">
            <a:solidFill>
              <a:srgbClr val="FF6969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kumimoji="1"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0187" y="3848096"/>
            <a:ext cx="4572000" cy="13223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carry away </a:t>
            </a:r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  <a:latin typeface="Yuanti SC" charset="-122"/>
                <a:ea typeface="Yuanti SC" charset="-122"/>
                <a:cs typeface="Yuanti SC" charset="-122"/>
              </a:rPr>
              <a:t>运走，使失去自制力 </a:t>
            </a:r>
            <a:br>
              <a:rPr lang="zh-CN" altLang="en-US" sz="2000" b="1" dirty="0">
                <a:solidFill>
                  <a:schemeClr val="accent5">
                    <a:lumMod val="50000"/>
                  </a:schemeClr>
                </a:solidFill>
                <a:latin typeface="Yuanti SC" charset="-122"/>
                <a:ea typeface="Yuanti SC" charset="-122"/>
                <a:cs typeface="Yuanti SC" charset="-122"/>
              </a:rPr>
            </a:br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clear away </a:t>
            </a:r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  <a:latin typeface="Yuanti SC" charset="-122"/>
                <a:ea typeface="Yuanti SC" charset="-122"/>
                <a:cs typeface="Yuanti SC" charset="-122"/>
              </a:rPr>
              <a:t>清除，收拾，消失 </a:t>
            </a:r>
            <a:br>
              <a:rPr lang="zh-CN" altLang="en-US" sz="2000" b="1" dirty="0">
                <a:solidFill>
                  <a:schemeClr val="accent5">
                    <a:lumMod val="50000"/>
                  </a:schemeClr>
                </a:solidFill>
                <a:latin typeface="Yuanti SC" charset="-122"/>
                <a:ea typeface="Yuanti SC" charset="-122"/>
                <a:cs typeface="Yuanti SC" charset="-122"/>
              </a:rPr>
            </a:br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come away </a:t>
            </a:r>
            <a:r>
              <a:rPr lang="zh-CN" altLang="en-US" sz="2000" b="1" dirty="0" smtClean="0">
                <a:solidFill>
                  <a:schemeClr val="accent5">
                    <a:lumMod val="50000"/>
                  </a:schemeClr>
                </a:solidFill>
                <a:latin typeface="Yuanti SC" charset="-122"/>
                <a:ea typeface="Yuanti SC" charset="-122"/>
                <a:cs typeface="Yuanti SC" charset="-122"/>
              </a:rPr>
              <a:t>离开</a:t>
            </a:r>
            <a:endParaRPr lang="zh-CN" altLang="en-US" sz="2000" b="1" dirty="0">
              <a:solidFill>
                <a:schemeClr val="accent5">
                  <a:lumMod val="50000"/>
                </a:schemeClr>
              </a:solidFill>
              <a:latin typeface="Yuanti SC" charset="-122"/>
              <a:ea typeface="Yuanti SC" charset="-122"/>
              <a:cs typeface="Yuanti SC" charset="-122"/>
            </a:endParaRPr>
          </a:p>
          <a:p>
            <a:pPr>
              <a:defRPr/>
            </a:pPr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cut away </a:t>
            </a:r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  <a:latin typeface="Yuanti SC" charset="-122"/>
                <a:ea typeface="Yuanti SC" charset="-122"/>
                <a:cs typeface="Yuanti SC" charset="-122"/>
              </a:rPr>
              <a:t>切除、剪掉不好的部分</a:t>
            </a:r>
          </a:p>
        </p:txBody>
      </p:sp>
      <p:sp>
        <p:nvSpPr>
          <p:cNvPr id="11" name="椭圆 10"/>
          <p:cNvSpPr/>
          <p:nvPr/>
        </p:nvSpPr>
        <p:spPr>
          <a:xfrm>
            <a:off x="4500562" y="3644901"/>
            <a:ext cx="4525963" cy="2713057"/>
          </a:xfrm>
          <a:prstGeom prst="ellipse">
            <a:avLst/>
          </a:prstGeom>
          <a:solidFill>
            <a:schemeClr val="accent6">
              <a:lumMod val="40000"/>
              <a:lumOff val="60000"/>
              <a:alpha val="81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23562" name="Text Box 3"/>
          <p:cNvSpPr txBox="1">
            <a:spLocks noChangeArrowheads="1"/>
          </p:cNvSpPr>
          <p:nvPr/>
        </p:nvSpPr>
        <p:spPr bwMode="auto">
          <a:xfrm>
            <a:off x="4929190" y="3932239"/>
            <a:ext cx="40322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CN" altLang="en-US" sz="2000" b="1" dirty="0">
              <a:solidFill>
                <a:srgbClr val="984807"/>
              </a:solidFill>
              <a:latin typeface="Comic Sans MS" pitchFamily="66" charset="0"/>
            </a:endParaRPr>
          </a:p>
          <a:p>
            <a:r>
              <a:rPr lang="en-US" altLang="zh-CN" sz="2000" b="1" dirty="0">
                <a:solidFill>
                  <a:srgbClr val="984807"/>
                </a:solidFill>
                <a:latin typeface="Comic Sans MS" pitchFamily="66" charset="0"/>
              </a:rPr>
              <a:t>die away </a:t>
            </a:r>
            <a:r>
              <a:rPr lang="en-US" altLang="zh-CN" sz="2000" b="1" dirty="0">
                <a:solidFill>
                  <a:srgbClr val="984807"/>
                </a:solidFill>
                <a:latin typeface="Yuanti SC"/>
              </a:rPr>
              <a:t>( </a:t>
            </a:r>
            <a:r>
              <a:rPr lang="zh-CN" altLang="en-US" sz="2000" b="1" dirty="0">
                <a:solidFill>
                  <a:srgbClr val="984807"/>
                </a:solidFill>
                <a:latin typeface="Yuanti SC"/>
              </a:rPr>
              <a:t>声音、光线、风等</a:t>
            </a:r>
            <a:r>
              <a:rPr lang="en-US" altLang="zh-CN" sz="2000" b="1" dirty="0">
                <a:solidFill>
                  <a:srgbClr val="984807"/>
                </a:solidFill>
                <a:latin typeface="Yuanti SC"/>
              </a:rPr>
              <a:t>)</a:t>
            </a:r>
            <a:r>
              <a:rPr lang="zh-CN" altLang="en-US" sz="2000" b="1" dirty="0">
                <a:solidFill>
                  <a:srgbClr val="984807"/>
                </a:solidFill>
                <a:latin typeface="Yuanti SC"/>
              </a:rPr>
              <a:t>逐渐平息，</a:t>
            </a:r>
            <a:r>
              <a:rPr lang="zh-CN" altLang="en-US" sz="2000" b="1" dirty="0">
                <a:solidFill>
                  <a:srgbClr val="984807"/>
                </a:solidFill>
                <a:latin typeface="Yuanti SC"/>
                <a:ea typeface="Yuanti SC"/>
                <a:cs typeface="Yuanti SC"/>
              </a:rPr>
              <a:t>消失</a:t>
            </a:r>
          </a:p>
          <a:p>
            <a:r>
              <a:rPr lang="en-US" altLang="zh-CN" sz="2000" b="1" dirty="0">
                <a:solidFill>
                  <a:srgbClr val="984807"/>
                </a:solidFill>
                <a:latin typeface="Comic Sans MS" pitchFamily="66" charset="0"/>
              </a:rPr>
              <a:t>draw away </a:t>
            </a:r>
            <a:r>
              <a:rPr lang="zh-CN" altLang="en-US" sz="2000" b="1" dirty="0">
                <a:solidFill>
                  <a:srgbClr val="984807"/>
                </a:solidFill>
                <a:latin typeface="Yuanti SC"/>
                <a:ea typeface="Yuanti SC"/>
                <a:cs typeface="Yuanti SC"/>
              </a:rPr>
              <a:t>引开，离开，拉开</a:t>
            </a:r>
          </a:p>
          <a:p>
            <a:r>
              <a:rPr lang="en-US" altLang="zh-CN" sz="2000" b="1" dirty="0">
                <a:solidFill>
                  <a:srgbClr val="984807"/>
                </a:solidFill>
                <a:latin typeface="Comic Sans MS" pitchFamily="66" charset="0"/>
              </a:rPr>
              <a:t>dream away </a:t>
            </a:r>
            <a:r>
              <a:rPr lang="zh-CN" altLang="en-US" sz="2000" b="1" dirty="0">
                <a:solidFill>
                  <a:srgbClr val="984807"/>
                </a:solidFill>
                <a:latin typeface="Yuanti SC"/>
                <a:ea typeface="Yuanti SC"/>
                <a:cs typeface="Yuanti SC"/>
              </a:rPr>
              <a:t>遐想，出神</a:t>
            </a:r>
          </a:p>
          <a:p>
            <a:r>
              <a:rPr lang="en-US" altLang="zh-CN" sz="2000" b="1" dirty="0">
                <a:solidFill>
                  <a:srgbClr val="984807"/>
                </a:solidFill>
                <a:latin typeface="Comic Sans MS" pitchFamily="66" charset="0"/>
              </a:rPr>
              <a:t>drive away</a:t>
            </a:r>
            <a:r>
              <a:rPr lang="zh-CN" altLang="en-US" sz="2000" b="1" dirty="0">
                <a:solidFill>
                  <a:srgbClr val="984807"/>
                </a:solidFill>
                <a:latin typeface="Yuanti SC"/>
                <a:ea typeface="Yuanti SC"/>
                <a:cs typeface="Yuanti SC"/>
              </a:rPr>
              <a:t>（汽车）离开</a:t>
            </a:r>
          </a:p>
        </p:txBody>
      </p:sp>
      <p:sp>
        <p:nvSpPr>
          <p:cNvPr id="23556" name="矩形 2"/>
          <p:cNvSpPr>
            <a:spLocks noChangeArrowheads="1"/>
          </p:cNvSpPr>
          <p:nvPr/>
        </p:nvSpPr>
        <p:spPr bwMode="auto">
          <a:xfrm>
            <a:off x="1385888" y="1568450"/>
            <a:ext cx="2609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>
                <a:solidFill>
                  <a:srgbClr val="465723"/>
                </a:solidFill>
                <a:latin typeface="Comic Sans MS" pitchFamily="66" charset="0"/>
              </a:rPr>
              <a:t>away from </a:t>
            </a:r>
            <a:r>
              <a:rPr lang="zh-CN" altLang="en-US" sz="2000" b="1">
                <a:solidFill>
                  <a:srgbClr val="465723"/>
                </a:solidFill>
                <a:latin typeface="Yuanti SC"/>
                <a:ea typeface="Yuanti SC"/>
                <a:cs typeface="Yuanti SC"/>
              </a:rPr>
              <a:t>远离</a:t>
            </a:r>
            <a:br>
              <a:rPr lang="zh-CN" altLang="en-US" sz="2000" b="1">
                <a:solidFill>
                  <a:srgbClr val="465723"/>
                </a:solidFill>
                <a:latin typeface="Yuanti SC"/>
                <a:ea typeface="Yuanti SC"/>
                <a:cs typeface="Yuanti SC"/>
              </a:rPr>
            </a:br>
            <a:r>
              <a:rPr lang="en-US" altLang="zh-CN" sz="2000" b="1">
                <a:solidFill>
                  <a:srgbClr val="465723"/>
                </a:solidFill>
                <a:latin typeface="Comic Sans MS" pitchFamily="66" charset="0"/>
              </a:rPr>
              <a:t>away with </a:t>
            </a:r>
            <a:r>
              <a:rPr lang="zh-CN" altLang="en-US" sz="2000" b="1">
                <a:solidFill>
                  <a:srgbClr val="465723"/>
                </a:solidFill>
                <a:latin typeface="Yuanti SC"/>
                <a:ea typeface="Yuanti SC"/>
                <a:cs typeface="Yuanti SC"/>
              </a:rPr>
              <a:t>离开 </a:t>
            </a:r>
          </a:p>
        </p:txBody>
      </p:sp>
    </p:spTree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5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35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35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1"/>
      <p:bldP spid="23558" grpId="2"/>
      <p:bldP spid="9" grpId="0" animBg="1"/>
      <p:bldP spid="23565" grpId="0" animBg="1"/>
      <p:bldP spid="5" grpId="0"/>
      <p:bldP spid="5" grpId="1"/>
      <p:bldP spid="11" grpId="0" animBg="1"/>
      <p:bldP spid="23562" grpId="0"/>
      <p:bldP spid="23562" grpId="1"/>
      <p:bldP spid="23556" grpId="0"/>
      <p:bldP spid="2355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图片 1" descr="0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/>
        </p:nvSpPr>
        <p:spPr>
          <a:xfrm>
            <a:off x="147337" y="147500"/>
            <a:ext cx="4481373" cy="1429323"/>
          </a:xfrm>
          <a:prstGeom prst="ellipse">
            <a:avLst/>
          </a:prstGeom>
          <a:solidFill>
            <a:schemeClr val="accent3">
              <a:lumMod val="40000"/>
              <a:lumOff val="60000"/>
              <a:alpha val="81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chilly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39750" y="404813"/>
            <a:ext cx="4572000" cy="854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>
                <a:solidFill>
                  <a:srgbClr val="4F6228"/>
                </a:solidFill>
                <a:latin typeface="Comic Sans MS" pitchFamily="66" charset="0"/>
              </a:rPr>
              <a:t>far away from </a:t>
            </a:r>
            <a:r>
              <a:rPr lang="zh-CN" altLang="en-US" sz="2000" b="1">
                <a:solidFill>
                  <a:srgbClr val="4F6228"/>
                </a:solidFill>
                <a:latin typeface="Comic Sans MS" pitchFamily="66" charset="0"/>
              </a:rPr>
              <a:t>远离</a:t>
            </a:r>
          </a:p>
          <a:p>
            <a:pPr>
              <a:spcBef>
                <a:spcPct val="50000"/>
              </a:spcBef>
            </a:pPr>
            <a:r>
              <a:rPr lang="en-US" altLang="zh-CN" sz="2000" b="1">
                <a:solidFill>
                  <a:srgbClr val="4F6228"/>
                </a:solidFill>
                <a:latin typeface="Comic Sans MS" pitchFamily="66" charset="0"/>
              </a:rPr>
              <a:t>frighten…away </a:t>
            </a:r>
            <a:r>
              <a:rPr lang="zh-CN" altLang="en-US" sz="2000" b="1">
                <a:solidFill>
                  <a:srgbClr val="4F6228"/>
                </a:solidFill>
                <a:latin typeface="Comic Sans MS" pitchFamily="66" charset="0"/>
              </a:rPr>
              <a:t>把</a:t>
            </a:r>
            <a:r>
              <a:rPr lang="en-US" altLang="zh-CN" sz="2000" b="1">
                <a:solidFill>
                  <a:srgbClr val="4F6228"/>
                </a:solidFill>
                <a:latin typeface="Comic Sans MS" pitchFamily="66" charset="0"/>
              </a:rPr>
              <a:t>…</a:t>
            </a:r>
            <a:r>
              <a:rPr lang="zh-CN" altLang="en-US" sz="2000" b="1">
                <a:solidFill>
                  <a:srgbClr val="4F6228"/>
                </a:solidFill>
                <a:latin typeface="Comic Sans MS" pitchFamily="66" charset="0"/>
              </a:rPr>
              <a:t>吓走或吓跑</a:t>
            </a:r>
          </a:p>
        </p:txBody>
      </p:sp>
      <p:sp>
        <p:nvSpPr>
          <p:cNvPr id="24582" name="椭圆 8"/>
          <p:cNvSpPr>
            <a:spLocks noChangeArrowheads="1"/>
          </p:cNvSpPr>
          <p:nvPr/>
        </p:nvSpPr>
        <p:spPr bwMode="auto">
          <a:xfrm>
            <a:off x="107950" y="1955800"/>
            <a:ext cx="4248150" cy="2409825"/>
          </a:xfrm>
          <a:prstGeom prst="ellipse">
            <a:avLst/>
          </a:prstGeom>
          <a:solidFill>
            <a:srgbClr val="00CCFF">
              <a:alpha val="81000"/>
            </a:srgbClr>
          </a:solidFill>
          <a:ln w="25400" algn="ctr">
            <a:solidFill>
              <a:srgbClr val="00CCF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kumimoji="1"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8450" y="2473325"/>
            <a:ext cx="4572000" cy="16160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b="1">
                <a:solidFill>
                  <a:srgbClr val="215968"/>
                </a:solidFill>
                <a:latin typeface="Comic Sans MS" pitchFamily="66" charset="0"/>
              </a:rPr>
              <a:t>give away </a:t>
            </a:r>
            <a:r>
              <a:rPr lang="zh-CN" altLang="en-US" sz="2000" b="1">
                <a:solidFill>
                  <a:srgbClr val="215968"/>
                </a:solidFill>
                <a:latin typeface="Comic Sans MS" pitchFamily="66" charset="0"/>
              </a:rPr>
              <a:t>赠送，分发，泄露</a:t>
            </a:r>
          </a:p>
          <a:p>
            <a:r>
              <a:rPr lang="en-US" altLang="zh-CN" sz="2000" b="1">
                <a:solidFill>
                  <a:srgbClr val="215968"/>
                </a:solidFill>
                <a:latin typeface="Comic Sans MS" pitchFamily="66" charset="0"/>
              </a:rPr>
              <a:t>go away </a:t>
            </a:r>
            <a:r>
              <a:rPr lang="zh-CN" altLang="en-US" sz="2000" b="1">
                <a:solidFill>
                  <a:srgbClr val="215968"/>
                </a:solidFill>
                <a:latin typeface="Comic Sans MS" pitchFamily="66" charset="0"/>
              </a:rPr>
              <a:t>走开 </a:t>
            </a:r>
          </a:p>
          <a:p>
            <a:r>
              <a:rPr lang="en-US" altLang="zh-CN" sz="2000" b="1">
                <a:solidFill>
                  <a:srgbClr val="215968"/>
                </a:solidFill>
                <a:latin typeface="Comic Sans MS" pitchFamily="66" charset="0"/>
              </a:rPr>
              <a:t>keep away from </a:t>
            </a:r>
            <a:r>
              <a:rPr lang="zh-CN" altLang="en-US" sz="2000" b="1">
                <a:solidFill>
                  <a:srgbClr val="215968"/>
                </a:solidFill>
                <a:latin typeface="Comic Sans MS" pitchFamily="66" charset="0"/>
              </a:rPr>
              <a:t>避开，不接近</a:t>
            </a:r>
            <a:endParaRPr lang="en-US" altLang="zh-CN" sz="2000" b="1">
              <a:solidFill>
                <a:srgbClr val="215968"/>
              </a:solidFill>
              <a:latin typeface="Comic Sans MS" pitchFamily="66" charset="0"/>
            </a:endParaRPr>
          </a:p>
          <a:p>
            <a:r>
              <a:rPr lang="en-US" altLang="zh-CN" sz="2000" b="1">
                <a:solidFill>
                  <a:srgbClr val="215968"/>
                </a:solidFill>
              </a:rPr>
              <a:t>look away </a:t>
            </a:r>
            <a:r>
              <a:rPr lang="zh-CN" altLang="en-US" sz="2000" b="1">
                <a:solidFill>
                  <a:srgbClr val="215968"/>
                </a:solidFill>
              </a:rPr>
              <a:t>朝其他方向看部分</a:t>
            </a:r>
          </a:p>
          <a:p>
            <a:endParaRPr lang="en-US" altLang="zh-CN" sz="2000" b="1">
              <a:solidFill>
                <a:srgbClr val="215968"/>
              </a:solidFill>
              <a:latin typeface="Comic Sans MS" pitchFamily="66" charset="0"/>
            </a:endParaRPr>
          </a:p>
        </p:txBody>
      </p:sp>
      <p:sp>
        <p:nvSpPr>
          <p:cNvPr id="24584" name="椭圆 10"/>
          <p:cNvSpPr>
            <a:spLocks noChangeArrowheads="1"/>
          </p:cNvSpPr>
          <p:nvPr/>
        </p:nvSpPr>
        <p:spPr bwMode="auto">
          <a:xfrm>
            <a:off x="4211638" y="2830513"/>
            <a:ext cx="4932362" cy="2830512"/>
          </a:xfrm>
          <a:prstGeom prst="ellipse">
            <a:avLst/>
          </a:prstGeom>
          <a:solidFill>
            <a:srgbClr val="FF99CC">
              <a:alpha val="81000"/>
            </a:srgbClr>
          </a:solidFill>
          <a:ln w="25400" algn="ctr">
            <a:solidFill>
              <a:srgbClr val="FF99CC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kumimoji="1"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51520" y="4993627"/>
            <a:ext cx="4810009" cy="1624737"/>
          </a:xfrm>
          <a:prstGeom prst="ellipse">
            <a:avLst/>
          </a:prstGeom>
          <a:solidFill>
            <a:schemeClr val="accent4">
              <a:lumMod val="40000"/>
              <a:lumOff val="60000"/>
              <a:alpha val="81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chilly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429124" y="3286125"/>
            <a:ext cx="4572000" cy="16160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CN" altLang="en-US" sz="2000" b="1" dirty="0">
              <a:solidFill>
                <a:srgbClr val="984807"/>
              </a:solidFill>
              <a:latin typeface="Comic Sans MS" pitchFamily="66" charset="0"/>
            </a:endParaRPr>
          </a:p>
          <a:p>
            <a:r>
              <a:rPr lang="en-US" altLang="zh-CN" sz="2000" b="1" dirty="0">
                <a:solidFill>
                  <a:srgbClr val="984807"/>
                </a:solidFill>
                <a:latin typeface="Comic Sans MS" pitchFamily="66" charset="0"/>
              </a:rPr>
              <a:t>make away </a:t>
            </a:r>
            <a:r>
              <a:rPr lang="zh-CN" altLang="en-US" sz="2000" b="1" dirty="0">
                <a:solidFill>
                  <a:srgbClr val="984807"/>
                </a:solidFill>
                <a:latin typeface="Comic Sans MS" pitchFamily="66" charset="0"/>
              </a:rPr>
              <a:t>（急忙）离去，逃走</a:t>
            </a:r>
          </a:p>
          <a:p>
            <a:r>
              <a:rPr lang="en-US" altLang="zh-CN" sz="2000" b="1" dirty="0">
                <a:solidFill>
                  <a:srgbClr val="984807"/>
                </a:solidFill>
                <a:latin typeface="Comic Sans MS" pitchFamily="66" charset="0"/>
              </a:rPr>
              <a:t>make away with </a:t>
            </a:r>
            <a:r>
              <a:rPr lang="zh-CN" altLang="en-US" sz="2000" b="1" dirty="0">
                <a:solidFill>
                  <a:srgbClr val="984807"/>
                </a:solidFill>
                <a:latin typeface="Comic Sans MS" pitchFamily="66" charset="0"/>
              </a:rPr>
              <a:t>而逃，摧毁，浪费</a:t>
            </a:r>
          </a:p>
          <a:p>
            <a:r>
              <a:rPr lang="en-US" altLang="zh-CN" sz="2000" b="1" dirty="0">
                <a:solidFill>
                  <a:srgbClr val="984807"/>
                </a:solidFill>
                <a:latin typeface="Comic Sans MS" pitchFamily="66" charset="0"/>
              </a:rPr>
              <a:t>melt away</a:t>
            </a:r>
            <a:r>
              <a:rPr lang="zh-CN" altLang="en-US" sz="2000" b="1" dirty="0" smtClean="0">
                <a:solidFill>
                  <a:srgbClr val="984807"/>
                </a:solidFill>
                <a:latin typeface="Comic Sans MS" pitchFamily="66" charset="0"/>
              </a:rPr>
              <a:t>（情绪、人群）消失，消散</a:t>
            </a:r>
            <a:endParaRPr lang="zh-CN" altLang="en-US" sz="2000" b="1" dirty="0">
              <a:solidFill>
                <a:srgbClr val="984807"/>
              </a:solidFill>
              <a:latin typeface="Comic Sans MS" pitchFamily="66" charset="0"/>
            </a:endParaRPr>
          </a:p>
          <a:p>
            <a:r>
              <a:rPr lang="en-US" altLang="zh-CN" sz="2000" b="1" dirty="0">
                <a:solidFill>
                  <a:srgbClr val="984807"/>
                </a:solidFill>
                <a:latin typeface="Comic Sans MS" pitchFamily="66" charset="0"/>
              </a:rPr>
              <a:t>move away </a:t>
            </a:r>
            <a:r>
              <a:rPr lang="zh-CN" altLang="en-US" sz="2000" b="1" dirty="0">
                <a:solidFill>
                  <a:srgbClr val="984807"/>
                </a:solidFill>
                <a:latin typeface="Comic Sans MS" pitchFamily="66" charset="0"/>
              </a:rPr>
              <a:t>离开，搬走，移开</a:t>
            </a:r>
          </a:p>
        </p:txBody>
      </p:sp>
      <p:sp>
        <p:nvSpPr>
          <p:cNvPr id="24589" name="椭圆 10"/>
          <p:cNvSpPr>
            <a:spLocks noChangeArrowheads="1"/>
          </p:cNvSpPr>
          <p:nvPr/>
        </p:nvSpPr>
        <p:spPr bwMode="auto">
          <a:xfrm>
            <a:off x="4513263" y="908050"/>
            <a:ext cx="4630737" cy="1657350"/>
          </a:xfrm>
          <a:prstGeom prst="ellipse">
            <a:avLst/>
          </a:prstGeom>
          <a:solidFill>
            <a:srgbClr val="FFFF99">
              <a:alpha val="81000"/>
            </a:srgbClr>
          </a:solidFill>
          <a:ln w="25400" algn="ctr">
            <a:solidFill>
              <a:srgbClr val="FFFF99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kumimoji="1"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565150" y="5132388"/>
            <a:ext cx="5651500" cy="101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zh-CN" altLang="en-US" sz="2000" b="1">
              <a:solidFill>
                <a:srgbClr val="403152"/>
              </a:solidFill>
              <a:latin typeface="Comic Sans MS" pitchFamily="66" charset="0"/>
            </a:endParaRPr>
          </a:p>
          <a:p>
            <a:r>
              <a:rPr lang="en-US" altLang="zh-CN" sz="2000" b="1">
                <a:solidFill>
                  <a:srgbClr val="403152"/>
                </a:solidFill>
                <a:latin typeface="Comic Sans MS" pitchFamily="66" charset="0"/>
              </a:rPr>
              <a:t>put away </a:t>
            </a:r>
            <a:r>
              <a:rPr lang="zh-CN" altLang="en-US" sz="2000" b="1">
                <a:solidFill>
                  <a:srgbClr val="403152"/>
                </a:solidFill>
                <a:latin typeface="Comic Sans MS" pitchFamily="66" charset="0"/>
              </a:rPr>
              <a:t>整理，把收起来放好</a:t>
            </a:r>
          </a:p>
          <a:p>
            <a:r>
              <a:rPr lang="en-US" altLang="zh-CN" sz="2000" b="1">
                <a:solidFill>
                  <a:srgbClr val="403152"/>
                </a:solidFill>
                <a:latin typeface="Comic Sans MS" pitchFamily="66" charset="0"/>
              </a:rPr>
              <a:t>pass away </a:t>
            </a:r>
            <a:r>
              <a:rPr lang="zh-CN" altLang="en-US" sz="2000" b="1">
                <a:solidFill>
                  <a:srgbClr val="403152"/>
                </a:solidFill>
                <a:latin typeface="Comic Sans MS" pitchFamily="66" charset="0"/>
              </a:rPr>
              <a:t>去世，逝世</a:t>
            </a:r>
          </a:p>
        </p:txBody>
      </p:sp>
      <p:sp>
        <p:nvSpPr>
          <p:cNvPr id="24581" name="Text Box 3"/>
          <p:cNvSpPr txBox="1">
            <a:spLocks noChangeArrowheads="1"/>
          </p:cNvSpPr>
          <p:nvPr/>
        </p:nvSpPr>
        <p:spPr bwMode="auto">
          <a:xfrm>
            <a:off x="4757738" y="1066800"/>
            <a:ext cx="46386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CN" sz="2000" b="1"/>
          </a:p>
          <a:p>
            <a:r>
              <a:rPr lang="en-US" altLang="zh-CN" sz="2000" b="1">
                <a:solidFill>
                  <a:srgbClr val="953735"/>
                </a:solidFill>
                <a:latin typeface="Comic Sans MS" pitchFamily="66" charset="0"/>
              </a:rPr>
              <a:t>get away </a:t>
            </a:r>
            <a:r>
              <a:rPr lang="zh-CN" altLang="en-US" sz="2000" b="1">
                <a:solidFill>
                  <a:srgbClr val="953735"/>
                </a:solidFill>
                <a:latin typeface="Comic Sans MS" pitchFamily="66" charset="0"/>
              </a:rPr>
              <a:t>逃脱，离开</a:t>
            </a:r>
          </a:p>
          <a:p>
            <a:r>
              <a:rPr lang="en-US" altLang="zh-CN" sz="2000" b="1">
                <a:solidFill>
                  <a:srgbClr val="953735"/>
                </a:solidFill>
                <a:latin typeface="Comic Sans MS" pitchFamily="66" charset="0"/>
              </a:rPr>
              <a:t>get away with </a:t>
            </a:r>
            <a:r>
              <a:rPr lang="zh-CN" altLang="en-US" sz="2000" b="1">
                <a:solidFill>
                  <a:srgbClr val="953735"/>
                </a:solidFill>
                <a:latin typeface="Comic Sans MS" pitchFamily="66" charset="0"/>
              </a:rPr>
              <a:t>饶幸做成，侥幸得手</a:t>
            </a:r>
          </a:p>
          <a:p>
            <a:endParaRPr lang="en-US" altLang="zh-CN" sz="2000" b="1">
              <a:solidFill>
                <a:srgbClr val="953735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582" grpId="0" animBg="1"/>
      <p:bldP spid="3" grpId="0"/>
      <p:bldP spid="24584" grpId="0" animBg="1"/>
      <p:bldP spid="4" grpId="0"/>
      <p:bldP spid="24589" grpId="0" animBg="1"/>
      <p:bldP spid="20484" grpId="0"/>
      <p:bldP spid="2458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图片 1" descr="0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椭圆 10"/>
          <p:cNvSpPr>
            <a:spLocks noChangeArrowheads="1"/>
          </p:cNvSpPr>
          <p:nvPr/>
        </p:nvSpPr>
        <p:spPr bwMode="auto">
          <a:xfrm>
            <a:off x="922361" y="523896"/>
            <a:ext cx="7007225" cy="5976938"/>
          </a:xfrm>
          <a:prstGeom prst="ellipse">
            <a:avLst/>
          </a:prstGeom>
          <a:solidFill>
            <a:srgbClr val="6DD668">
              <a:alpha val="81000"/>
            </a:srgbClr>
          </a:solidFill>
          <a:ln w="25400" algn="ctr">
            <a:solidFill>
              <a:srgbClr val="6DD668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kumimoji="1"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2555875" y="908050"/>
            <a:ext cx="568960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 dirty="0">
                <a:solidFill>
                  <a:srgbClr val="215968"/>
                </a:solidFill>
                <a:latin typeface="Comic Sans MS" pitchFamily="66" charset="0"/>
              </a:rPr>
              <a:t>ride away </a:t>
            </a:r>
            <a:r>
              <a:rPr lang="zh-CN" altLang="en-US" sz="2400" b="1" dirty="0">
                <a:solidFill>
                  <a:srgbClr val="215968"/>
                </a:solidFill>
                <a:latin typeface="Comic Sans MS" pitchFamily="66" charset="0"/>
              </a:rPr>
              <a:t>骑车离去</a:t>
            </a:r>
          </a:p>
          <a:p>
            <a:r>
              <a:rPr lang="en-US" altLang="zh-CN" sz="2400" b="1" dirty="0">
                <a:solidFill>
                  <a:srgbClr val="215968"/>
                </a:solidFill>
                <a:latin typeface="Comic Sans MS" pitchFamily="66" charset="0"/>
              </a:rPr>
              <a:t>right away </a:t>
            </a:r>
            <a:r>
              <a:rPr lang="zh-CN" altLang="en-US" sz="2400" b="1" dirty="0">
                <a:solidFill>
                  <a:srgbClr val="215968"/>
                </a:solidFill>
                <a:latin typeface="Comic Sans MS" pitchFamily="66" charset="0"/>
              </a:rPr>
              <a:t>立刻，马上</a:t>
            </a:r>
            <a:endParaRPr lang="en-US" altLang="zh-CN" sz="2400" b="1" dirty="0">
              <a:solidFill>
                <a:srgbClr val="215968"/>
              </a:solidFill>
              <a:latin typeface="Comic Sans MS" pitchFamily="66" charset="0"/>
            </a:endParaRPr>
          </a:p>
          <a:p>
            <a:r>
              <a:rPr lang="en-US" altLang="zh-CN" sz="2400" b="1" dirty="0">
                <a:solidFill>
                  <a:srgbClr val="215968"/>
                </a:solidFill>
                <a:latin typeface="Comic Sans MS" pitchFamily="66" charset="0"/>
              </a:rPr>
              <a:t>run away </a:t>
            </a:r>
            <a:r>
              <a:rPr lang="zh-CN" altLang="en-US" sz="2400" b="1" dirty="0">
                <a:solidFill>
                  <a:srgbClr val="215968"/>
                </a:solidFill>
                <a:latin typeface="Comic Sans MS" pitchFamily="66" charset="0"/>
              </a:rPr>
              <a:t>流失，逃跑，逃脱</a:t>
            </a:r>
          </a:p>
          <a:p>
            <a:r>
              <a:rPr lang="en-US" altLang="zh-CN" sz="2400" b="1" dirty="0">
                <a:solidFill>
                  <a:srgbClr val="215968"/>
                </a:solidFill>
                <a:latin typeface="Comic Sans MS" pitchFamily="66" charset="0"/>
              </a:rPr>
              <a:t>rub away </a:t>
            </a:r>
            <a:r>
              <a:rPr lang="zh-CN" altLang="en-US" sz="2400" b="1" dirty="0">
                <a:solidFill>
                  <a:srgbClr val="215968"/>
                </a:solidFill>
                <a:latin typeface="Comic Sans MS" pitchFamily="66" charset="0"/>
              </a:rPr>
              <a:t>擦掉，磨去</a:t>
            </a:r>
          </a:p>
          <a:p>
            <a:endParaRPr lang="en-US" altLang="zh-CN" sz="2400" b="1" dirty="0">
              <a:solidFill>
                <a:schemeClr val="hlink"/>
              </a:solidFill>
              <a:latin typeface="Comic Sans MS" pitchFamily="66" charset="0"/>
            </a:endParaRPr>
          </a:p>
          <a:p>
            <a:r>
              <a:rPr lang="en-US" altLang="zh-CN" sz="2400" b="1" dirty="0">
                <a:solidFill>
                  <a:srgbClr val="4F6228"/>
                </a:solidFill>
                <a:latin typeface="Comic Sans MS" pitchFamily="66" charset="0"/>
              </a:rPr>
              <a:t>shoot away </a:t>
            </a:r>
            <a:r>
              <a:rPr lang="zh-CN" altLang="en-US" sz="2400" b="1" dirty="0">
                <a:solidFill>
                  <a:srgbClr val="4F6228"/>
                </a:solidFill>
                <a:latin typeface="Comic Sans MS" pitchFamily="66" charset="0"/>
              </a:rPr>
              <a:t>不停地射击</a:t>
            </a:r>
          </a:p>
          <a:p>
            <a:r>
              <a:rPr lang="en-US" altLang="zh-CN" sz="2400" b="1" dirty="0">
                <a:solidFill>
                  <a:srgbClr val="4F6228"/>
                </a:solidFill>
                <a:latin typeface="Comic Sans MS" pitchFamily="66" charset="0"/>
              </a:rPr>
              <a:t>smooth away difficulties </a:t>
            </a:r>
            <a:r>
              <a:rPr lang="zh-CN" altLang="en-US" sz="2400" b="1" dirty="0">
                <a:solidFill>
                  <a:srgbClr val="4F6228"/>
                </a:solidFill>
                <a:latin typeface="Comic Sans MS" pitchFamily="66" charset="0"/>
              </a:rPr>
              <a:t>克服困难</a:t>
            </a:r>
          </a:p>
          <a:p>
            <a:r>
              <a:rPr lang="en-US" altLang="zh-CN" sz="2400" b="1" dirty="0">
                <a:solidFill>
                  <a:srgbClr val="4F6228"/>
                </a:solidFill>
                <a:latin typeface="Comic Sans MS" pitchFamily="66" charset="0"/>
              </a:rPr>
              <a:t>stay away from </a:t>
            </a:r>
            <a:r>
              <a:rPr lang="zh-CN" altLang="en-US" sz="2400" b="1" dirty="0">
                <a:solidFill>
                  <a:srgbClr val="4F6228"/>
                </a:solidFill>
                <a:latin typeface="Comic Sans MS" pitchFamily="66" charset="0"/>
              </a:rPr>
              <a:t>远离</a:t>
            </a:r>
          </a:p>
          <a:p>
            <a:endParaRPr lang="zh-CN" altLang="en-US" sz="2400" b="1" dirty="0">
              <a:solidFill>
                <a:srgbClr val="984807"/>
              </a:solidFill>
              <a:latin typeface="Comic Sans MS" pitchFamily="66" charset="0"/>
            </a:endParaRPr>
          </a:p>
          <a:p>
            <a:r>
              <a:rPr lang="en-US" altLang="zh-CN" sz="2400" b="1" dirty="0">
                <a:solidFill>
                  <a:srgbClr val="E46C0A"/>
                </a:solidFill>
                <a:latin typeface="Comic Sans MS" pitchFamily="66" charset="0"/>
              </a:rPr>
              <a:t>take away </a:t>
            </a:r>
            <a:r>
              <a:rPr lang="zh-CN" altLang="en-US" sz="2400" b="1" dirty="0">
                <a:solidFill>
                  <a:srgbClr val="E46C0A"/>
                </a:solidFill>
                <a:latin typeface="Comic Sans MS" pitchFamily="66" charset="0"/>
              </a:rPr>
              <a:t>拿走，拿开</a:t>
            </a:r>
          </a:p>
          <a:p>
            <a:r>
              <a:rPr lang="en-US" altLang="zh-CN" sz="2400" b="1" dirty="0">
                <a:solidFill>
                  <a:srgbClr val="E46C0A"/>
                </a:solidFill>
                <a:latin typeface="Comic Sans MS" pitchFamily="66" charset="0"/>
              </a:rPr>
              <a:t>throw away </a:t>
            </a:r>
            <a:r>
              <a:rPr lang="zh-CN" altLang="en-US" sz="2400" b="1" dirty="0">
                <a:solidFill>
                  <a:srgbClr val="E46C0A"/>
                </a:solidFill>
                <a:latin typeface="Comic Sans MS" pitchFamily="66" charset="0"/>
              </a:rPr>
              <a:t>扔掉</a:t>
            </a:r>
          </a:p>
          <a:p>
            <a:endParaRPr lang="en-US" altLang="zh-CN" sz="2400" b="1" dirty="0">
              <a:latin typeface="Comic Sans MS" pitchFamily="66" charset="0"/>
            </a:endParaRPr>
          </a:p>
          <a:p>
            <a:r>
              <a:rPr lang="en-US" altLang="zh-CN" sz="2400" b="1" dirty="0">
                <a:solidFill>
                  <a:srgbClr val="953735"/>
                </a:solidFill>
                <a:latin typeface="Comic Sans MS" pitchFamily="66" charset="0"/>
              </a:rPr>
              <a:t>walk away </a:t>
            </a:r>
            <a:r>
              <a:rPr lang="zh-CN" altLang="en-US" sz="2400" b="1" dirty="0">
                <a:solidFill>
                  <a:srgbClr val="953735"/>
                </a:solidFill>
                <a:latin typeface="Comic Sans MS" pitchFamily="66" charset="0"/>
              </a:rPr>
              <a:t>走开，离去 </a:t>
            </a:r>
          </a:p>
          <a:p>
            <a:r>
              <a:rPr lang="en-US" altLang="zh-CN" sz="2400" b="1" dirty="0">
                <a:solidFill>
                  <a:srgbClr val="953735"/>
                </a:solidFill>
                <a:latin typeface="Comic Sans MS" pitchFamily="66" charset="0"/>
              </a:rPr>
              <a:t>weep away </a:t>
            </a:r>
            <a:r>
              <a:rPr lang="zh-CN" altLang="en-US" sz="2400" b="1" dirty="0">
                <a:solidFill>
                  <a:srgbClr val="953735"/>
                </a:solidFill>
                <a:latin typeface="Comic Sans MS" pitchFamily="66" charset="0"/>
              </a:rPr>
              <a:t>在哭泣中度过</a:t>
            </a:r>
          </a:p>
          <a:p>
            <a:endParaRPr lang="en-US" altLang="zh-CN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15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50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215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215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2150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2150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1" descr="0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1035050" y="333375"/>
            <a:ext cx="6416675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 dirty="0"/>
              <a:t>一、翻译下列短语。</a:t>
            </a:r>
          </a:p>
          <a:p>
            <a:r>
              <a:rPr lang="en-US" altLang="zh-CN" sz="3600" dirty="0"/>
              <a:t>1. </a:t>
            </a:r>
            <a:r>
              <a:rPr lang="zh-CN" altLang="en-US" sz="3600" dirty="0"/>
              <a:t>远离</a:t>
            </a:r>
            <a:r>
              <a:rPr lang="zh-CN" altLang="en-US" b="1" u="sng" dirty="0"/>
              <a:t>                </a:t>
            </a:r>
            <a:r>
              <a:rPr lang="zh-CN" altLang="en-US" b="1" dirty="0">
                <a:solidFill>
                  <a:srgbClr val="215968"/>
                </a:solidFill>
              </a:rPr>
              <a:t> </a:t>
            </a:r>
            <a:r>
              <a:rPr lang="zh-CN" altLang="en-US" b="1" u="sng" dirty="0">
                <a:solidFill>
                  <a:srgbClr val="215968"/>
                </a:solidFill>
              </a:rPr>
              <a:t>                       </a:t>
            </a:r>
            <a:endParaRPr lang="en-US" altLang="zh-CN" sz="3600" u="sng" dirty="0"/>
          </a:p>
          <a:p>
            <a:r>
              <a:rPr lang="en-US" altLang="zh-CN" sz="3600" dirty="0"/>
              <a:t>2.</a:t>
            </a:r>
            <a:r>
              <a:rPr lang="zh-CN" altLang="en-US" sz="3600" dirty="0"/>
              <a:t>走开</a:t>
            </a:r>
          </a:p>
          <a:p>
            <a:r>
              <a:rPr lang="en-US" altLang="zh-CN" sz="3600" dirty="0"/>
              <a:t>3.</a:t>
            </a:r>
            <a:r>
              <a:rPr lang="zh-CN" altLang="en-US" sz="3600" dirty="0"/>
              <a:t>拿走</a:t>
            </a:r>
            <a:r>
              <a:rPr lang="en-US" altLang="zh-CN" sz="3600" dirty="0"/>
              <a:t>,</a:t>
            </a:r>
            <a:r>
              <a:rPr lang="zh-CN" altLang="en-US" sz="3600" dirty="0"/>
              <a:t>带走 </a:t>
            </a:r>
          </a:p>
          <a:p>
            <a:r>
              <a:rPr lang="en-US" altLang="zh-CN" sz="3600" dirty="0"/>
              <a:t>4.</a:t>
            </a:r>
            <a:r>
              <a:rPr lang="zh-CN" altLang="en-US" sz="3600" dirty="0"/>
              <a:t>赠送，分发</a:t>
            </a:r>
            <a:r>
              <a:rPr lang="en-US" altLang="zh-CN" sz="3600" dirty="0"/>
              <a:t> </a:t>
            </a:r>
          </a:p>
          <a:p>
            <a:r>
              <a:rPr lang="en-US" altLang="zh-CN" sz="3600" dirty="0"/>
              <a:t>5.</a:t>
            </a:r>
            <a:r>
              <a:rPr lang="zh-CN" altLang="en-US" sz="3600" dirty="0"/>
              <a:t>遐想，出神</a:t>
            </a:r>
            <a:endParaRPr lang="en-US" altLang="zh-CN" sz="3600" dirty="0"/>
          </a:p>
          <a:p>
            <a:r>
              <a:rPr lang="en-US" altLang="zh-CN" sz="3600" dirty="0"/>
              <a:t>6.</a:t>
            </a:r>
            <a:r>
              <a:rPr lang="zh-CN" altLang="en-US" sz="3600" dirty="0"/>
              <a:t>流失，逃跑</a:t>
            </a:r>
            <a:endParaRPr lang="en-US" altLang="zh-CN" sz="3600" dirty="0"/>
          </a:p>
          <a:p>
            <a:r>
              <a:rPr lang="en-US" altLang="zh-CN" sz="3600" dirty="0"/>
              <a:t>7.</a:t>
            </a:r>
            <a:r>
              <a:rPr lang="zh-CN" altLang="en-US" sz="3600" dirty="0"/>
              <a:t>整理</a:t>
            </a:r>
            <a:r>
              <a:rPr lang="en-US" altLang="zh-CN" sz="3600" dirty="0"/>
              <a:t>,</a:t>
            </a:r>
            <a:r>
              <a:rPr lang="zh-CN" altLang="en-US" sz="3600" dirty="0"/>
              <a:t>收拾</a:t>
            </a:r>
            <a:endParaRPr lang="en-US" altLang="zh-CN" sz="3600" dirty="0"/>
          </a:p>
          <a:p>
            <a:r>
              <a:rPr lang="en-US" altLang="zh-CN" sz="3600" dirty="0" smtClean="0"/>
              <a:t>8.</a:t>
            </a:r>
            <a:r>
              <a:rPr lang="zh-CN" altLang="en-US" sz="3600" dirty="0" smtClean="0"/>
              <a:t>驱散，吹走</a:t>
            </a:r>
            <a:endParaRPr lang="en-US" altLang="zh-CN" sz="3600" dirty="0"/>
          </a:p>
          <a:p>
            <a:r>
              <a:rPr lang="en-US" altLang="zh-CN" sz="3600" dirty="0"/>
              <a:t>9.</a:t>
            </a:r>
            <a:r>
              <a:rPr lang="zh-CN" altLang="en-US" sz="3600" dirty="0"/>
              <a:t>搬走，移开</a:t>
            </a:r>
            <a:endParaRPr lang="en-US" altLang="zh-CN" sz="3600" dirty="0"/>
          </a:p>
          <a:p>
            <a:r>
              <a:rPr lang="en-US" altLang="zh-CN" sz="3600" dirty="0"/>
              <a:t>10.</a:t>
            </a:r>
            <a:r>
              <a:rPr lang="zh-CN" altLang="en-US" sz="3600" dirty="0"/>
              <a:t>立刻，马上</a:t>
            </a:r>
            <a:endParaRPr lang="en-US" altLang="zh-CN" sz="3600" dirty="0"/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2700338" y="1412875"/>
            <a:ext cx="21605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2700338" y="904875"/>
            <a:ext cx="21923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3300"/>
                </a:solidFill>
              </a:rPr>
              <a:t>away from</a:t>
            </a:r>
            <a:endParaRPr lang="zh-CN" altLang="en-US" sz="3200" b="1" dirty="0">
              <a:solidFill>
                <a:srgbClr val="FF3300"/>
              </a:solidFill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579813" y="4289425"/>
            <a:ext cx="21447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3300"/>
                </a:solidFill>
              </a:rPr>
              <a:t> put away </a:t>
            </a:r>
            <a:endParaRPr lang="zh-CN" altLang="en-US" sz="3200" b="1">
              <a:solidFill>
                <a:srgbClr val="FF3300"/>
              </a:solidFill>
            </a:endParaRP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2627313" y="1989138"/>
            <a:ext cx="17287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9707" name="Line 11"/>
          <p:cNvSpPr>
            <a:spLocks noChangeShapeType="1"/>
          </p:cNvSpPr>
          <p:nvPr/>
        </p:nvSpPr>
        <p:spPr bwMode="auto">
          <a:xfrm>
            <a:off x="3708400" y="2565400"/>
            <a:ext cx="20875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3924300" y="3068638"/>
            <a:ext cx="22320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9709" name="Line 13"/>
          <p:cNvSpPr>
            <a:spLocks noChangeShapeType="1"/>
          </p:cNvSpPr>
          <p:nvPr/>
        </p:nvSpPr>
        <p:spPr bwMode="auto">
          <a:xfrm>
            <a:off x="3995738" y="3644900"/>
            <a:ext cx="25209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9710" name="Line 14"/>
          <p:cNvSpPr>
            <a:spLocks noChangeShapeType="1"/>
          </p:cNvSpPr>
          <p:nvPr/>
        </p:nvSpPr>
        <p:spPr bwMode="auto">
          <a:xfrm>
            <a:off x="3995738" y="4221163"/>
            <a:ext cx="20161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>
            <a:off x="3708400" y="4797425"/>
            <a:ext cx="1943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9712" name="Line 16"/>
          <p:cNvSpPr>
            <a:spLocks noChangeShapeType="1"/>
          </p:cNvSpPr>
          <p:nvPr/>
        </p:nvSpPr>
        <p:spPr bwMode="auto">
          <a:xfrm>
            <a:off x="4067175" y="5300663"/>
            <a:ext cx="23764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9713" name="Line 17"/>
          <p:cNvSpPr>
            <a:spLocks noChangeShapeType="1"/>
          </p:cNvSpPr>
          <p:nvPr/>
        </p:nvSpPr>
        <p:spPr bwMode="auto">
          <a:xfrm>
            <a:off x="3995738" y="5876925"/>
            <a:ext cx="23764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9714" name="Line 18"/>
          <p:cNvSpPr>
            <a:spLocks noChangeShapeType="1"/>
          </p:cNvSpPr>
          <p:nvPr/>
        </p:nvSpPr>
        <p:spPr bwMode="auto">
          <a:xfrm>
            <a:off x="4283075" y="6381750"/>
            <a:ext cx="23764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3830638" y="2562225"/>
            <a:ext cx="23256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3300"/>
                </a:solidFill>
              </a:rPr>
              <a:t> give away </a:t>
            </a:r>
            <a:endParaRPr lang="zh-CN" altLang="en-US" sz="3200" b="1">
              <a:solidFill>
                <a:srgbClr val="FF3300"/>
              </a:solidFill>
            </a:endParaRPr>
          </a:p>
        </p:txBody>
      </p:sp>
      <p:sp>
        <p:nvSpPr>
          <p:cNvPr id="29716" name="Rectangle 20"/>
          <p:cNvSpPr>
            <a:spLocks noChangeArrowheads="1"/>
          </p:cNvSpPr>
          <p:nvPr/>
        </p:nvSpPr>
        <p:spPr bwMode="auto">
          <a:xfrm>
            <a:off x="3925888" y="3136900"/>
            <a:ext cx="2733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3300"/>
                </a:solidFill>
              </a:rPr>
              <a:t> dream away </a:t>
            </a:r>
            <a:endParaRPr lang="zh-CN" altLang="en-US" sz="3200" b="1">
              <a:solidFill>
                <a:srgbClr val="FF3300"/>
              </a:solidFill>
            </a:endParaRPr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727450" y="2057400"/>
            <a:ext cx="22129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3300"/>
                </a:solidFill>
              </a:rPr>
              <a:t>take away </a:t>
            </a:r>
            <a:endParaRPr lang="zh-CN" altLang="en-US" sz="3200" b="1">
              <a:solidFill>
                <a:srgbClr val="FF3300"/>
              </a:solidFill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4029075" y="3713163"/>
            <a:ext cx="20558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3300"/>
                </a:solidFill>
              </a:rPr>
              <a:t>run away </a:t>
            </a:r>
            <a:endParaRPr lang="zh-CN" altLang="en-US" sz="3200" b="1">
              <a:solidFill>
                <a:srgbClr val="FF3300"/>
              </a:solidFill>
            </a:endParaRPr>
          </a:p>
        </p:txBody>
      </p:sp>
      <p:sp>
        <p:nvSpPr>
          <p:cNvPr id="29720" name="Rectangle 24"/>
          <p:cNvSpPr>
            <a:spLocks noChangeArrowheads="1"/>
          </p:cNvSpPr>
          <p:nvPr/>
        </p:nvSpPr>
        <p:spPr bwMode="auto">
          <a:xfrm>
            <a:off x="4140200" y="4794250"/>
            <a:ext cx="23256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3300"/>
                </a:solidFill>
              </a:rPr>
              <a:t>blow away </a:t>
            </a:r>
            <a:endParaRPr lang="zh-CN" altLang="en-US" sz="3200" b="1">
              <a:solidFill>
                <a:srgbClr val="FF3300"/>
              </a:solidFill>
            </a:endParaRPr>
          </a:p>
        </p:txBody>
      </p:sp>
      <p:sp>
        <p:nvSpPr>
          <p:cNvPr id="29721" name="Rectangle 25"/>
          <p:cNvSpPr>
            <a:spLocks noChangeArrowheads="1"/>
          </p:cNvSpPr>
          <p:nvPr/>
        </p:nvSpPr>
        <p:spPr bwMode="auto">
          <a:xfrm>
            <a:off x="4067175" y="5370513"/>
            <a:ext cx="24622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3300"/>
                </a:solidFill>
              </a:rPr>
              <a:t>move away </a:t>
            </a:r>
            <a:endParaRPr lang="zh-CN" altLang="en-US" sz="3200" b="1">
              <a:solidFill>
                <a:srgbClr val="FF3300"/>
              </a:solidFill>
            </a:endParaRPr>
          </a:p>
        </p:txBody>
      </p:sp>
      <p:sp>
        <p:nvSpPr>
          <p:cNvPr id="29722" name="Rectangle 26"/>
          <p:cNvSpPr>
            <a:spLocks noChangeArrowheads="1"/>
          </p:cNvSpPr>
          <p:nvPr/>
        </p:nvSpPr>
        <p:spPr bwMode="auto">
          <a:xfrm>
            <a:off x="4316413" y="5873750"/>
            <a:ext cx="23034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3300"/>
                </a:solidFill>
              </a:rPr>
              <a:t>right away </a:t>
            </a:r>
            <a:endParaRPr lang="zh-CN" altLang="en-US" sz="3200" b="1">
              <a:solidFill>
                <a:srgbClr val="FF3300"/>
              </a:solidFill>
            </a:endParaRPr>
          </a:p>
        </p:txBody>
      </p:sp>
      <p:sp>
        <p:nvSpPr>
          <p:cNvPr id="29723" name="Rectangle 27"/>
          <p:cNvSpPr>
            <a:spLocks noChangeArrowheads="1"/>
          </p:cNvSpPr>
          <p:nvPr/>
        </p:nvSpPr>
        <p:spPr bwMode="auto">
          <a:xfrm>
            <a:off x="2603500" y="1481138"/>
            <a:ext cx="18970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3300"/>
                </a:solidFill>
              </a:rPr>
              <a:t>go away </a:t>
            </a:r>
            <a:endParaRPr lang="zh-CN" altLang="en-US" sz="3200" b="1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29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1000"/>
                                        <p:tgtEl>
                                          <p:spTgt spid="29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/>
      <p:bldP spid="29704" grpId="0"/>
      <p:bldP spid="29715" grpId="0"/>
      <p:bldP spid="29716" grpId="0"/>
      <p:bldP spid="29717" grpId="0"/>
      <p:bldP spid="29718" grpId="0"/>
      <p:bldP spid="29720" grpId="0"/>
      <p:bldP spid="29721" grpId="0"/>
      <p:bldP spid="29722" grpId="0"/>
      <p:bldP spid="297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1" descr="0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179388" y="312738"/>
            <a:ext cx="8785225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dirty="0"/>
              <a:t>二、选择题。</a:t>
            </a:r>
          </a:p>
          <a:p>
            <a:r>
              <a:rPr lang="en-US" altLang="zh-CN" sz="2400" dirty="0" smtClean="0"/>
              <a:t>1. ---- </a:t>
            </a:r>
            <a:r>
              <a:rPr lang="en-US" altLang="zh-CN" sz="2400" dirty="0"/>
              <a:t>As an old customer, would you _____ some books to </a:t>
            </a:r>
          </a:p>
          <a:p>
            <a:r>
              <a:rPr lang="en-US" altLang="zh-CN" sz="2400" dirty="0"/>
              <a:t>           us for free?</a:t>
            </a:r>
          </a:p>
          <a:p>
            <a:r>
              <a:rPr lang="en-US" altLang="zh-CN" sz="2400" dirty="0"/>
              <a:t>     ---- No problem. We'd love to do.</a:t>
            </a:r>
          </a:p>
          <a:p>
            <a:r>
              <a:rPr lang="en-US" altLang="zh-CN" sz="2400" dirty="0"/>
              <a:t>        A</a:t>
            </a:r>
            <a:r>
              <a:rPr lang="en-US" altLang="zh-CN" sz="2400" dirty="0" smtClean="0"/>
              <a:t>. pay </a:t>
            </a:r>
            <a:r>
              <a:rPr lang="en-US" altLang="zh-CN" sz="2400" dirty="0"/>
              <a:t>off     B</a:t>
            </a:r>
            <a:r>
              <a:rPr lang="en-US" altLang="zh-CN" sz="2400" dirty="0" smtClean="0"/>
              <a:t>. call </a:t>
            </a:r>
            <a:r>
              <a:rPr lang="en-US" altLang="zh-CN" sz="2400" dirty="0"/>
              <a:t>off     C</a:t>
            </a:r>
            <a:r>
              <a:rPr lang="en-US" altLang="zh-CN" sz="2400" dirty="0" smtClean="0"/>
              <a:t>. give </a:t>
            </a:r>
            <a:r>
              <a:rPr lang="en-US" altLang="zh-CN" sz="2400" dirty="0"/>
              <a:t>away     D</a:t>
            </a:r>
            <a:r>
              <a:rPr lang="en-US" altLang="zh-CN" sz="2400" dirty="0" smtClean="0"/>
              <a:t>. put </a:t>
            </a:r>
            <a:r>
              <a:rPr lang="en-US" altLang="zh-CN" sz="2400" dirty="0"/>
              <a:t>away</a:t>
            </a:r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en-US" altLang="zh-CN" sz="2400" dirty="0" smtClean="0"/>
              <a:t>. ---- </a:t>
            </a:r>
            <a:r>
              <a:rPr lang="en-US" altLang="zh-CN" sz="2400" dirty="0"/>
              <a:t>Peter</a:t>
            </a:r>
            <a:r>
              <a:rPr lang="en-US" altLang="zh-CN" sz="2400" dirty="0" smtClean="0"/>
              <a:t>, your </a:t>
            </a:r>
            <a:r>
              <a:rPr lang="en-US" altLang="zh-CN" sz="2400" dirty="0"/>
              <a:t>school things are everywhere in your study.</a:t>
            </a:r>
          </a:p>
          <a:p>
            <a:r>
              <a:rPr lang="en-US" altLang="zh-CN" sz="2400" dirty="0"/>
              <a:t>   </a:t>
            </a:r>
            <a:r>
              <a:rPr lang="en-US" altLang="zh-CN" sz="2400" dirty="0" smtClean="0"/>
              <a:t> ---- Oh, sorry. I'll </a:t>
            </a:r>
            <a:r>
              <a:rPr lang="en-US" altLang="zh-CN" sz="2400" dirty="0"/>
              <a:t>_____ right now. </a:t>
            </a:r>
          </a:p>
          <a:p>
            <a:r>
              <a:rPr lang="en-US" altLang="zh-CN" sz="2400" dirty="0"/>
              <a:t>       A</a:t>
            </a:r>
            <a:r>
              <a:rPr lang="en-US" altLang="zh-CN" sz="2400" dirty="0" smtClean="0"/>
              <a:t>. put </a:t>
            </a:r>
            <a:r>
              <a:rPr lang="en-US" altLang="zh-CN" sz="2400" dirty="0"/>
              <a:t>them away      B</a:t>
            </a:r>
            <a:r>
              <a:rPr lang="en-US" altLang="zh-CN" sz="2400" dirty="0" smtClean="0"/>
              <a:t>. put </a:t>
            </a:r>
            <a:r>
              <a:rPr lang="en-US" altLang="zh-CN" sz="2400" dirty="0"/>
              <a:t>away them   </a:t>
            </a:r>
          </a:p>
          <a:p>
            <a:r>
              <a:rPr lang="en-US" altLang="zh-CN" sz="2400" dirty="0"/>
              <a:t>       C</a:t>
            </a:r>
            <a:r>
              <a:rPr lang="en-US" altLang="zh-CN" sz="2400" dirty="0" smtClean="0"/>
              <a:t>. put </a:t>
            </a:r>
            <a:r>
              <a:rPr lang="en-US" altLang="zh-CN" sz="2400" dirty="0"/>
              <a:t>them on          D</a:t>
            </a:r>
            <a:r>
              <a:rPr lang="en-US" altLang="zh-CN" sz="2400" dirty="0" smtClean="0"/>
              <a:t>. put </a:t>
            </a:r>
            <a:r>
              <a:rPr lang="en-US" altLang="zh-CN" sz="2400" dirty="0"/>
              <a:t>on them</a:t>
            </a:r>
          </a:p>
          <a:p>
            <a:endParaRPr lang="en-US" altLang="zh-CN" sz="2400" dirty="0"/>
          </a:p>
          <a:p>
            <a:r>
              <a:rPr lang="en-US" altLang="zh-CN" sz="2400" dirty="0"/>
              <a:t>3. My hometown is not  _____.</a:t>
            </a:r>
          </a:p>
          <a:p>
            <a:r>
              <a:rPr lang="en-US" altLang="zh-CN" sz="2400" dirty="0"/>
              <a:t>A. away from</a:t>
            </a:r>
            <a:r>
              <a:rPr lang="zh-CN" altLang="en-US" sz="2400" dirty="0"/>
              <a:t>　 </a:t>
            </a:r>
            <a:r>
              <a:rPr lang="en-US" altLang="zh-CN" sz="2400" dirty="0"/>
              <a:t>B</a:t>
            </a:r>
            <a:r>
              <a:rPr lang="en-US" altLang="zh-CN" sz="2400" dirty="0" smtClean="0"/>
              <a:t>. far </a:t>
            </a:r>
            <a:r>
              <a:rPr lang="en-US" altLang="zh-CN" sz="2400" dirty="0"/>
              <a:t>away from</a:t>
            </a:r>
            <a:r>
              <a:rPr lang="zh-CN" altLang="en-US" sz="2400" dirty="0"/>
              <a:t>　 </a:t>
            </a:r>
            <a:r>
              <a:rPr lang="en-US" altLang="zh-CN" sz="2400" dirty="0"/>
              <a:t>C</a:t>
            </a:r>
            <a:r>
              <a:rPr lang="en-US" altLang="zh-CN" sz="2400" dirty="0" smtClean="0"/>
              <a:t>. far </a:t>
            </a:r>
            <a:r>
              <a:rPr lang="en-US" altLang="zh-CN" sz="2400" dirty="0"/>
              <a:t>from</a:t>
            </a:r>
            <a:r>
              <a:rPr lang="zh-CN" altLang="en-US" sz="2400" dirty="0"/>
              <a:t>　  </a:t>
            </a:r>
            <a:r>
              <a:rPr lang="en-US" altLang="zh-CN" sz="2400" dirty="0"/>
              <a:t>D</a:t>
            </a:r>
            <a:r>
              <a:rPr lang="en-US" altLang="zh-CN" sz="2400" dirty="0" smtClean="0"/>
              <a:t>. far </a:t>
            </a:r>
            <a:r>
              <a:rPr lang="en-US" altLang="zh-CN" sz="2400" dirty="0"/>
              <a:t>away</a:t>
            </a:r>
          </a:p>
          <a:p>
            <a:endParaRPr lang="en-US" altLang="zh-CN" sz="2400" dirty="0"/>
          </a:p>
          <a:p>
            <a:r>
              <a:rPr lang="en-US" altLang="zh-CN" sz="2400" dirty="0"/>
              <a:t>4. Don’t ______ your empty bottles, please.</a:t>
            </a:r>
          </a:p>
          <a:p>
            <a:r>
              <a:rPr lang="en-US" altLang="zh-CN" sz="2400" dirty="0"/>
              <a:t>A. get away    B</a:t>
            </a:r>
            <a:r>
              <a:rPr lang="en-US" altLang="zh-CN" sz="2400" dirty="0" smtClean="0"/>
              <a:t>. throw </a:t>
            </a:r>
            <a:r>
              <a:rPr lang="en-US" altLang="zh-CN" sz="2400" dirty="0"/>
              <a:t>away    C. break away    D. run away</a:t>
            </a:r>
          </a:p>
          <a:p>
            <a:r>
              <a:rPr lang="en-US" altLang="zh-CN" sz="2400" dirty="0"/>
              <a:t>   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357818" y="620713"/>
            <a:ext cx="792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3600" b="1" dirty="0">
                <a:solidFill>
                  <a:srgbClr val="FF3300"/>
                </a:solidFill>
              </a:rPr>
              <a:t> C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2962269" y="2852738"/>
            <a:ext cx="752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3600" b="1" dirty="0">
                <a:solidFill>
                  <a:srgbClr val="FF3300"/>
                </a:solidFill>
              </a:rPr>
              <a:t> A</a:t>
            </a: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3563938" y="4300538"/>
            <a:ext cx="752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3600" b="1">
                <a:solidFill>
                  <a:srgbClr val="FF3300"/>
                </a:solidFill>
              </a:rPr>
              <a:t> D</a:t>
            </a: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1476375" y="5380038"/>
            <a:ext cx="752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3600" b="1">
                <a:solidFill>
                  <a:srgbClr val="FF3300"/>
                </a:solidFill>
              </a:rPr>
              <a:t> B</a:t>
            </a:r>
          </a:p>
        </p:txBody>
      </p:sp>
    </p:spTree>
  </p:cSld>
  <p:clrMapOvr>
    <a:masterClrMapping/>
  </p:clrMapOvr>
  <p:transition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  <p:bldP spid="30726" grpId="0"/>
      <p:bldP spid="30727" grpId="0"/>
      <p:bldP spid="307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图片 1" descr="0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547664" y="2151727"/>
            <a:ext cx="645621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8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Thanks</a:t>
            </a:r>
            <a:r>
              <a:rPr lang="zh-CN" altLang="en-US" sz="8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altLang="zh-CN" sz="8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for</a:t>
            </a:r>
            <a:r>
              <a:rPr lang="zh-CN" altLang="en-US" sz="8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altLang="zh-CN" sz="8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appreciating!</a:t>
            </a:r>
            <a:endParaRPr lang="zh-CN" altLang="en-US" sz="8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图片 3" descr="0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1428728" y="5773758"/>
            <a:ext cx="64563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Comic Sans MS" pitchFamily="66" charset="0"/>
              </a:rPr>
              <a:t>Come away </a:t>
            </a:r>
            <a:r>
              <a:rPr lang="en-US" altLang="zh-CN" sz="3200" dirty="0">
                <a:latin typeface="Comic Sans MS" pitchFamily="66" charset="0"/>
              </a:rPr>
              <a:t>with me in the night</a:t>
            </a:r>
            <a:endParaRPr lang="zh-CN" altLang="en-US" sz="3200" dirty="0">
              <a:latin typeface="Comic Sans MS" pitchFamily="66" charset="0"/>
            </a:endParaRPr>
          </a:p>
        </p:txBody>
      </p:sp>
      <p:pic>
        <p:nvPicPr>
          <p:cNvPr id="6" name="Picture 7" descr="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500063"/>
            <a:ext cx="7286625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2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  <p:bldP spid="133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图片 3" descr="0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6"/>
          <p:cNvSpPr txBox="1">
            <a:spLocks noChangeArrowheads="1"/>
          </p:cNvSpPr>
          <p:nvPr/>
        </p:nvSpPr>
        <p:spPr bwMode="auto">
          <a:xfrm>
            <a:off x="428596" y="404813"/>
            <a:ext cx="51435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itchFamily="66" charset="0"/>
              </a:rPr>
              <a:t>Come away </a:t>
            </a:r>
            <a:r>
              <a:rPr lang="en-US" altLang="zh-CN" sz="3200" dirty="0">
                <a:latin typeface="Comic Sans MS" pitchFamily="66" charset="0"/>
              </a:rPr>
              <a:t>with me</a:t>
            </a:r>
            <a:endParaRPr lang="zh-CN" altLang="en-US" sz="3200" dirty="0">
              <a:latin typeface="Comic Sans MS" pitchFamily="66" charset="0"/>
            </a:endParaRPr>
          </a:p>
        </p:txBody>
      </p:sp>
      <p:sp>
        <p:nvSpPr>
          <p:cNvPr id="14339" name="TextBox 7"/>
          <p:cNvSpPr txBox="1">
            <a:spLocks noChangeArrowheads="1"/>
          </p:cNvSpPr>
          <p:nvPr/>
        </p:nvSpPr>
        <p:spPr bwMode="auto">
          <a:xfrm>
            <a:off x="3779838" y="5732463"/>
            <a:ext cx="52228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200">
                <a:latin typeface="Comic Sans MS" pitchFamily="66" charset="0"/>
              </a:rPr>
              <a:t>And I will write you a song</a:t>
            </a:r>
            <a:endParaRPr lang="zh-CN" altLang="en-US" sz="3200">
              <a:latin typeface="Comic Sans MS" pitchFamily="66" charset="0"/>
            </a:endParaRPr>
          </a:p>
        </p:txBody>
      </p:sp>
      <p:pic>
        <p:nvPicPr>
          <p:cNvPr id="6" name="图片 5" descr="02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2143125"/>
            <a:ext cx="43815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 descr="00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13" y="1071563"/>
            <a:ext cx="43084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3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8" grpId="1"/>
      <p:bldP spid="14339" grpId="0"/>
      <p:bldP spid="1433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图片 1" descr="0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1285875" y="4643438"/>
            <a:ext cx="6786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itchFamily="66" charset="0"/>
              </a:rPr>
              <a:t>Come away </a:t>
            </a:r>
            <a:r>
              <a:rPr lang="en-US" altLang="zh-CN" sz="3200">
                <a:latin typeface="Comic Sans MS" pitchFamily="66" charset="0"/>
              </a:rPr>
              <a:t>with me on a bus</a:t>
            </a:r>
            <a:endParaRPr lang="zh-CN" altLang="en-US" sz="3200">
              <a:latin typeface="Comic Sans MS" pitchFamily="66" charset="0"/>
            </a:endParaRPr>
          </a:p>
        </p:txBody>
      </p:sp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1285875" y="5937250"/>
            <a:ext cx="6786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200">
                <a:latin typeface="Comic Sans MS" pitchFamily="66" charset="0"/>
              </a:rPr>
              <a:t>With their lies</a:t>
            </a:r>
            <a:endParaRPr lang="zh-CN" altLang="en-US" sz="3200">
              <a:latin typeface="Comic Sans MS" pitchFamily="66" charset="0"/>
            </a:endParaRPr>
          </a:p>
        </p:txBody>
      </p:sp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1285875" y="5273675"/>
            <a:ext cx="74628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itchFamily="66" charset="0"/>
              </a:rPr>
              <a:t>Come away </a:t>
            </a:r>
            <a:r>
              <a:rPr lang="en-US" altLang="zh-CN" sz="3200">
                <a:latin typeface="Comic Sans MS" pitchFamily="66" charset="0"/>
              </a:rPr>
              <a:t>where they can't tempt us</a:t>
            </a:r>
          </a:p>
        </p:txBody>
      </p:sp>
      <p:pic>
        <p:nvPicPr>
          <p:cNvPr id="6" name="图片 5" descr="02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357188"/>
            <a:ext cx="7072337" cy="421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2" grpId="1"/>
      <p:bldP spid="15363" grpId="0"/>
      <p:bldP spid="15364" grpId="0"/>
      <p:bldP spid="1536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图片 1" descr="0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741334" y="4064000"/>
            <a:ext cx="5878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>
                <a:solidFill>
                  <a:srgbClr val="1E1C11"/>
                </a:solidFill>
                <a:latin typeface="Comic Sans MS" pitchFamily="66" charset="0"/>
              </a:rPr>
              <a:t>And I want to walk with you</a:t>
            </a:r>
            <a:endParaRPr lang="zh-CN" altLang="en-US" sz="2800">
              <a:solidFill>
                <a:srgbClr val="1E1C11"/>
              </a:solidFill>
              <a:latin typeface="Comic Sans MS" pitchFamily="66" charset="0"/>
            </a:endParaRP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715934" y="6183313"/>
            <a:ext cx="5357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>
                <a:solidFill>
                  <a:srgbClr val="953735"/>
                </a:solidFill>
                <a:latin typeface="Comic Sans MS" pitchFamily="66" charset="0"/>
              </a:rPr>
              <a:t>So won't you try to come?</a:t>
            </a:r>
            <a:endParaRPr lang="zh-CN" altLang="en-US" sz="2800">
              <a:solidFill>
                <a:srgbClr val="953735"/>
              </a:solidFill>
              <a:latin typeface="Comic Sans MS" pitchFamily="66" charset="0"/>
            </a:endParaRPr>
          </a:p>
        </p:txBody>
      </p:sp>
      <p:pic>
        <p:nvPicPr>
          <p:cNvPr id="16391" name="Picture 7" descr="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1955" y="188913"/>
            <a:ext cx="5984887" cy="381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719109" y="5229225"/>
            <a:ext cx="66214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>
                <a:solidFill>
                  <a:srgbClr val="1E1C11"/>
                </a:solidFill>
                <a:latin typeface="Comic Sans MS" pitchFamily="66" charset="0"/>
              </a:rPr>
              <a:t>In fields where the yellow grass </a:t>
            </a:r>
          </a:p>
          <a:p>
            <a:r>
              <a:rPr lang="en-US" altLang="zh-CN" sz="2800">
                <a:solidFill>
                  <a:srgbClr val="1E1C11"/>
                </a:solidFill>
                <a:latin typeface="Comic Sans MS" pitchFamily="66" charset="0"/>
              </a:rPr>
              <a:t>grows knee-high</a:t>
            </a:r>
            <a:endParaRPr lang="zh-CN" altLang="en-US" sz="2800">
              <a:solidFill>
                <a:srgbClr val="1E1C11"/>
              </a:solidFill>
              <a:latin typeface="Comic Sans MS" pitchFamily="66" charset="0"/>
            </a:endParaRPr>
          </a:p>
        </p:txBody>
      </p:sp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571472" y="4608513"/>
            <a:ext cx="53578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>
                <a:solidFill>
                  <a:srgbClr val="953735"/>
                </a:solidFill>
                <a:latin typeface="Comic Sans MS" pitchFamily="66" charset="0"/>
              </a:rPr>
              <a:t> </a:t>
            </a:r>
            <a:r>
              <a:rPr lang="en-US" altLang="zh-CN" sz="2800">
                <a:solidFill>
                  <a:srgbClr val="953735"/>
                </a:solidFill>
                <a:latin typeface="Comic Sans MS" pitchFamily="66" charset="0"/>
              </a:rPr>
              <a:t>On a cloudy day</a:t>
            </a:r>
            <a:endParaRPr lang="zh-CN" altLang="en-US" sz="2800">
              <a:solidFill>
                <a:srgbClr val="953735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3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3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27" decel="100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3" accel="100000" fill="hold">
                                          <p:stCondLst>
                                            <p:cond delay="1827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3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00" decel="100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3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700" decel="10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/>
      <p:bldP spid="16388" grpId="0"/>
      <p:bldP spid="163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" descr="0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2928970" y="4316413"/>
            <a:ext cx="62150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Comic Sans MS" pitchFamily="66" charset="0"/>
              </a:rPr>
              <a:t>Come away </a:t>
            </a:r>
            <a:r>
              <a:rPr lang="en-US" altLang="zh-CN" sz="2800">
                <a:latin typeface="Comic Sans MS" pitchFamily="66" charset="0"/>
              </a:rPr>
              <a:t>with me and we'll kiss</a:t>
            </a:r>
            <a:endParaRPr lang="zh-CN" altLang="en-US" sz="2800">
              <a:latin typeface="Comic Sans MS" pitchFamily="66" charset="0"/>
            </a:endParaRP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2928970" y="4787900"/>
            <a:ext cx="52863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>
                <a:latin typeface="Comic Sans MS" pitchFamily="66" charset="0"/>
              </a:rPr>
              <a:t>On a mountain top</a:t>
            </a:r>
            <a:endParaRPr lang="zh-CN" altLang="en-US" sz="2800">
              <a:latin typeface="Comic Sans MS" pitchFamily="66" charset="0"/>
            </a:endParaRP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2944845" y="5500688"/>
            <a:ext cx="5286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Comic Sans MS" pitchFamily="66" charset="0"/>
              </a:rPr>
              <a:t>Come away </a:t>
            </a:r>
            <a:r>
              <a:rPr lang="en-US" altLang="zh-CN" sz="2800">
                <a:latin typeface="Comic Sans MS" pitchFamily="66" charset="0"/>
              </a:rPr>
              <a:t>with me</a:t>
            </a:r>
            <a:endParaRPr lang="zh-CN" altLang="en-US" sz="2800">
              <a:latin typeface="Comic Sans MS" pitchFamily="66" charset="0"/>
            </a:endParaRP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2928970" y="5929313"/>
            <a:ext cx="5286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>
                <a:latin typeface="Comic Sans MS" pitchFamily="66" charset="0"/>
              </a:rPr>
              <a:t>And I'll never stop loving you</a:t>
            </a:r>
            <a:endParaRPr lang="zh-CN" altLang="en-US" sz="2800">
              <a:latin typeface="Comic Sans MS" pitchFamily="66" charset="0"/>
            </a:endParaRPr>
          </a:p>
        </p:txBody>
      </p:sp>
      <p:pic>
        <p:nvPicPr>
          <p:cNvPr id="8" name="图片 7" descr="02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88913"/>
            <a:ext cx="6119812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 tmFilter="0,0; .5, 1; 1, 1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900"/>
                            </p:stCondLst>
                            <p:childTnLst>
                              <p:par>
                                <p:cTn id="4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tmFilter="0,0; .5, 1; 1, 1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/>
      <p:bldP spid="174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1" descr="0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00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620713"/>
            <a:ext cx="4408488" cy="5878512"/>
          </a:xfrm>
          <a:prstGeom prst="rect">
            <a:avLst/>
          </a:prstGeom>
          <a:noFill/>
        </p:spPr>
      </p:pic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3851275" y="711200"/>
            <a:ext cx="15824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4000" b="1" i="1" dirty="0" smtClean="0">
                <a:solidFill>
                  <a:srgbClr val="FF3300"/>
                </a:solidFill>
              </a:rPr>
              <a:t>away </a:t>
            </a:r>
            <a:endParaRPr lang="zh-CN" altLang="en-US" sz="4000" b="1" i="1" dirty="0">
              <a:solidFill>
                <a:srgbClr val="FF3300"/>
              </a:solidFill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 rot="1242660">
            <a:off x="900113" y="1628775"/>
            <a:ext cx="15890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4400" b="1">
                <a:solidFill>
                  <a:srgbClr val="008000"/>
                </a:solidFill>
                <a:latin typeface="黑体" pitchFamily="2" charset="-122"/>
                <a:ea typeface="黑体" pitchFamily="2" charset="-122"/>
              </a:rPr>
              <a:t>away </a:t>
            </a:r>
            <a:endParaRPr lang="zh-CN" altLang="en-US" sz="4400" b="1">
              <a:solidFill>
                <a:srgbClr val="008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 rot="1250319">
            <a:off x="7092950" y="1635125"/>
            <a:ext cx="13350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600" b="1">
                <a:solidFill>
                  <a:srgbClr val="9900FF"/>
                </a:solidFill>
                <a:latin typeface="MS Gothic" pitchFamily="49" charset="-128"/>
                <a:ea typeface="MS Gothic" pitchFamily="49" charset="-128"/>
              </a:rPr>
              <a:t>away </a:t>
            </a:r>
            <a:endParaRPr lang="zh-CN" altLang="en-US" sz="3600" b="1">
              <a:solidFill>
                <a:srgbClr val="9900FF"/>
              </a:solidFill>
              <a:latin typeface="MS Gothic" pitchFamily="49" charset="-128"/>
              <a:ea typeface="MS Gothic" pitchFamily="49" charset="-128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 rot="-793067">
            <a:off x="6732588" y="4005263"/>
            <a:ext cx="20510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5400" b="1" dirty="0">
                <a:solidFill>
                  <a:schemeClr val="hlink"/>
                </a:solidFill>
              </a:rPr>
              <a:t>away </a:t>
            </a:r>
            <a:endParaRPr lang="zh-CN" altLang="en-US" sz="5400" b="1" dirty="0">
              <a:solidFill>
                <a:schemeClr val="hlink"/>
              </a:solidFill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 rot="-1905702">
            <a:off x="827088" y="4765675"/>
            <a:ext cx="1690687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4800" b="1">
                <a:latin typeface="Times New Roman" pitchFamily="18" charset="0"/>
              </a:rPr>
              <a:t>away </a:t>
            </a:r>
            <a:endParaRPr lang="zh-CN" altLang="en-US" sz="4800" b="1">
              <a:latin typeface="Times New Roman" pitchFamily="18" charset="0"/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3071802" y="500042"/>
            <a:ext cx="31502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4000" b="1" i="1" dirty="0" smtClean="0">
                <a:solidFill>
                  <a:srgbClr val="FF3300"/>
                </a:solidFill>
              </a:rPr>
              <a:t>Come away </a:t>
            </a:r>
            <a:endParaRPr lang="zh-CN" altLang="en-US" sz="4000" b="1" i="1" dirty="0">
              <a:solidFill>
                <a:srgbClr val="FF3300"/>
              </a:solidFill>
            </a:endParaRP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 rot="689298">
            <a:off x="220180" y="1625055"/>
            <a:ext cx="30219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4400" b="1" dirty="0" smtClean="0">
                <a:solidFill>
                  <a:srgbClr val="008000"/>
                </a:solidFill>
                <a:latin typeface="黑体" pitchFamily="2" charset="-122"/>
                <a:ea typeface="黑体" pitchFamily="2" charset="-122"/>
              </a:rPr>
              <a:t>come away </a:t>
            </a:r>
            <a:endParaRPr lang="zh-CN" altLang="en-US" sz="4400" b="1" dirty="0">
              <a:solidFill>
                <a:srgbClr val="008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 rot="1250319">
            <a:off x="6390850" y="1632635"/>
            <a:ext cx="25090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rgbClr val="9900FF"/>
                </a:solidFill>
                <a:latin typeface="MS Gothic" pitchFamily="49" charset="-128"/>
                <a:ea typeface="MS Gothic" pitchFamily="49" charset="-128"/>
              </a:rPr>
              <a:t>come away </a:t>
            </a:r>
            <a:endParaRPr lang="zh-CN" altLang="en-US" sz="3600" b="1" dirty="0">
              <a:solidFill>
                <a:srgbClr val="9900FF"/>
              </a:solidFill>
              <a:latin typeface="MS Gothic" pitchFamily="49" charset="-128"/>
              <a:ea typeface="MS Gothic" pitchFamily="49" charset="-128"/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 rot="20475275">
            <a:off x="96164" y="4762133"/>
            <a:ext cx="32255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4800" b="1" dirty="0" smtClean="0">
                <a:latin typeface="Times New Roman" pitchFamily="18" charset="0"/>
              </a:rPr>
              <a:t>come away </a:t>
            </a:r>
            <a:endParaRPr lang="zh-CN" altLang="en-US" sz="4800" b="1" dirty="0">
              <a:latin typeface="Times New Roman" pitchFamily="18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 rot="-793067">
            <a:off x="5336497" y="4000798"/>
            <a:ext cx="418576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5400" b="1" dirty="0" smtClean="0">
                <a:solidFill>
                  <a:schemeClr val="hlink"/>
                </a:solidFill>
              </a:rPr>
              <a:t>come away </a:t>
            </a:r>
            <a:endParaRPr lang="zh-CN" altLang="en-US" sz="5400" b="1" dirty="0">
              <a:solidFill>
                <a:schemeClr val="hlink"/>
              </a:solidFill>
            </a:endParaRPr>
          </a:p>
        </p:txBody>
      </p:sp>
    </p:spTree>
  </p:cSld>
  <p:clrMapOvr>
    <a:masterClrMapping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94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1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44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xit" presetSubtype="4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66" dur="1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/>
      <p:bldP spid="19463" grpId="1"/>
      <p:bldP spid="19463" grpId="2"/>
      <p:bldP spid="19465" grpId="0"/>
      <p:bldP spid="19465" grpId="2"/>
      <p:bldP spid="19466" grpId="0"/>
      <p:bldP spid="19466" grpId="1"/>
      <p:bldP spid="19466" grpId="2"/>
      <p:bldP spid="19467" grpId="0"/>
      <p:bldP spid="19467" grpId="2"/>
      <p:bldP spid="19468" grpId="0"/>
      <p:bldP spid="19468" grpId="1"/>
      <p:bldP spid="19469" grpId="0"/>
      <p:bldP spid="19470" grpId="0"/>
      <p:bldP spid="19471" grpId="0"/>
      <p:bldP spid="1947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图片 1" descr="0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1285875" y="0"/>
            <a:ext cx="8181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200" dirty="0">
                <a:latin typeface="Comic Sans MS" pitchFamily="66" charset="0"/>
              </a:rPr>
              <a:t>And I want to wake up with the rain</a:t>
            </a:r>
            <a:endParaRPr lang="zh-CN" altLang="en-US" sz="3200" dirty="0">
              <a:latin typeface="Comic Sans MS" pitchFamily="66" charset="0"/>
            </a:endParaRPr>
          </a:p>
        </p:txBody>
      </p:sp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1279525" y="500063"/>
            <a:ext cx="5500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Falling on a tin roof</a:t>
            </a:r>
            <a:endParaRPr lang="zh-CN" altLang="en-US" sz="3200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8436" name="TextBox 7"/>
          <p:cNvSpPr txBox="1">
            <a:spLocks noChangeArrowheads="1"/>
          </p:cNvSpPr>
          <p:nvPr/>
        </p:nvSpPr>
        <p:spPr bwMode="auto">
          <a:xfrm>
            <a:off x="1271588" y="1071563"/>
            <a:ext cx="7000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200" dirty="0">
                <a:latin typeface="Comic Sans MS" pitchFamily="66" charset="0"/>
              </a:rPr>
              <a:t>While I'm safe there in your arms</a:t>
            </a:r>
            <a:endParaRPr lang="zh-CN" altLang="en-US" sz="3200" dirty="0">
              <a:latin typeface="Comic Sans MS" pitchFamily="66" charset="0"/>
            </a:endParaRPr>
          </a:p>
        </p:txBody>
      </p:sp>
      <p:pic>
        <p:nvPicPr>
          <p:cNvPr id="11" name="图片 10" descr="02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071678"/>
            <a:ext cx="7286675" cy="4643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TextBox 10"/>
          <p:cNvSpPr txBox="1">
            <a:spLocks noChangeArrowheads="1"/>
          </p:cNvSpPr>
          <p:nvPr/>
        </p:nvSpPr>
        <p:spPr bwMode="auto">
          <a:xfrm>
            <a:off x="1279525" y="1571625"/>
            <a:ext cx="5500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So all I ask is for you</a:t>
            </a:r>
            <a:endParaRPr lang="zh-CN" altLang="en-US" sz="3200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5" grpId="0"/>
      <p:bldP spid="18436" grpId="0"/>
      <p:bldP spid="184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图片 1" descr="0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 descr="02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63" y="214313"/>
            <a:ext cx="4143375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1428750" y="6000750"/>
            <a:ext cx="5500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itchFamily="66" charset="0"/>
              </a:rPr>
              <a:t>Come away </a:t>
            </a:r>
            <a:r>
              <a:rPr lang="en-US" altLang="zh-CN" sz="3200">
                <a:latin typeface="Comic Sans MS" pitchFamily="66" charset="0"/>
              </a:rPr>
              <a:t>with me</a:t>
            </a:r>
            <a:endParaRPr lang="zh-CN" altLang="en-US" sz="3200">
              <a:latin typeface="Comic Sans MS" pitchFamily="66" charset="0"/>
            </a:endParaRPr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1357313" y="5426075"/>
            <a:ext cx="6715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200" dirty="0">
                <a:latin typeface="Comic Sans MS" pitchFamily="66" charset="0"/>
              </a:rPr>
              <a:t>To </a:t>
            </a:r>
            <a:r>
              <a:rPr lang="en-US" altLang="zh-CN" sz="3200" dirty="0">
                <a:solidFill>
                  <a:srgbClr val="FF0000"/>
                </a:solidFill>
                <a:latin typeface="Comic Sans MS" pitchFamily="66" charset="0"/>
              </a:rPr>
              <a:t>come away </a:t>
            </a:r>
            <a:r>
              <a:rPr lang="en-US" altLang="zh-CN" sz="3200" dirty="0">
                <a:latin typeface="Comic Sans MS" pitchFamily="66" charset="0"/>
              </a:rPr>
              <a:t>with me in the night</a:t>
            </a:r>
            <a:endParaRPr lang="zh-CN" altLang="en-US" sz="3200" dirty="0">
              <a:latin typeface="Comic Sans MS" pitchFamily="66" charset="0"/>
            </a:endParaRPr>
          </a:p>
        </p:txBody>
      </p:sp>
    </p:spTree>
  </p:cSld>
  <p:clrMapOvr>
    <a:masterClrMapping/>
  </p:clrMapOvr>
  <p:transition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-3.33333E-6 L 2.22222E-6 -0.07222 " pathEditMode="relative" rAng="0" ptsTypes="AA">
                                      <p:cBhvr>
                                        <p:cTn id="11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5.55556E-7 3.7037E-7 L -5.55556E-7 -0.07222 " pathEditMode="relative" rAng="0" ptsTypes="AA">
                                      <p:cBhvr>
                                        <p:cTn id="1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600"/>
                            </p:stCondLst>
                            <p:childTnLst>
                              <p:par>
                                <p:cTn id="2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600"/>
                            </p:stCondLst>
                            <p:childTnLst>
                              <p:par>
                                <p:cTn id="31" presetID="32" presetClass="emph" presetSubtype="0" fill="hold" grpId="2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allAtOnce"/>
      <p:bldP spid="4" grpId="2" build="allAtOnce"/>
      <p:bldP spid="5" grpId="1" build="allAtOnce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</TotalTime>
  <Words>744</Words>
  <Application>Microsoft Macintosh PowerPoint</Application>
  <PresentationFormat>全屏显示(4:3)</PresentationFormat>
  <Paragraphs>132</Paragraphs>
  <Slides>17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Calibri</vt:lpstr>
      <vt:lpstr>Comic Sans MS</vt:lpstr>
      <vt:lpstr>Microsoft YaHei</vt:lpstr>
      <vt:lpstr>MS Gothic</vt:lpstr>
      <vt:lpstr>Times New Roman</vt:lpstr>
      <vt:lpstr>Yuanti SC</vt:lpstr>
      <vt:lpstr>黑体</vt:lpstr>
      <vt:lpstr>宋体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XZZX26</dc:creator>
  <cp:lastModifiedBy>敏玲</cp:lastModifiedBy>
  <cp:revision>155</cp:revision>
  <dcterms:created xsi:type="dcterms:W3CDTF">2019-05-29T07:44:33Z</dcterms:created>
  <dcterms:modified xsi:type="dcterms:W3CDTF">2019-06-20T16:58:38Z</dcterms:modified>
</cp:coreProperties>
</file>