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Calligraph421 BT" panose="03060702050402020204" pitchFamily="66" charset="0"/>
      <p:regular r:id="rId9"/>
    </p:embeddedFont>
    <p:embeddedFont>
      <p:font typeface="等线" panose="02010600030101010101" pitchFamily="2" charset="-122"/>
      <p:regular r:id="rId10"/>
      <p:bold r:id="rId11"/>
    </p:embeddedFont>
    <p:embeddedFont>
      <p:font typeface="Broadway" panose="04040905080B02020502" pitchFamily="82" charset="0"/>
      <p:regular r:id="rId12"/>
    </p:embeddedFont>
    <p:embeddedFont>
      <p:font typeface="等线 Light" panose="02010600030101010101" pitchFamily="2" charset="-122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presProps" Target="presProp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66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15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24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04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57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0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51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05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2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69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7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18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microsoft.com/office/2007/relationships/hdphoto" Target="../media/hdphoto1.wdp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0.jpg"/><Relationship Id="rId2" Type="http://schemas.openxmlformats.org/officeDocument/2006/relationships/audio" Target="../media/media1.wav"/><Relationship Id="rId16" Type="http://schemas.openxmlformats.org/officeDocument/2006/relationships/image" Target="../media/image13.jpg"/><Relationship Id="rId20" Type="http://schemas.microsoft.com/office/2007/relationships/hdphoto" Target="../media/hdphoto2.wdp"/><Relationship Id="rId29" Type="http://schemas.openxmlformats.org/officeDocument/2006/relationships/image" Target="../media/image24.jpeg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24" Type="http://schemas.openxmlformats.org/officeDocument/2006/relationships/image" Target="../media/image19.jp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23" Type="http://schemas.openxmlformats.org/officeDocument/2006/relationships/image" Target="../media/image18.jpg"/><Relationship Id="rId28" Type="http://schemas.openxmlformats.org/officeDocument/2006/relationships/image" Target="../media/image23.jpg"/><Relationship Id="rId10" Type="http://schemas.openxmlformats.org/officeDocument/2006/relationships/image" Target="../media/image7.jpe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6.jpeg"/><Relationship Id="rId14" Type="http://schemas.openxmlformats.org/officeDocument/2006/relationships/image" Target="../media/image11.jpg"/><Relationship Id="rId22" Type="http://schemas.openxmlformats.org/officeDocument/2006/relationships/image" Target="../media/image17.jpg"/><Relationship Id="rId27" Type="http://schemas.openxmlformats.org/officeDocument/2006/relationships/image" Target="../media/image22.jpg"/><Relationship Id="rId30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you raise me up+ under the se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647" y="-832942"/>
            <a:ext cx="609600" cy="609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97624" y="6426676"/>
            <a:ext cx="61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/>
              <a:t>You Raise Me Up  </a:t>
            </a:r>
            <a:r>
              <a:rPr lang="en-US" altLang="zh-CN" dirty="0"/>
              <a:t>by </a:t>
            </a:r>
            <a:r>
              <a:rPr lang="en-US" altLang="zh-CN" dirty="0" err="1"/>
              <a:t>Westlife</a:t>
            </a:r>
            <a:endParaRPr lang="zh-CN" altLang="en-US" dirty="0"/>
          </a:p>
        </p:txBody>
      </p:sp>
      <p:sp>
        <p:nvSpPr>
          <p:cNvPr id="2" name="歌名"/>
          <p:cNvSpPr>
            <a:spLocks noGrp="1"/>
          </p:cNvSpPr>
          <p:nvPr>
            <p:ph type="ctrTitle"/>
          </p:nvPr>
        </p:nvSpPr>
        <p:spPr>
          <a:xfrm>
            <a:off x="2667000" y="964236"/>
            <a:ext cx="6858000" cy="1790700"/>
          </a:xfrm>
        </p:spPr>
        <p:txBody>
          <a:bodyPr/>
          <a:lstStyle/>
          <a:p>
            <a:r>
              <a:rPr lang="en-US" altLang="zh-CN" dirty="0" smtClean="0">
                <a:latin typeface="Broadway" panose="04040905080B02020502" pitchFamily="82" charset="0"/>
              </a:rPr>
              <a:t>You Raise Me Up</a:t>
            </a:r>
            <a:br>
              <a:rPr lang="en-US" altLang="zh-CN" dirty="0" smtClean="0">
                <a:latin typeface="Broadway" panose="04040905080B02020502" pitchFamily="82" charset="0"/>
              </a:rPr>
            </a:br>
            <a:r>
              <a:rPr lang="en-US" altLang="zh-CN" dirty="0" smtClean="0">
                <a:latin typeface="Broadway" panose="04040905080B02020502" pitchFamily="82" charset="0"/>
              </a:rPr>
              <a:t>&amp;Under the Sea</a:t>
            </a:r>
            <a:endParaRPr lang="zh-CN" altLang="en-US" dirty="0">
              <a:latin typeface="Broadway" panose="04040905080B02020502" pitchFamily="82" charset="0"/>
            </a:endParaRPr>
          </a:p>
        </p:txBody>
      </p:sp>
      <p:sp>
        <p:nvSpPr>
          <p:cNvPr id="3" name="介词"/>
          <p:cNvSpPr>
            <a:spLocks noGrp="1"/>
          </p:cNvSpPr>
          <p:nvPr>
            <p:ph type="subTitle" idx="1"/>
          </p:nvPr>
        </p:nvSpPr>
        <p:spPr>
          <a:xfrm>
            <a:off x="2737287" y="3062493"/>
            <a:ext cx="6858000" cy="698080"/>
          </a:xfrm>
        </p:spPr>
        <p:txBody>
          <a:bodyPr>
            <a:normAutofit/>
          </a:bodyPr>
          <a:lstStyle/>
          <a:p>
            <a:r>
              <a:rPr lang="zh-CN" altLang="en-US" dirty="0"/>
              <a:t>介词</a:t>
            </a:r>
            <a:r>
              <a:rPr lang="en-US" altLang="zh-CN" sz="2800" dirty="0" smtClean="0">
                <a:latin typeface="Calligraph421 BT" panose="03060702050402020204" pitchFamily="66" charset="0"/>
              </a:rPr>
              <a:t>(on, in</a:t>
            </a:r>
            <a:r>
              <a:rPr lang="en-US" altLang="zh-CN" sz="2800" dirty="0">
                <a:latin typeface="Calligraph421 BT" panose="03060702050402020204" pitchFamily="66" charset="0"/>
              </a:rPr>
              <a:t>, </a:t>
            </a:r>
            <a:r>
              <a:rPr lang="en-US" altLang="zh-CN" sz="2800" dirty="0" smtClean="0">
                <a:latin typeface="Calligraph421 BT" panose="03060702050402020204" pitchFamily="66" charset="0"/>
              </a:rPr>
              <a:t>under)</a:t>
            </a:r>
            <a:endParaRPr lang="zh-CN" altLang="en-US" sz="2800" dirty="0">
              <a:latin typeface="Calligraph421 BT" panose="03060702050402020204" pitchFamily="66" charset="0"/>
            </a:endParaRPr>
          </a:p>
        </p:txBody>
      </p:sp>
      <p:sp>
        <p:nvSpPr>
          <p:cNvPr id="4" name="作者"/>
          <p:cNvSpPr/>
          <p:nvPr/>
        </p:nvSpPr>
        <p:spPr>
          <a:xfrm>
            <a:off x="3334713" y="4179931"/>
            <a:ext cx="59421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zh-CN" altLang="en-US" sz="2400" noProof="1">
                <a:latin typeface="+mj-ea"/>
                <a:ea typeface="+mj-ea"/>
                <a:cs typeface="Arial" panose="020B0604020202020204" pitchFamily="34" charset="0"/>
                <a:sym typeface="+mn-ea"/>
              </a:rPr>
              <a:t>作者</a:t>
            </a:r>
            <a:r>
              <a:rPr lang="zh-CN" altLang="en-US" sz="2400" noProof="1" smtClean="0">
                <a:latin typeface="+mj-ea"/>
                <a:ea typeface="+mj-ea"/>
                <a:cs typeface="Arial" panose="020B0604020202020204" pitchFamily="34" charset="0"/>
                <a:sym typeface="+mn-ea"/>
              </a:rPr>
              <a:t>：</a:t>
            </a:r>
            <a:endParaRPr lang="en-US" altLang="zh-CN" sz="2400" noProof="1">
              <a:latin typeface="+mj-ea"/>
              <a:ea typeface="+mj-ea"/>
              <a:cs typeface="Arial" panose="020B0604020202020204" pitchFamily="34" charset="0"/>
              <a:sym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zh-CN" altLang="en-US" sz="2400" noProof="1" smtClean="0">
                <a:latin typeface="+mj-ea"/>
                <a:ea typeface="+mj-ea"/>
                <a:cs typeface="Arial" panose="020B0604020202020204" pitchFamily="34" charset="0"/>
                <a:sym typeface="+mn-ea"/>
              </a:rPr>
              <a:t>华南</a:t>
            </a:r>
            <a:r>
              <a:rPr lang="zh-CN" altLang="en-US" sz="2400" noProof="1">
                <a:latin typeface="+mj-ea"/>
                <a:ea typeface="+mj-ea"/>
                <a:cs typeface="Arial" panose="020B0604020202020204" pitchFamily="34" charset="0"/>
                <a:sym typeface="+mn-ea"/>
              </a:rPr>
              <a:t>师范大学外国语言文化学院 陈祖</a:t>
            </a:r>
            <a:r>
              <a:rPr lang="zh-CN" altLang="en-US" sz="2400" noProof="1" smtClean="0">
                <a:latin typeface="+mj-ea"/>
                <a:ea typeface="+mj-ea"/>
                <a:cs typeface="Arial" panose="020B0604020202020204" pitchFamily="34" charset="0"/>
                <a:sym typeface="+mn-ea"/>
              </a:rPr>
              <a:t>因</a:t>
            </a:r>
            <a:endParaRPr lang="en-US" altLang="zh-CN" sz="2400" noProof="1" smtClean="0">
              <a:latin typeface="+mj-ea"/>
              <a:ea typeface="+mj-ea"/>
              <a:cs typeface="Arial" panose="020B0604020202020204" pitchFamily="34" charset="0"/>
              <a:sym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zh-CN" altLang="en-US" sz="2400" noProof="1">
                <a:latin typeface="+mj-ea"/>
                <a:ea typeface="+mj-ea"/>
                <a:cs typeface="Arial" panose="020B0604020202020204" pitchFamily="34" charset="0"/>
                <a:sym typeface="+mn-ea"/>
              </a:rPr>
              <a:t>广东省河源市紫金县青溪中学 钟怡</a:t>
            </a:r>
            <a:endParaRPr lang="en-US" altLang="zh-CN" sz="2400" noProof="1"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R1词"/>
          <p:cNvSpPr txBox="1">
            <a:spLocks/>
          </p:cNvSpPr>
          <p:nvPr/>
        </p:nvSpPr>
        <p:spPr>
          <a:xfrm>
            <a:off x="2670910" y="5111856"/>
            <a:ext cx="7269727" cy="55794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latin typeface="Calligraph421 BT" panose="03060702050402020204" pitchFamily="66" charset="0"/>
              </a:rPr>
              <a:t>When I am down and oh my soul, so weary</a:t>
            </a:r>
          </a:p>
        </p:txBody>
      </p:sp>
      <p:pic>
        <p:nvPicPr>
          <p:cNvPr id="6" name="R1" descr="C:\Users\Administrator\Desktop\图片\32.jpg32"/>
          <p:cNvPicPr>
            <a:picLocks noChangeAspect="1"/>
          </p:cNvPicPr>
          <p:nvPr/>
        </p:nvPicPr>
        <p:blipFill>
          <a:blip r:embed="rId5"/>
          <a:srcRect l="33" t="24702" r="-33" b="15226"/>
          <a:stretch>
            <a:fillRect/>
          </a:stretch>
        </p:blipFill>
        <p:spPr>
          <a:xfrm>
            <a:off x="2770762" y="1069384"/>
            <a:ext cx="6791052" cy="33963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2词"/>
          <p:cNvSpPr txBox="1">
            <a:spLocks/>
          </p:cNvSpPr>
          <p:nvPr/>
        </p:nvSpPr>
        <p:spPr>
          <a:xfrm>
            <a:off x="2287291" y="5243854"/>
            <a:ext cx="7772400" cy="645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When troubles come and my heart burdened be</a:t>
            </a:r>
          </a:p>
        </p:txBody>
      </p:sp>
      <p:pic>
        <p:nvPicPr>
          <p:cNvPr id="9" name="R2" descr="C:\Users\Administrator\Desktop\图片\30.jpg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7291" y="824338"/>
            <a:ext cx="777240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2" name="R3词"/>
          <p:cNvSpPr txBox="1">
            <a:spLocks/>
          </p:cNvSpPr>
          <p:nvPr/>
        </p:nvSpPr>
        <p:spPr>
          <a:xfrm>
            <a:off x="2168236" y="5312037"/>
            <a:ext cx="7772400" cy="522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Then, I am still and wait here </a:t>
            </a:r>
            <a:r>
              <a:rPr lang="zh-CN" altLang="en-US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in </a:t>
            </a:r>
            <a:r>
              <a:rPr lang="zh-CN" altLang="en-US" sz="3000" dirty="0">
                <a:latin typeface="Calligraph421 BT" panose="03060702050402020204" pitchFamily="66" charset="0"/>
              </a:rPr>
              <a:t>the silence</a:t>
            </a:r>
          </a:p>
        </p:txBody>
      </p:sp>
      <p:pic>
        <p:nvPicPr>
          <p:cNvPr id="11" name="R3" descr="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291" y="811836"/>
            <a:ext cx="7772400" cy="3886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R4词"/>
          <p:cNvSpPr txBox="1">
            <a:spLocks/>
          </p:cNvSpPr>
          <p:nvPr/>
        </p:nvSpPr>
        <p:spPr>
          <a:xfrm>
            <a:off x="2280087" y="5229209"/>
            <a:ext cx="7772400" cy="9382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Until you come and sit awhile with me</a:t>
            </a:r>
          </a:p>
        </p:txBody>
      </p:sp>
      <p:pic>
        <p:nvPicPr>
          <p:cNvPr id="13" name="R4" descr="C:\Users\Administrator\Desktop\图片\25.jpg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87291" y="839475"/>
            <a:ext cx="777367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" name="R5" descr="C:\Users\Administrator\Desktop\图片\2.jpg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80087" y="809201"/>
            <a:ext cx="777240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6" name="R5词"/>
          <p:cNvSpPr txBox="1">
            <a:spLocks/>
          </p:cNvSpPr>
          <p:nvPr/>
        </p:nvSpPr>
        <p:spPr>
          <a:xfrm>
            <a:off x="2224162" y="5305633"/>
            <a:ext cx="7772400" cy="1318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You raise me up, so I can stand </a:t>
            </a:r>
            <a:r>
              <a:rPr lang="zh-CN" altLang="en-US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zh-CN" altLang="en-US" sz="3000" dirty="0">
                <a:latin typeface="Calligraph421 BT" panose="03060702050402020204" pitchFamily="66" charset="0"/>
              </a:rPr>
              <a:t> mountains</a:t>
            </a:r>
          </a:p>
        </p:txBody>
      </p:sp>
      <p:sp>
        <p:nvSpPr>
          <p:cNvPr id="17" name="on"/>
          <p:cNvSpPr txBox="1"/>
          <p:nvPr/>
        </p:nvSpPr>
        <p:spPr>
          <a:xfrm>
            <a:off x="5554105" y="2249250"/>
            <a:ext cx="1503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Calligraph421 BT" panose="03060702050402020204" pitchFamily="66" charset="0"/>
              </a:rPr>
              <a:t>on</a:t>
            </a:r>
            <a:endParaRPr lang="zh-CN" altLang="en-US" sz="66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sp>
        <p:nvSpPr>
          <p:cNvPr id="19" name="R6词"/>
          <p:cNvSpPr txBox="1">
            <a:spLocks/>
          </p:cNvSpPr>
          <p:nvPr/>
        </p:nvSpPr>
        <p:spPr>
          <a:xfrm>
            <a:off x="1977326" y="5257069"/>
            <a:ext cx="7772400" cy="1383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You raise me up, to walk </a:t>
            </a:r>
            <a:r>
              <a:rPr lang="zh-CN" altLang="en-US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zh-CN" altLang="en-US" sz="3000" dirty="0">
                <a:latin typeface="Calligraph421 BT" panose="03060702050402020204" pitchFamily="66" charset="0"/>
              </a:rPr>
              <a:t> stormy seas</a:t>
            </a:r>
          </a:p>
        </p:txBody>
      </p:sp>
      <p:pic>
        <p:nvPicPr>
          <p:cNvPr id="18" name="R6" descr="C:\Users\Administrator\Desktop\图片\1.jpg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2884" y="794064"/>
            <a:ext cx="7773035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0" name="on"/>
          <p:cNvSpPr txBox="1"/>
          <p:nvPr/>
        </p:nvSpPr>
        <p:spPr>
          <a:xfrm>
            <a:off x="5111859" y="3453978"/>
            <a:ext cx="1503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Calligraph421 BT" panose="03060702050402020204" pitchFamily="66" charset="0"/>
              </a:rPr>
              <a:t>on</a:t>
            </a:r>
            <a:endParaRPr lang="zh-CN" altLang="en-US" sz="66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pic>
        <p:nvPicPr>
          <p:cNvPr id="21" name="R7" descr="C:\Users\Administrator\Desktop\图片\24.jpg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95131" y="824338"/>
            <a:ext cx="7771765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2" name="R7词"/>
          <p:cNvSpPr txBox="1">
            <a:spLocks/>
          </p:cNvSpPr>
          <p:nvPr/>
        </p:nvSpPr>
        <p:spPr>
          <a:xfrm>
            <a:off x="2196199" y="5319620"/>
            <a:ext cx="7772400" cy="1542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I am strong, when I am </a:t>
            </a:r>
            <a:r>
              <a:rPr lang="zh-CN" altLang="en-US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zh-CN" altLang="en-US" sz="3000" dirty="0">
                <a:latin typeface="Calligraph421 BT" panose="03060702050402020204" pitchFamily="66" charset="0"/>
              </a:rPr>
              <a:t> your shoulders</a:t>
            </a:r>
          </a:p>
        </p:txBody>
      </p:sp>
      <p:sp>
        <p:nvSpPr>
          <p:cNvPr id="23" name="on"/>
          <p:cNvSpPr txBox="1"/>
          <p:nvPr/>
        </p:nvSpPr>
        <p:spPr>
          <a:xfrm>
            <a:off x="5098086" y="3435933"/>
            <a:ext cx="1503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Calligraph421 BT" panose="03060702050402020204" pitchFamily="66" charset="0"/>
              </a:rPr>
              <a:t>on</a:t>
            </a:r>
            <a:endParaRPr lang="zh-CN" altLang="en-US" sz="66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pic>
        <p:nvPicPr>
          <p:cNvPr id="24" name="R8" descr="C:\Users\Administrator\Desktop\图片\14.jpg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95131" y="807279"/>
            <a:ext cx="777240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5" name="R8词"/>
          <p:cNvSpPr txBox="1">
            <a:spLocks/>
          </p:cNvSpPr>
          <p:nvPr/>
        </p:nvSpPr>
        <p:spPr>
          <a:xfrm>
            <a:off x="2209800" y="5360912"/>
            <a:ext cx="7772400" cy="1515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You raise me up: To more than I can be</a:t>
            </a:r>
          </a:p>
        </p:txBody>
      </p:sp>
      <p:pic>
        <p:nvPicPr>
          <p:cNvPr id="26" name="R9" descr="C:\Users\Administrator\Desktop\图片\7.jpg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273519" y="829729"/>
            <a:ext cx="777240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7" name="R9词"/>
          <p:cNvSpPr txBox="1">
            <a:spLocks/>
          </p:cNvSpPr>
          <p:nvPr/>
        </p:nvSpPr>
        <p:spPr>
          <a:xfrm>
            <a:off x="2252125" y="5421796"/>
            <a:ext cx="7772400" cy="1358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You raise me up, so I can stand </a:t>
            </a:r>
            <a:r>
              <a:rPr lang="zh-CN" altLang="en-US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zh-CN" altLang="en-US" sz="3000" dirty="0">
                <a:latin typeface="Calligraph421 BT" panose="03060702050402020204" pitchFamily="66" charset="0"/>
              </a:rPr>
              <a:t> mountains</a:t>
            </a:r>
          </a:p>
        </p:txBody>
      </p:sp>
      <p:sp>
        <p:nvSpPr>
          <p:cNvPr id="28" name="on"/>
          <p:cNvSpPr txBox="1"/>
          <p:nvPr/>
        </p:nvSpPr>
        <p:spPr>
          <a:xfrm>
            <a:off x="2944716" y="3522860"/>
            <a:ext cx="1503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Calligraph421 BT" panose="03060702050402020204" pitchFamily="66" charset="0"/>
              </a:rPr>
              <a:t>on</a:t>
            </a:r>
            <a:endParaRPr lang="zh-CN" altLang="en-US" sz="66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pic>
        <p:nvPicPr>
          <p:cNvPr id="31" name="R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95" y="825488"/>
            <a:ext cx="6937083" cy="39021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2" name="R10词"/>
          <p:cNvSpPr txBox="1">
            <a:spLocks/>
          </p:cNvSpPr>
          <p:nvPr/>
        </p:nvSpPr>
        <p:spPr>
          <a:xfrm>
            <a:off x="2231366" y="5459101"/>
            <a:ext cx="7772400" cy="13061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You raise me up, to walk </a:t>
            </a:r>
            <a:r>
              <a:rPr lang="zh-CN" altLang="en-US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zh-CN" altLang="en-US" sz="3000" dirty="0">
                <a:latin typeface="Calligraph421 BT" panose="03060702050402020204" pitchFamily="66" charset="0"/>
              </a:rPr>
              <a:t> stormy seas</a:t>
            </a:r>
          </a:p>
        </p:txBody>
      </p:sp>
      <p:sp>
        <p:nvSpPr>
          <p:cNvPr id="33" name="on"/>
          <p:cNvSpPr txBox="1"/>
          <p:nvPr/>
        </p:nvSpPr>
        <p:spPr>
          <a:xfrm>
            <a:off x="6637441" y="3392545"/>
            <a:ext cx="1503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Calligraph421 BT" panose="03060702050402020204" pitchFamily="66" charset="0"/>
              </a:rPr>
              <a:t>on</a:t>
            </a:r>
            <a:endParaRPr lang="zh-CN" altLang="en-US" sz="66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pic>
        <p:nvPicPr>
          <p:cNvPr id="34" name="R11" descr="C:\Users\Administrator\Desktop\图片\24.jpg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32001" y="807279"/>
            <a:ext cx="7771765" cy="388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R11词"/>
          <p:cNvSpPr txBox="1">
            <a:spLocks/>
          </p:cNvSpPr>
          <p:nvPr/>
        </p:nvSpPr>
        <p:spPr>
          <a:xfrm>
            <a:off x="2273201" y="5506864"/>
            <a:ext cx="7772400" cy="1542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I am strong, when I am </a:t>
            </a:r>
            <a:r>
              <a:rPr lang="zh-CN" altLang="en-US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zh-CN" altLang="en-US" sz="3000" dirty="0">
                <a:latin typeface="Calligraph421 BT" panose="03060702050402020204" pitchFamily="66" charset="0"/>
              </a:rPr>
              <a:t> your shoulders</a:t>
            </a:r>
          </a:p>
        </p:txBody>
      </p:sp>
      <p:sp>
        <p:nvSpPr>
          <p:cNvPr id="36" name="on"/>
          <p:cNvSpPr txBox="1"/>
          <p:nvPr/>
        </p:nvSpPr>
        <p:spPr>
          <a:xfrm>
            <a:off x="4656066" y="3567413"/>
            <a:ext cx="1503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Calligraph421 BT" panose="03060702050402020204" pitchFamily="66" charset="0"/>
              </a:rPr>
              <a:t>on</a:t>
            </a:r>
            <a:endParaRPr lang="zh-CN" altLang="en-US" sz="66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pic>
        <p:nvPicPr>
          <p:cNvPr id="37" name="R12" descr="C:\Users\Administrator\Desktop\图片\38.jpg3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252125" y="806770"/>
            <a:ext cx="7772400" cy="3886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8" name="R12词"/>
          <p:cNvSpPr txBox="1">
            <a:spLocks/>
          </p:cNvSpPr>
          <p:nvPr/>
        </p:nvSpPr>
        <p:spPr>
          <a:xfrm>
            <a:off x="2188234" y="5462091"/>
            <a:ext cx="7772400" cy="695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dirty="0">
                <a:latin typeface="Calligraph421 BT" panose="03060702050402020204" pitchFamily="66" charset="0"/>
              </a:rPr>
              <a:t>You raise me up: To more than I can be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526104" y="6395779"/>
            <a:ext cx="348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/>
              <a:t>Under the Sea  </a:t>
            </a:r>
            <a:r>
              <a:rPr lang="en-US" altLang="zh-CN" dirty="0"/>
              <a:t>by  Raven-</a:t>
            </a:r>
            <a:r>
              <a:rPr lang="en-US" altLang="zh-CN" dirty="0" err="1"/>
              <a:t>Symoné</a:t>
            </a:r>
            <a:endParaRPr lang="zh-CN" altLang="en-US" dirty="0"/>
          </a:p>
        </p:txBody>
      </p:sp>
      <p:pic>
        <p:nvPicPr>
          <p:cNvPr id="40" name="u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04" y="434455"/>
            <a:ext cx="6091325" cy="44876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1" name="u1词"/>
          <p:cNvSpPr/>
          <p:nvPr/>
        </p:nvSpPr>
        <p:spPr>
          <a:xfrm>
            <a:off x="3927053" y="5464174"/>
            <a:ext cx="47772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 come with me</a:t>
            </a:r>
          </a:p>
        </p:txBody>
      </p:sp>
      <p:sp>
        <p:nvSpPr>
          <p:cNvPr id="42" name="u2词"/>
          <p:cNvSpPr/>
          <p:nvPr/>
        </p:nvSpPr>
        <p:spPr>
          <a:xfrm>
            <a:off x="1804378" y="5402004"/>
            <a:ext cx="9002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The seaweed is </a:t>
            </a:r>
            <a:r>
              <a:rPr lang="en-US" altLang="zh-CN" sz="3000">
                <a:latin typeface="Calligraph421 BT" panose="03060702050402020204" pitchFamily="66" charset="0"/>
              </a:rPr>
              <a:t>always </a:t>
            </a:r>
            <a:r>
              <a:rPr lang="en-US" altLang="zh-CN" sz="3000" smtClean="0">
                <a:latin typeface="Calligraph421 BT" panose="03060702050402020204" pitchFamily="66" charset="0"/>
              </a:rPr>
              <a:t>greener</a:t>
            </a:r>
            <a:r>
              <a:rPr lang="en-US" altLang="zh-CN" sz="3000">
                <a:latin typeface="Calligraph421 BT" panose="03060702050402020204" pitchFamily="66" charset="0"/>
              </a:rPr>
              <a:t>,</a:t>
            </a:r>
            <a:r>
              <a:rPr lang="en-US" altLang="zh-CN" sz="3000" smtClean="0">
                <a:latin typeface="Calligraph421 BT" panose="03060702050402020204" pitchFamily="66" charset="0"/>
              </a:rPr>
              <a:t>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in</a:t>
            </a:r>
            <a:r>
              <a:rPr lang="en-US" altLang="zh-CN" sz="3000" dirty="0">
                <a:latin typeface="Calligraph421 BT" panose="03060702050402020204" pitchFamily="66" charset="0"/>
              </a:rPr>
              <a:t> somebody else' s lake</a:t>
            </a:r>
          </a:p>
          <a:p>
            <a:pPr algn="just"/>
            <a:endParaRPr lang="en-US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3" name="in"/>
          <p:cNvSpPr txBox="1"/>
          <p:nvPr/>
        </p:nvSpPr>
        <p:spPr>
          <a:xfrm>
            <a:off x="6309451" y="1239739"/>
            <a:ext cx="168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Calligraph421 BT" panose="03060702050402020204" pitchFamily="66" charset="0"/>
              </a:rPr>
              <a:t>in</a:t>
            </a:r>
            <a:endParaRPr lang="zh-CN" altLang="en-US" sz="54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31" b="953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92" y="2418823"/>
            <a:ext cx="1983485" cy="237102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31" b="953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99" y="2310387"/>
            <a:ext cx="1983485" cy="237102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042" b="93563" l="9948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38" y="1490234"/>
            <a:ext cx="2908868" cy="339114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042" b="93563" l="9948" r="89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4"/>
          <a:stretch/>
        </p:blipFill>
        <p:spPr>
          <a:xfrm>
            <a:off x="7593754" y="1621713"/>
            <a:ext cx="2270180" cy="3391141"/>
          </a:xfrm>
          <a:prstGeom prst="rect">
            <a:avLst/>
          </a:prstGeom>
        </p:spPr>
      </p:pic>
      <p:pic>
        <p:nvPicPr>
          <p:cNvPr id="47" name="u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89" y="456892"/>
            <a:ext cx="6627300" cy="44166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8" name="u3词"/>
          <p:cNvSpPr/>
          <p:nvPr/>
        </p:nvSpPr>
        <p:spPr>
          <a:xfrm>
            <a:off x="1628831" y="5377048"/>
            <a:ext cx="9437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You dream about going up </a:t>
            </a:r>
            <a:r>
              <a:rPr lang="en-US" altLang="zh-CN" sz="3000" dirty="0" smtClean="0">
                <a:latin typeface="Calligraph421 BT" panose="03060702050402020204" pitchFamily="66" charset="0"/>
              </a:rPr>
              <a:t>there, </a:t>
            </a:r>
            <a:r>
              <a:rPr lang="en-US" altLang="zh-CN" sz="3000" dirty="0">
                <a:latin typeface="Calligraph421 BT" panose="03060702050402020204" pitchFamily="66" charset="0"/>
              </a:rPr>
              <a:t>b</a:t>
            </a:r>
            <a:r>
              <a:rPr lang="en-US" altLang="zh-CN" sz="3000" dirty="0" smtClean="0">
                <a:latin typeface="Calligraph421 BT" panose="03060702050402020204" pitchFamily="66" charset="0"/>
              </a:rPr>
              <a:t>ut </a:t>
            </a:r>
            <a:r>
              <a:rPr lang="en-US" altLang="zh-CN" sz="3000" dirty="0">
                <a:latin typeface="Calligraph421 BT" panose="03060702050402020204" pitchFamily="66" charset="0"/>
              </a:rPr>
              <a:t>that is a big mistake</a:t>
            </a:r>
          </a:p>
          <a:p>
            <a:pPr algn="just"/>
            <a:endParaRPr lang="en-US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u4词"/>
          <p:cNvSpPr/>
          <p:nvPr/>
        </p:nvSpPr>
        <p:spPr>
          <a:xfrm>
            <a:off x="1324228" y="5375631"/>
            <a:ext cx="10046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Just look at the world around you right here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en-US" altLang="zh-CN" sz="3000" dirty="0">
                <a:latin typeface="Calligraph421 BT" panose="03060702050402020204" pitchFamily="66" charset="0"/>
              </a:rPr>
              <a:t> the ocean floor</a:t>
            </a:r>
          </a:p>
          <a:p>
            <a:pPr algn="just"/>
            <a:endParaRPr lang="en-US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u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44" y="546099"/>
            <a:ext cx="6844322" cy="4277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1" name="under"/>
          <p:cNvSpPr txBox="1"/>
          <p:nvPr/>
        </p:nvSpPr>
        <p:spPr>
          <a:xfrm>
            <a:off x="5306140" y="710031"/>
            <a:ext cx="2291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  <a:latin typeface="Calligraph421 BT" panose="03060702050402020204" pitchFamily="66" charset="0"/>
              </a:rPr>
              <a:t>under</a:t>
            </a:r>
            <a:endParaRPr lang="zh-CN" altLang="en-US" sz="54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sp>
        <p:nvSpPr>
          <p:cNvPr id="52" name="on"/>
          <p:cNvSpPr txBox="1"/>
          <p:nvPr/>
        </p:nvSpPr>
        <p:spPr>
          <a:xfrm>
            <a:off x="4152262" y="3637718"/>
            <a:ext cx="14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Calligraph421 BT" panose="03060702050402020204" pitchFamily="66" charset="0"/>
              </a:rPr>
              <a:t>on</a:t>
            </a:r>
            <a:endParaRPr lang="zh-CN" altLang="en-US" sz="5400" b="1" dirty="0">
              <a:latin typeface="Calligraph421 BT" panose="03060702050402020204" pitchFamily="66" charset="0"/>
            </a:endParaRPr>
          </a:p>
        </p:txBody>
      </p:sp>
      <p:sp>
        <p:nvSpPr>
          <p:cNvPr id="53" name="u5词"/>
          <p:cNvSpPr/>
          <p:nvPr/>
        </p:nvSpPr>
        <p:spPr>
          <a:xfrm>
            <a:off x="826291" y="5362400"/>
            <a:ext cx="10876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Such wonderful things surround you, what more is you looking for?</a:t>
            </a:r>
          </a:p>
          <a:p>
            <a:pPr algn="just"/>
            <a:endParaRPr lang="en-US" altLang="zh-CN" sz="3000" dirty="0">
              <a:latin typeface="Calligraph421 BT" panose="03060702050402020204" pitchFamily="66" charset="0"/>
            </a:endParaRPr>
          </a:p>
        </p:txBody>
      </p:sp>
      <p:pic>
        <p:nvPicPr>
          <p:cNvPr id="54" name="u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b="15371"/>
          <a:stretch/>
        </p:blipFill>
        <p:spPr>
          <a:xfrm>
            <a:off x="2876480" y="457311"/>
            <a:ext cx="6857569" cy="47026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5" name="u6词"/>
          <p:cNvSpPr txBox="1"/>
          <p:nvPr/>
        </p:nvSpPr>
        <p:spPr>
          <a:xfrm>
            <a:off x="3884675" y="5508947"/>
            <a:ext cx="5056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sea,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</a:t>
            </a:r>
            <a:endParaRPr lang="zh-CN" altLang="en-US" sz="3000" dirty="0">
              <a:latin typeface="Calligraph421 BT" panose="03060702050402020204" pitchFamily="66" charset="0"/>
            </a:endParaRPr>
          </a:p>
        </p:txBody>
      </p:sp>
      <p:sp>
        <p:nvSpPr>
          <p:cNvPr id="56" name="u7词"/>
          <p:cNvSpPr/>
          <p:nvPr/>
        </p:nvSpPr>
        <p:spPr>
          <a:xfrm>
            <a:off x="1577150" y="5401117"/>
            <a:ext cx="9540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Darling it's better, down where it's wetter, take it from me</a:t>
            </a:r>
            <a:br>
              <a:rPr lang="en-US" altLang="zh-CN" sz="3000" dirty="0">
                <a:latin typeface="Calligraph421 BT" panose="03060702050402020204" pitchFamily="66" charset="0"/>
              </a:rPr>
            </a:br>
            <a:endParaRPr lang="en-US" altLang="zh-CN" sz="3000" dirty="0">
              <a:latin typeface="Calligraph421 BT" panose="03060702050402020204" pitchFamily="66" charset="0"/>
            </a:endParaRPr>
          </a:p>
        </p:txBody>
      </p:sp>
      <p:pic>
        <p:nvPicPr>
          <p:cNvPr id="57" name="u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"/>
          <a:stretch/>
        </p:blipFill>
        <p:spPr>
          <a:xfrm>
            <a:off x="3244773" y="501574"/>
            <a:ext cx="6293999" cy="44657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8" name="under"/>
          <p:cNvSpPr txBox="1"/>
          <p:nvPr/>
        </p:nvSpPr>
        <p:spPr>
          <a:xfrm>
            <a:off x="5174872" y="3169769"/>
            <a:ext cx="2291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  <a:latin typeface="Calligraph421 BT" panose="03060702050402020204" pitchFamily="66" charset="0"/>
              </a:rPr>
              <a:t>under</a:t>
            </a:r>
            <a:endParaRPr lang="zh-CN" altLang="en-US" sz="54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pic>
        <p:nvPicPr>
          <p:cNvPr id="61" name="u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86" y="414832"/>
            <a:ext cx="7938577" cy="44654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2" name="u8词"/>
          <p:cNvSpPr/>
          <p:nvPr/>
        </p:nvSpPr>
        <p:spPr>
          <a:xfrm>
            <a:off x="977106" y="5420094"/>
            <a:ext cx="10656315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Up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en-US" altLang="zh-CN" sz="3000" dirty="0">
                <a:latin typeface="Calligraph421 BT" panose="03060702050402020204" pitchFamily="66" charset="0"/>
              </a:rPr>
              <a:t> the shore they work all day, out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in </a:t>
            </a:r>
            <a:r>
              <a:rPr lang="en-US" altLang="zh-CN" sz="3000" dirty="0">
                <a:latin typeface="Calligraph421 BT" panose="03060702050402020204" pitchFamily="66" charset="0"/>
              </a:rPr>
              <a:t>the sun they slave away</a:t>
            </a:r>
            <a:br>
              <a:rPr lang="en-US" altLang="zh-CN" sz="3000" dirty="0">
                <a:latin typeface="Calligraph421 BT" panose="03060702050402020204" pitchFamily="66" charset="0"/>
              </a:rPr>
            </a:br>
            <a:endParaRPr lang="en-US" altLang="zh-CN" sz="3000" dirty="0">
              <a:latin typeface="Calligraph421 BT" panose="03060702050402020204" pitchFamily="66" charset="0"/>
            </a:endParaRPr>
          </a:p>
          <a:p>
            <a:pPr algn="just"/>
            <a:endParaRPr lang="en-US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5" name="u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40" y="565601"/>
            <a:ext cx="6458128" cy="43761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6" name="u9词"/>
          <p:cNvSpPr/>
          <p:nvPr/>
        </p:nvSpPr>
        <p:spPr>
          <a:xfrm>
            <a:off x="2009632" y="5468073"/>
            <a:ext cx="8764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Calligraph421 BT" panose="03060702050402020204" pitchFamily="66" charset="0"/>
              </a:rPr>
              <a:t>While we devoting full time to floating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</a:t>
            </a:r>
            <a:br>
              <a:rPr lang="en-US" altLang="zh-CN" sz="3000" dirty="0">
                <a:latin typeface="Calligraph421 BT" panose="03060702050402020204" pitchFamily="66" charset="0"/>
              </a:rPr>
            </a:br>
            <a:endParaRPr lang="en-US" altLang="zh-CN" sz="3000" dirty="0">
              <a:latin typeface="Calligraph421 BT" panose="03060702050402020204" pitchFamily="66" charset="0"/>
            </a:endParaRPr>
          </a:p>
        </p:txBody>
      </p:sp>
      <p:sp>
        <p:nvSpPr>
          <p:cNvPr id="67" name="under"/>
          <p:cNvSpPr txBox="1"/>
          <p:nvPr/>
        </p:nvSpPr>
        <p:spPr>
          <a:xfrm>
            <a:off x="3744349" y="1587363"/>
            <a:ext cx="2213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Calligraph421 BT" panose="03060702050402020204" pitchFamily="66" charset="0"/>
              </a:rPr>
              <a:t>under</a:t>
            </a:r>
            <a:endParaRPr lang="zh-CN" altLang="en-US" sz="40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sp>
        <p:nvSpPr>
          <p:cNvPr id="68" name="u10词"/>
          <p:cNvSpPr/>
          <p:nvPr/>
        </p:nvSpPr>
        <p:spPr>
          <a:xfrm>
            <a:off x="937698" y="5421004"/>
            <a:ext cx="106538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Down here all the fish is happy as off through the waves they roll</a:t>
            </a:r>
          </a:p>
          <a:p>
            <a:pPr algn="just"/>
            <a:endParaRPr lang="en-US" altLang="zh-CN" sz="3000" dirty="0">
              <a:latin typeface="Calligraph421 BT" panose="03060702050402020204" pitchFamily="66" charset="0"/>
            </a:endParaRPr>
          </a:p>
        </p:txBody>
      </p:sp>
      <p:pic>
        <p:nvPicPr>
          <p:cNvPr id="69" name="u1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3003721" y="349733"/>
            <a:ext cx="6611690" cy="46754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0" name="u11词"/>
          <p:cNvSpPr/>
          <p:nvPr/>
        </p:nvSpPr>
        <p:spPr>
          <a:xfrm>
            <a:off x="733063" y="5408507"/>
            <a:ext cx="11144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The fish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en-US" altLang="zh-CN" sz="3000" dirty="0">
                <a:latin typeface="Calligraph421 BT" panose="03060702050402020204" pitchFamily="66" charset="0"/>
              </a:rPr>
              <a:t> the land </a:t>
            </a:r>
            <a:r>
              <a:rPr lang="en-US" altLang="zh-CN" sz="3000" dirty="0" err="1">
                <a:latin typeface="Calligraph421 BT" panose="03060702050402020204" pitchFamily="66" charset="0"/>
              </a:rPr>
              <a:t>ain‘t</a:t>
            </a:r>
            <a:r>
              <a:rPr lang="en-US" altLang="zh-CN" sz="3000" dirty="0">
                <a:latin typeface="Calligraph421 BT" panose="03060702050402020204" pitchFamily="66" charset="0"/>
              </a:rPr>
              <a:t> happy. They sad cause they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in</a:t>
            </a:r>
            <a:r>
              <a:rPr lang="en-US" altLang="zh-CN" sz="3000" dirty="0">
                <a:latin typeface="Calligraph421 BT" panose="03060702050402020204" pitchFamily="66" charset="0"/>
              </a:rPr>
              <a:t> their bowl</a:t>
            </a:r>
            <a:br>
              <a:rPr lang="en-US" altLang="zh-CN" sz="3000" dirty="0">
                <a:latin typeface="Calligraph421 BT" panose="03060702050402020204" pitchFamily="66" charset="0"/>
              </a:rPr>
            </a:br>
            <a:endParaRPr lang="en-US" altLang="zh-CN" sz="3000" dirty="0">
              <a:latin typeface="Calligraph421 BT" panose="03060702050402020204" pitchFamily="66" charset="0"/>
            </a:endParaRPr>
          </a:p>
        </p:txBody>
      </p:sp>
      <p:pic>
        <p:nvPicPr>
          <p:cNvPr id="71" name="u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32" y="560683"/>
            <a:ext cx="5020737" cy="45102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2" name="u12词"/>
          <p:cNvSpPr/>
          <p:nvPr/>
        </p:nvSpPr>
        <p:spPr>
          <a:xfrm>
            <a:off x="1815585" y="5356009"/>
            <a:ext cx="875355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But fish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in</a:t>
            </a:r>
            <a:r>
              <a:rPr lang="en-US" altLang="zh-CN" sz="3000" dirty="0">
                <a:latin typeface="Calligraph421 BT" panose="03060702050402020204" pitchFamily="66" charset="0"/>
              </a:rPr>
              <a:t> the bowl is lucky. They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in</a:t>
            </a:r>
            <a:r>
              <a:rPr lang="en-US" altLang="zh-CN" sz="3000" dirty="0">
                <a:latin typeface="Calligraph421 BT" panose="03060702050402020204" pitchFamily="66" charset="0"/>
              </a:rPr>
              <a:t> for a </a:t>
            </a:r>
            <a:r>
              <a:rPr lang="en-US" altLang="zh-CN" sz="3000" dirty="0" err="1">
                <a:latin typeface="Calligraph421 BT" panose="03060702050402020204" pitchFamily="66" charset="0"/>
              </a:rPr>
              <a:t>worser</a:t>
            </a:r>
            <a:r>
              <a:rPr lang="en-US" altLang="zh-CN" sz="3000" dirty="0">
                <a:latin typeface="Calligraph421 BT" panose="03060702050402020204" pitchFamily="66" charset="0"/>
              </a:rPr>
              <a:t> fate</a:t>
            </a:r>
            <a:br>
              <a:rPr lang="en-US" altLang="zh-CN" sz="3000" dirty="0">
                <a:latin typeface="Calligraph421 BT" panose="03060702050402020204" pitchFamily="66" charset="0"/>
              </a:rPr>
            </a:br>
            <a:endParaRPr lang="en-US" altLang="zh-CN" sz="3000" dirty="0">
              <a:latin typeface="Calligraph421 BT" panose="03060702050402020204" pitchFamily="66" charset="0"/>
            </a:endParaRPr>
          </a:p>
          <a:p>
            <a:pPr algn="just"/>
            <a:endParaRPr lang="en-US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3" name="u13"/>
          <p:cNvSpPr/>
          <p:nvPr/>
        </p:nvSpPr>
        <p:spPr>
          <a:xfrm>
            <a:off x="596599" y="5380134"/>
            <a:ext cx="11348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One day when the boss get hungry, guess who's </a:t>
            </a:r>
            <a:r>
              <a:rPr lang="en-US" altLang="zh-CN" sz="3000" dirty="0" err="1">
                <a:latin typeface="Calligraph421 BT" panose="03060702050402020204" pitchFamily="66" charset="0"/>
              </a:rPr>
              <a:t>gonna</a:t>
            </a:r>
            <a:r>
              <a:rPr lang="en-US" altLang="zh-CN" sz="3000" dirty="0">
                <a:latin typeface="Calligraph421 BT" panose="03060702050402020204" pitchFamily="66" charset="0"/>
              </a:rPr>
              <a:t> be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on</a:t>
            </a:r>
            <a:r>
              <a:rPr lang="en-US" altLang="zh-CN" sz="3000" dirty="0">
                <a:latin typeface="Calligraph421 BT" panose="03060702050402020204" pitchFamily="66" charset="0"/>
              </a:rPr>
              <a:t> the plate</a:t>
            </a:r>
          </a:p>
          <a:p>
            <a:pPr algn="just"/>
            <a:endParaRPr lang="en-US" altLang="zh-CN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4" name="u13词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02" y="412852"/>
            <a:ext cx="4587869" cy="45878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5" name="u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03" y="261595"/>
            <a:ext cx="6550937" cy="48262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6" name="u14词"/>
          <p:cNvSpPr txBox="1"/>
          <p:nvPr/>
        </p:nvSpPr>
        <p:spPr>
          <a:xfrm>
            <a:off x="3730719" y="5464609"/>
            <a:ext cx="5893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sea,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</a:t>
            </a:r>
            <a:endParaRPr lang="zh-CN" altLang="en-US" sz="3000" dirty="0">
              <a:latin typeface="Calligraph421 BT" panose="03060702050402020204" pitchFamily="66" charset="0"/>
            </a:endParaRPr>
          </a:p>
        </p:txBody>
      </p:sp>
      <p:sp>
        <p:nvSpPr>
          <p:cNvPr id="77" name="under"/>
          <p:cNvSpPr txBox="1"/>
          <p:nvPr/>
        </p:nvSpPr>
        <p:spPr>
          <a:xfrm>
            <a:off x="5604932" y="891780"/>
            <a:ext cx="3183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  <a:latin typeface="Calligraph421 BT" panose="03060702050402020204" pitchFamily="66" charset="0"/>
              </a:rPr>
              <a:t>under</a:t>
            </a:r>
            <a:endParaRPr lang="zh-CN" altLang="en-US" sz="5400" b="1" dirty="0">
              <a:solidFill>
                <a:schemeClr val="bg1"/>
              </a:solidFill>
              <a:latin typeface="Calligraph421 BT" panose="03060702050402020204" pitchFamily="66" charset="0"/>
            </a:endParaRPr>
          </a:p>
        </p:txBody>
      </p:sp>
      <p:sp>
        <p:nvSpPr>
          <p:cNvPr id="78" name="u15词"/>
          <p:cNvSpPr/>
          <p:nvPr/>
        </p:nvSpPr>
        <p:spPr>
          <a:xfrm>
            <a:off x="2713060" y="5488913"/>
            <a:ext cx="75023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Nobody beat us, f</a:t>
            </a:r>
            <a:r>
              <a:rPr lang="en-US" altLang="zh-CN" sz="3000" dirty="0" smtClean="0">
                <a:latin typeface="Calligraph421 BT" panose="03060702050402020204" pitchFamily="66" charset="0"/>
              </a:rPr>
              <a:t>ry </a:t>
            </a:r>
            <a:r>
              <a:rPr lang="en-US" altLang="zh-CN" sz="3000" dirty="0">
                <a:latin typeface="Calligraph421 BT" panose="03060702050402020204" pitchFamily="66" charset="0"/>
              </a:rPr>
              <a:t>us and eat </a:t>
            </a:r>
            <a:r>
              <a:rPr lang="en-US" altLang="zh-CN" sz="3000" dirty="0" smtClean="0">
                <a:latin typeface="Calligraph421 BT" panose="03060702050402020204" pitchFamily="66" charset="0"/>
              </a:rPr>
              <a:t>us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i</a:t>
            </a:r>
            <a:r>
              <a:rPr lang="en-US" altLang="zh-CN" sz="3000" b="1" dirty="0" smtClean="0">
                <a:solidFill>
                  <a:srgbClr val="C00000"/>
                </a:solidFill>
                <a:latin typeface="Calligraph421 BT" panose="03060702050402020204" pitchFamily="66" charset="0"/>
              </a:rPr>
              <a:t>n</a:t>
            </a:r>
            <a:r>
              <a:rPr lang="en-US" altLang="zh-CN" sz="3000" dirty="0" smtClean="0">
                <a:latin typeface="Calligraph421 BT" panose="03060702050402020204" pitchFamily="66" charset="0"/>
              </a:rPr>
              <a:t> </a:t>
            </a:r>
            <a:r>
              <a:rPr lang="en-US" altLang="zh-CN" sz="3000" dirty="0">
                <a:latin typeface="Calligraph421 BT" panose="03060702050402020204" pitchFamily="66" charset="0"/>
              </a:rPr>
              <a:t>fricassee</a:t>
            </a:r>
          </a:p>
        </p:txBody>
      </p:sp>
      <p:pic>
        <p:nvPicPr>
          <p:cNvPr id="79" name="u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00" y="947177"/>
            <a:ext cx="3677528" cy="3733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0" name="u16词"/>
          <p:cNvSpPr/>
          <p:nvPr/>
        </p:nvSpPr>
        <p:spPr>
          <a:xfrm>
            <a:off x="733063" y="5443523"/>
            <a:ext cx="110568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We what the land folks loves to cook.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 we off the hook</a:t>
            </a:r>
          </a:p>
          <a:p>
            <a:pPr algn="just"/>
            <a:endParaRPr lang="en-US" altLang="zh-CN" sz="3000" dirty="0">
              <a:latin typeface="Calligraph421 BT" panose="03060702050402020204" pitchFamily="66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2339088" y="5509835"/>
            <a:ext cx="84086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000" dirty="0">
                <a:latin typeface="Calligraph421 BT" panose="03060702050402020204" pitchFamily="66" charset="0"/>
              </a:rPr>
              <a:t>We got no troubles, life is the bubbles </a:t>
            </a:r>
            <a:r>
              <a:rPr lang="en-US" altLang="zh-CN" sz="3000" b="1" dirty="0">
                <a:solidFill>
                  <a:srgbClr val="C00000"/>
                </a:solidFill>
                <a:latin typeface="Calligraph421 BT" panose="03060702050402020204" pitchFamily="66" charset="0"/>
              </a:rPr>
              <a:t>under</a:t>
            </a:r>
            <a:r>
              <a:rPr lang="en-US" altLang="zh-CN" sz="3000" dirty="0">
                <a:latin typeface="Calligraph421 BT" panose="03060702050402020204" pitchFamily="66" charset="0"/>
              </a:rPr>
              <a:t> the sea</a:t>
            </a:r>
          </a:p>
          <a:p>
            <a:pPr algn="just"/>
            <a:endParaRPr lang="en-US" altLang="zh-CN" sz="3000" dirty="0">
              <a:latin typeface="Calligraph421 BT" panose="03060702050402020204" pitchFamily="66" charset="0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62" y="526957"/>
            <a:ext cx="1963104" cy="4372369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12" y="505835"/>
            <a:ext cx="1963104" cy="4372369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55" y="505834"/>
            <a:ext cx="1963104" cy="4372369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2743480" y="2141667"/>
            <a:ext cx="7273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Thank you!</a:t>
            </a:r>
            <a:endParaRPr lang="zh-CN" altLang="en-US" sz="8800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2970486" y="3896493"/>
            <a:ext cx="714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alligraph421 BT" panose="03060702050402020204" pitchFamily="66" charset="0"/>
              </a:rPr>
              <a:t>You Raise Me Up &amp; Under the Sea</a:t>
            </a:r>
            <a:endParaRPr lang="zh-CN" altLang="en-US" sz="3200" dirty="0">
              <a:latin typeface="Calligraph421 BT" panose="03060702050402020204" pitchFamily="66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535326" y="2182092"/>
            <a:ext cx="163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>
                <a:solidFill>
                  <a:schemeClr val="bg1"/>
                </a:solidFill>
                <a:latin typeface="Calligraph421 BT" panose="03060702050402020204" pitchFamily="66" charset="0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in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264636" y="3512281"/>
            <a:ext cx="1082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Calligraph421 BT" panose="03060702050402020204" pitchFamily="66" charset="0"/>
              </a:rPr>
              <a:t>on</a:t>
            </a:r>
            <a:endParaRPr lang="zh-CN" altLang="en-US" sz="5400" b="1" dirty="0">
              <a:latin typeface="Calligraph421 BT" panose="030607020504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8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5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8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2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62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68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68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68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4" fill="hold" grpId="1" nodeType="withEffect">
                                  <p:stCondLst>
                                    <p:cond delay="68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110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110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15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xit" presetSubtype="8" fill="hold" nodeType="withEffect">
                                  <p:stCondLst>
                                    <p:cond delay="110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2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2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8" fill="hold" grpId="1" nodeType="withEffect">
                                  <p:stCondLst>
                                    <p:cond delay="110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1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117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1171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1216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xit" presetSubtype="4" fill="hold" grpId="1" nodeType="withEffect">
                                  <p:stCondLst>
                                    <p:cond delay="117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8" fill="hold" nodeType="withEffect">
                                  <p:stCondLst>
                                    <p:cond delay="117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8" fill="hold" grpId="1" nodeType="withEffect">
                                  <p:stCondLst>
                                    <p:cond delay="117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4" fill="hold" grpId="1" nodeType="withEffect">
                                  <p:stCondLst>
                                    <p:cond delay="117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127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12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2" presetClass="exit" presetSubtype="0" fill="hold" nodeType="withEffect">
                                  <p:stCondLst>
                                    <p:cond delay="1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xit" presetSubtype="0" fill="hold" grpId="1" nodeType="withEffect">
                                  <p:stCondLst>
                                    <p:cond delay="1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131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xit" presetSubtype="4" fill="hold" grpId="1" nodeType="withEffect">
                                  <p:stCondLst>
                                    <p:cond delay="134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1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1352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1352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135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1352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" presetClass="exit" presetSubtype="1" fill="hold" grpId="1" nodeType="withEffect">
                                  <p:stCondLst>
                                    <p:cond delay="147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" presetClass="exit" presetSubtype="1" fill="hold" grpId="1" nodeType="withEffect">
                                  <p:stCondLst>
                                    <p:cond delay="147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" presetClass="exit" presetSubtype="1" fill="hold" nodeType="withEffect">
                                  <p:stCondLst>
                                    <p:cond delay="147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47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155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55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" presetClass="entr" presetSubtype="4" fill="hold" nodeType="withEffect">
                                  <p:stCondLst>
                                    <p:cond delay="1526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2" fill="hold" grpId="0" nodeType="withEffect">
                                  <p:stCondLst>
                                    <p:cond delay="1618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1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1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grpId="0" nodeType="withEffect">
                                  <p:stCondLst>
                                    <p:cond delay="164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xit" presetSubtype="8" fill="hold" grpId="1" nodeType="withEffect">
                                  <p:stCondLst>
                                    <p:cond delay="16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1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1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1618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1618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1618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1618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1618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nodeType="withEffect">
                                  <p:stCondLst>
                                    <p:cond delay="16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nodeType="withEffect">
                                  <p:stCondLst>
                                    <p:cond delay="16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7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nodeType="withEffect">
                                  <p:stCondLst>
                                    <p:cond delay="16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0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nodeType="withEffect">
                                  <p:stCondLst>
                                    <p:cond delay="16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1" presetClass="entr" presetSubtype="1" fill="hold" grpId="0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1" presetClass="entr" presetSubtype="1" fill="hold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1671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1" presetClass="entr" presetSubtype="1" fill="hold" grpId="0" nodeType="withEffect">
                                  <p:stCondLst>
                                    <p:cond delay="17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1" presetClass="entr" presetSubtype="1" fill="hold" nodeType="withEffect">
                                  <p:stCondLst>
                                    <p:cond delay="17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1754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17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17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" presetClass="entr" presetSubtype="2" fill="hold" grpId="0" nodeType="withEffect">
                                  <p:stCondLst>
                                    <p:cond delay="177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2" presetClass="exit" presetSubtype="8" fill="hold" grpId="1" nodeType="withEffect">
                                  <p:stCondLst>
                                    <p:cond delay="17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ntr" presetSubtype="2" fill="hold" grpId="0" nodeType="withEffect">
                                  <p:stCondLst>
                                    <p:cond delay="182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1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1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1836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" presetClass="entr" presetSubtype="2" fill="hold" nodeType="withEffect">
                                  <p:stCondLst>
                                    <p:cond delay="18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17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17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xit" presetSubtype="8" fill="hold" grpId="1" nodeType="withEffect">
                                  <p:stCondLst>
                                    <p:cond delay="18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12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12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182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8" fill="hold" nodeType="withEffect">
                                  <p:stCondLst>
                                    <p:cond delay="18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11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11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187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187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1" nodeType="withEffect">
                                  <p:stCondLst>
                                    <p:cond delay="187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187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187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42" presetClass="entr" presetSubtype="0" fill="hold" nodeType="withEffect">
                                  <p:stCondLst>
                                    <p:cond delay="192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grpId="0" nodeType="withEffect">
                                  <p:stCondLst>
                                    <p:cond delay="192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192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nodeType="withEffect">
                                  <p:stCondLst>
                                    <p:cond delay="192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" presetClass="entr" presetSubtype="8" fill="hold" grpId="0" nodeType="withEffect">
                                  <p:stCondLst>
                                    <p:cond delay="196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2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2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8" fill="hold" nodeType="withEffect">
                                  <p:stCondLst>
                                    <p:cond delay="196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2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2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42" presetClass="entr" presetSubtype="0" fill="hold" grpId="0" nodeType="withEffect">
                                  <p:stCondLst>
                                    <p:cond delay="2001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2" presetClass="exit" presetSubtype="2" fill="hold" nodeType="withEffect">
                                  <p:stCondLst>
                                    <p:cond delay="19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7" dur="21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21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2" presetClass="exit" presetSubtype="2" fill="hold" grpId="1" nodeType="withEffect">
                                  <p:stCondLst>
                                    <p:cond delay="19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1" dur="21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21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6" presetClass="entr" presetSubtype="21" fill="hold" nodeType="withEffect">
                                  <p:stCondLst>
                                    <p:cond delay="205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6" dur="18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6" presetClass="entr" presetSubtype="21" fill="hold" grpId="0" nodeType="withEffect">
                                  <p:stCondLst>
                                    <p:cond delay="205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9" dur="18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2" presetClass="exit" presetSubtype="2" fill="hold" grpId="1" nodeType="withEffect">
                                  <p:stCondLst>
                                    <p:cond delay="20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" presetClass="exit" presetSubtype="2" fill="hold" nodeType="withEffect">
                                  <p:stCondLst>
                                    <p:cond delay="20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1" nodeType="withEffect">
                                  <p:stCondLst>
                                    <p:cond delay="205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42" presetClass="entr" presetSubtype="0" fill="hold" grpId="0" nodeType="withEffect">
                                  <p:stCondLst>
                                    <p:cond delay="210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42" presetClass="entr" presetSubtype="0" fill="hold" nodeType="withEffect">
                                  <p:stCondLst>
                                    <p:cond delay="210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213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6" presetClass="exit" presetSubtype="37" fill="hold" nodeType="withEffect">
                                  <p:stCondLst>
                                    <p:cond delay="21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14" dur="1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6" presetClass="exit" presetSubtype="37" fill="hold" grpId="1" nodeType="withEffect">
                                  <p:stCondLst>
                                    <p:cond delay="21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17" dur="1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42" presetClass="entr" presetSubtype="0" fill="hold" grpId="0" nodeType="withEffect">
                                  <p:stCondLst>
                                    <p:cond delay="215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grpId="1" nodeType="withEffect">
                                  <p:stCondLst>
                                    <p:cond delay="2150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42" presetClass="entr" presetSubtype="0" fill="hold" grpId="0" nodeType="withEffect">
                                  <p:stCondLst>
                                    <p:cond delay="220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42" presetClass="entr" presetSubtype="0" fill="hold" nodeType="withEffect">
                                  <p:stCondLst>
                                    <p:cond delay="220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2234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1" nodeType="withEffect">
                                  <p:stCondLst>
                                    <p:cond delay="220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" nodeType="withEffect">
                                  <p:stCondLst>
                                    <p:cond delay="220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nodeType="withEffect">
                                  <p:stCondLst>
                                    <p:cond delay="220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226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nodeType="withEffect">
                                  <p:stCondLst>
                                    <p:cond delay="226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226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1" nodeType="withEffect">
                                  <p:stCondLst>
                                    <p:cond delay="226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226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226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ntr" presetSubtype="2" fill="hold" grpId="0" nodeType="withEffect">
                                  <p:stCondLst>
                                    <p:cond delay="2307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1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xit" presetSubtype="8" fill="hold" grpId="1" nodeType="withEffect">
                                  <p:stCondLst>
                                    <p:cond delay="230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2" dur="14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14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1" nodeType="withEffect">
                                  <p:stCondLst>
                                    <p:cond delay="2307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6" presetClass="entr" presetSubtype="16" fill="hold" grpId="0" nodeType="withEffect">
                                  <p:stCondLst>
                                    <p:cond delay="2359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16" fill="hold" nodeType="withEffect">
                                  <p:stCondLst>
                                    <p:cond delay="2359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" presetClass="exit" presetSubtype="8" fill="hold" grpId="1" nodeType="withEffect">
                                  <p:stCondLst>
                                    <p:cond delay="235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12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12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nodeType="withEffect">
                                  <p:stCondLst>
                                    <p:cond delay="2354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42" presetClass="entr" presetSubtype="0" fill="hold" nodeType="withEffect">
                                  <p:stCondLst>
                                    <p:cond delay="24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42" presetClass="entr" presetSubtype="0" fill="hold" nodeType="withEffect">
                                  <p:stCondLst>
                                    <p:cond delay="2410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42" presetClass="entr" presetSubtype="0" fill="hold" nodeType="withEffect">
                                  <p:stCondLst>
                                    <p:cond delay="241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4" presetID="42" presetClass="entr" presetSubtype="0" fill="hold" grpId="0" nodeType="withEffect">
                                  <p:stCondLst>
                                    <p:cond delay="24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1" nodeType="withEffect">
                                  <p:stCondLst>
                                    <p:cond delay="241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nodeType="withEffect">
                                  <p:stCondLst>
                                    <p:cond delay="241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53" presetClass="entr" presetSubtype="16" fill="hold" grpId="0" nodeType="withEffect">
                                  <p:stCondLst>
                                    <p:cond delay="245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11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1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1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1" nodeType="withEffect">
                                  <p:stCondLst>
                                    <p:cond delay="245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grpId="0" nodeType="withEffect">
                                  <p:stCondLst>
                                    <p:cond delay="245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1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1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nodeType="withEffect">
                                  <p:stCondLst>
                                    <p:cond delay="245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nodeType="withEffect">
                                  <p:stCondLst>
                                    <p:cond delay="245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nodeType="withEffect">
                                  <p:stCondLst>
                                    <p:cond delay="245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1" nodeType="withEffect">
                                  <p:stCondLst>
                                    <p:cond delay="245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246100"/>
                            </p:stCondLst>
                            <p:childTnLst>
                              <p:par>
                                <p:cTn id="5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5" dur="24441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" grpId="0"/>
      <p:bldP spid="8" grpId="1"/>
      <p:bldP spid="2" grpId="0"/>
      <p:bldP spid="3" grpId="0" build="p"/>
      <p:bldP spid="4" grpId="0"/>
      <p:bldP spid="5" grpId="0" build="p"/>
      <p:bldP spid="5" grpId="1" build="allAtOnce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2" grpId="0"/>
      <p:bldP spid="22" grpId="1"/>
      <p:bldP spid="23" grpId="0"/>
      <p:bldP spid="23" grpId="1"/>
      <p:bldP spid="25" grpId="0"/>
      <p:bldP spid="25" grpId="1"/>
      <p:bldP spid="27" grpId="0"/>
      <p:bldP spid="27" grpId="1"/>
      <p:bldP spid="28" grpId="0"/>
      <p:bldP spid="28" grpId="1"/>
      <p:bldP spid="32" grpId="0"/>
      <p:bldP spid="32" grpId="1"/>
      <p:bldP spid="33" grpId="0"/>
      <p:bldP spid="33" grpId="1"/>
      <p:bldP spid="35" grpId="0"/>
      <p:bldP spid="35" grpId="1"/>
      <p:bldP spid="36" grpId="0"/>
      <p:bldP spid="36" grpId="1"/>
      <p:bldP spid="38" grpId="0"/>
      <p:bldP spid="38" grpId="1"/>
      <p:bldP spid="39" grpId="0"/>
      <p:bldP spid="39" grpId="1"/>
      <p:bldP spid="41" grpId="0"/>
      <p:bldP spid="41" grpId="1"/>
      <p:bldP spid="42" grpId="0"/>
      <p:bldP spid="42" grpId="1"/>
      <p:bldP spid="63" grpId="0"/>
      <p:bldP spid="63" grpId="1"/>
      <p:bldP spid="48" grpId="0"/>
      <p:bldP spid="48" grpId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5" grpId="0"/>
      <p:bldP spid="55" grpId="1"/>
      <p:bldP spid="56" grpId="0"/>
      <p:bldP spid="56" grpId="1"/>
      <p:bldP spid="58" grpId="0"/>
      <p:bldP spid="58" grpId="1"/>
      <p:bldP spid="62" grpId="0"/>
      <p:bldP spid="62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2" grpId="0"/>
      <p:bldP spid="72" grpId="1"/>
      <p:bldP spid="73" grpId="0"/>
      <p:bldP spid="73" grpId="1"/>
      <p:bldP spid="76" grpId="0"/>
      <p:bldP spid="76" grpId="1"/>
      <p:bldP spid="77" grpId="0"/>
      <p:bldP spid="77" grpId="1"/>
      <p:bldP spid="78" grpId="0"/>
      <p:bldP spid="78" grpId="1"/>
      <p:bldP spid="80" grpId="0"/>
      <p:bldP spid="80" grpId="1"/>
      <p:bldP spid="81" grpId="0"/>
      <p:bldP spid="81" grpId="1"/>
      <p:bldP spid="86" grpId="0"/>
      <p:bldP spid="87" grpId="0"/>
      <p:bldP spid="29" grpId="0"/>
      <p:bldP spid="29" grpId="1"/>
      <p:bldP spid="30" grpId="0"/>
      <p:bldP spid="30" grpId="1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</TotalTime>
  <Words>398</Words>
  <Application>Microsoft Office PowerPoint</Application>
  <PresentationFormat>宽屏</PresentationFormat>
  <Paragraphs>52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宋体</vt:lpstr>
      <vt:lpstr>Calibri</vt:lpstr>
      <vt:lpstr>Calibri Light</vt:lpstr>
      <vt:lpstr>Times New Roman</vt:lpstr>
      <vt:lpstr>Calligraph421 BT</vt:lpstr>
      <vt:lpstr>等线</vt:lpstr>
      <vt:lpstr>Broadway</vt:lpstr>
      <vt:lpstr>等线 Light</vt:lpstr>
      <vt:lpstr>Arial</vt:lpstr>
      <vt:lpstr>Office 主题</vt:lpstr>
      <vt:lpstr>You Raise Me Up &amp;Under the Sea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Raise Me Up Under the Sea</dc:title>
  <dc:creator>Lenovo</dc:creator>
  <cp:lastModifiedBy>Lenovo</cp:lastModifiedBy>
  <cp:revision>39</cp:revision>
  <dcterms:created xsi:type="dcterms:W3CDTF">2019-06-09T01:52:06Z</dcterms:created>
  <dcterms:modified xsi:type="dcterms:W3CDTF">2019-06-20T09:28:10Z</dcterms:modified>
</cp:coreProperties>
</file>