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8"/>
  </p:notesMasterIdLst>
  <p:sldIdLst>
    <p:sldId id="422" r:id="rId4"/>
    <p:sldId id="283" r:id="rId5"/>
    <p:sldId id="256" r:id="rId6"/>
    <p:sldId id="257" r:id="rId7"/>
    <p:sldId id="423" r:id="rId9"/>
    <p:sldId id="258" r:id="rId10"/>
    <p:sldId id="259" r:id="rId11"/>
    <p:sldId id="274" r:id="rId12"/>
    <p:sldId id="262" r:id="rId13"/>
    <p:sldId id="263" r:id="rId14"/>
    <p:sldId id="424" r:id="rId15"/>
    <p:sldId id="277" r:id="rId16"/>
    <p:sldId id="265" r:id="rId17"/>
    <p:sldId id="266" r:id="rId18"/>
    <p:sldId id="267" r:id="rId19"/>
    <p:sldId id="268" r:id="rId20"/>
    <p:sldId id="269" r:id="rId21"/>
    <p:sldId id="270" r:id="rId22"/>
    <p:sldId id="426" r:id="rId23"/>
    <p:sldId id="272" r:id="rId24"/>
    <p:sldId id="273" r:id="rId25"/>
    <p:sldId id="425" r:id="rId26"/>
  </p:sldIdLst>
  <p:sldSz cx="12192000" cy="6858000"/>
  <p:notesSz cx="6858000" cy="9144000"/>
  <p:embeddedFontLst>
    <p:embeddedFont>
      <p:font typeface="Calibri" panose="020F0502020204030204"/>
      <p:regular r:id="rId30"/>
      <p:bold r:id="rId31"/>
      <p:italic r:id="rId32"/>
      <p:boldItalic r:id="rId33"/>
    </p:embeddedFont>
    <p:embeddedFont>
      <p:font typeface="Britannic Bold" panose="020B0903060703020204" pitchFamily="34" charset="0"/>
      <p:regular r:id="rId34"/>
    </p:embeddedFont>
    <p:embeddedFont>
      <p:font typeface="幼圆" panose="02010509060101010101" pitchFamily="49" charset="-122"/>
      <p:regular r:id="rId35"/>
    </p:embeddedFont>
    <p:embeddedFont>
      <p:font typeface="Matura MT Script Capitals" panose="03020802060602070202" pitchFamily="66" charset="0"/>
      <p:regular r:id="rId36"/>
    </p:embeddedFont>
    <p:embeddedFont>
      <p:font typeface="Colonna MT" panose="04020805060202030203" pitchFamily="82" charset="0"/>
      <p:regular r:id="rId37"/>
    </p:embeddedFont>
    <p:embeddedFont>
      <p:font typeface="Lucida Calligraphy" panose="03010101010101010101" pitchFamily="66" charset="0"/>
      <p:regular r:id="rId38"/>
      <p:italic r:id="rId39"/>
    </p:embeddedFont>
    <p:embeddedFont>
      <p:font typeface="Blackadder ITC" panose="04020505051007020D02" pitchFamily="82" charset="0"/>
      <p:regular r:id="rId40"/>
    </p:embeddedFont>
    <p:embeddedFont>
      <p:font typeface="华文琥珀" panose="02010800040101010101" pitchFamily="2" charset="-122"/>
      <p:regular r:id="rId41"/>
    </p:embeddedFont>
    <p:embeddedFont>
      <p:font typeface="Calibri Light" panose="020F0302020204030204" charset="0"/>
      <p:regular r:id="rId42"/>
      <p:italic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F61"/>
    <a:srgbClr val="DAA600"/>
    <a:srgbClr val="D08840"/>
    <a:srgbClr val="D20000"/>
    <a:srgbClr val="7E9A46"/>
    <a:srgbClr val="95B458"/>
    <a:srgbClr val="A03F3D"/>
    <a:srgbClr val="C5D8A0"/>
    <a:srgbClr val="DEAB78"/>
    <a:srgbClr val="E4B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3981" autoAdjust="0"/>
  </p:normalViewPr>
  <p:slideViewPr>
    <p:cSldViewPr>
      <p:cViewPr>
        <p:scale>
          <a:sx n="65" d="100"/>
          <a:sy n="65" d="100"/>
        </p:scale>
        <p:origin x="-826" y="-4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D305A-2366-4FDD-9144-809505D96B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25E09-6258-4E3A-BFD2-D38AB6DCA9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25E09-6258-4E3A-BFD2-D38AB6DCA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25E09-6258-4E3A-BFD2-D38AB6DCA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1.jpeg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12.xml"/><Relationship Id="rId15" Type="http://schemas.openxmlformats.org/officeDocument/2006/relationships/image" Target="../media/image2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microsoft.com/office/2007/relationships/hdphoto" Target="../media/image47.wdp"/><Relationship Id="rId1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53.wdp"/><Relationship Id="rId1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.xml"/><Relationship Id="rId14" Type="http://schemas.microsoft.com/office/2007/relationships/hdphoto" Target="../media/image16.wdp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66.wdp"/><Relationship Id="rId7" Type="http://schemas.openxmlformats.org/officeDocument/2006/relationships/image" Target="../media/image65.png"/><Relationship Id="rId6" Type="http://schemas.microsoft.com/office/2007/relationships/hdphoto" Target="../media/image64.wdp"/><Relationship Id="rId5" Type="http://schemas.openxmlformats.org/officeDocument/2006/relationships/image" Target="../media/image63.png"/><Relationship Id="rId4" Type="http://schemas.microsoft.com/office/2007/relationships/hdphoto" Target="../media/image62.wdp"/><Relationship Id="rId3" Type="http://schemas.openxmlformats.org/officeDocument/2006/relationships/image" Target="../media/image61.png"/><Relationship Id="rId2" Type="http://schemas.microsoft.com/office/2007/relationships/hdphoto" Target="../media/image60.wdp"/><Relationship Id="rId1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8.wdp"/><Relationship Id="rId1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microsoft.com/office/2007/relationships/hdphoto" Target="../media/image33.wdp"/><Relationship Id="rId7" Type="http://schemas.openxmlformats.org/officeDocument/2006/relationships/image" Target="../media/image32.png"/><Relationship Id="rId6" Type="http://schemas.microsoft.com/office/2007/relationships/hdphoto" Target="../media/image31.wdp"/><Relationship Id="rId5" Type="http://schemas.openxmlformats.org/officeDocument/2006/relationships/image" Target="../media/image30.png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microsoft.com/office/2007/relationships/hdphoto" Target="../media/image27.wdp"/><Relationship Id="rId11" Type="http://schemas.openxmlformats.org/officeDocument/2006/relationships/slideLayout" Target="../slideLayouts/slideLayout2.xml"/><Relationship Id="rId10" Type="http://schemas.microsoft.com/office/2007/relationships/hdphoto" Target="../media/image35.wdp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-椭圆 12"/>
          <p:cNvSpPr/>
          <p:nvPr>
            <p:custDataLst>
              <p:tags r:id="rId1"/>
            </p:custDataLst>
          </p:nvPr>
        </p:nvSpPr>
        <p:spPr>
          <a:xfrm>
            <a:off x="4545468" y="1878468"/>
            <a:ext cx="3101067" cy="3101067"/>
          </a:xfrm>
          <a:prstGeom prst="ellipse">
            <a:avLst/>
          </a:prstGeom>
          <a:solidFill>
            <a:srgbClr val="DEA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PA-椭圆 13"/>
          <p:cNvSpPr/>
          <p:nvPr>
            <p:custDataLst>
              <p:tags r:id="rId2"/>
            </p:custDataLst>
          </p:nvPr>
        </p:nvSpPr>
        <p:spPr>
          <a:xfrm>
            <a:off x="3399441" y="509016"/>
            <a:ext cx="5539772" cy="5539772"/>
          </a:xfrm>
          <a:prstGeom prst="ellipse">
            <a:avLst/>
          </a:prstGeom>
          <a:solidFill>
            <a:srgbClr val="DEA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PA-椭圆 14"/>
          <p:cNvSpPr/>
          <p:nvPr>
            <p:custDataLst>
              <p:tags r:id="rId3"/>
            </p:custDataLst>
          </p:nvPr>
        </p:nvSpPr>
        <p:spPr bwMode="white">
          <a:xfrm>
            <a:off x="4526281" y="1859280"/>
            <a:ext cx="3139440" cy="3139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PA-椭圆 15"/>
          <p:cNvSpPr/>
          <p:nvPr>
            <p:custDataLst>
              <p:tags r:id="rId4"/>
            </p:custDataLst>
          </p:nvPr>
        </p:nvSpPr>
        <p:spPr>
          <a:xfrm>
            <a:off x="618073" y="-1943101"/>
            <a:ext cx="10744200" cy="10744200"/>
          </a:xfrm>
          <a:prstGeom prst="ellipse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PA-椭圆 16"/>
          <p:cNvSpPr/>
          <p:nvPr>
            <p:custDataLst>
              <p:tags r:id="rId5"/>
            </p:custDataLst>
          </p:nvPr>
        </p:nvSpPr>
        <p:spPr bwMode="white">
          <a:xfrm>
            <a:off x="3291841" y="624840"/>
            <a:ext cx="5608320" cy="56083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PA-椭圆 17"/>
          <p:cNvSpPr/>
          <p:nvPr>
            <p:custDataLst>
              <p:tags r:id="rId6"/>
            </p:custDataLst>
          </p:nvPr>
        </p:nvSpPr>
        <p:spPr bwMode="white">
          <a:xfrm>
            <a:off x="204213" y="-2462789"/>
            <a:ext cx="11783577" cy="117835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PA_矩形 21"/>
          <p:cNvSpPr/>
          <p:nvPr>
            <p:custDataLst>
              <p:tags r:id="rId7"/>
            </p:custDataLst>
          </p:nvPr>
        </p:nvSpPr>
        <p:spPr>
          <a:xfrm>
            <a:off x="1987859" y="2282289"/>
            <a:ext cx="8068581" cy="230705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2667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altLang="zh-CN" sz="5400" b="1" dirty="0">
                <a:solidFill>
                  <a:srgbClr val="D088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宋体" panose="02010600030101010101" pitchFamily="2" charset="-122"/>
              </a:rPr>
              <a:t>Song: </a:t>
            </a:r>
            <a:r>
              <a:rPr lang="en-US" altLang="zh-CN" sz="5400" b="1" u="sng" dirty="0">
                <a:solidFill>
                  <a:srgbClr val="D088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宋体" panose="02010600030101010101" pitchFamily="2" charset="-122"/>
              </a:rPr>
              <a:t>Five Hundred </a:t>
            </a:r>
            <a:r>
              <a:rPr lang="en-US" altLang="zh-CN" sz="5400" b="1" u="sng" dirty="0" smtClean="0">
                <a:solidFill>
                  <a:srgbClr val="D088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宋体" panose="02010600030101010101" pitchFamily="2" charset="-122"/>
              </a:rPr>
              <a:t>Miles</a:t>
            </a:r>
            <a:endParaRPr lang="en-US" altLang="zh-CN" sz="5400" b="1" u="sng" dirty="0" smtClean="0">
              <a:solidFill>
                <a:srgbClr val="D088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ea typeface="宋体" panose="02010600030101010101" pitchFamily="2" charset="-122"/>
            </a:endParaRPr>
          </a:p>
          <a:p>
            <a:pPr defTabSz="685800">
              <a:defRPr/>
            </a:pPr>
            <a:r>
              <a:rPr lang="en-US" altLang="zh-CN" sz="5400" b="1" dirty="0">
                <a:solidFill>
                  <a:srgbClr val="D088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宋体" panose="02010600030101010101" pitchFamily="2" charset="-122"/>
              </a:rPr>
              <a:t>Grammar: Numeral</a:t>
            </a:r>
            <a:endParaRPr lang="en-US" altLang="zh-CN" sz="5400" b="1" dirty="0">
              <a:solidFill>
                <a:srgbClr val="D088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PA-矩形 20"/>
          <p:cNvSpPr/>
          <p:nvPr>
            <p:custDataLst>
              <p:tags r:id="rId9"/>
            </p:custDataLst>
          </p:nvPr>
        </p:nvSpPr>
        <p:spPr>
          <a:xfrm>
            <a:off x="3213737" y="2500313"/>
            <a:ext cx="5591187" cy="1857374"/>
          </a:xfrm>
          <a:prstGeom prst="rect">
            <a:avLst/>
          </a:prstGeom>
          <a:noFill/>
          <a:ln w="44450">
            <a:solidFill>
              <a:srgbClr val="2A9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PA-矩形 21"/>
          <p:cNvSpPr/>
          <p:nvPr>
            <p:custDataLst>
              <p:tags r:id="rId10"/>
            </p:custDataLst>
          </p:nvPr>
        </p:nvSpPr>
        <p:spPr>
          <a:xfrm>
            <a:off x="3002082" y="2314575"/>
            <a:ext cx="5976182" cy="2228850"/>
          </a:xfrm>
          <a:prstGeom prst="rect">
            <a:avLst/>
          </a:prstGeom>
          <a:noFill/>
          <a:ln w="25400">
            <a:solidFill>
              <a:srgbClr val="51C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3" name="PA-椭圆 22"/>
          <p:cNvSpPr/>
          <p:nvPr>
            <p:custDataLst>
              <p:tags r:id="rId11"/>
            </p:custDataLst>
          </p:nvPr>
        </p:nvSpPr>
        <p:spPr>
          <a:xfrm>
            <a:off x="4526281" y="1859280"/>
            <a:ext cx="3139440" cy="3139440"/>
          </a:xfrm>
          <a:prstGeom prst="ellipse">
            <a:avLst/>
          </a:prstGeom>
          <a:noFill/>
          <a:ln w="25400">
            <a:solidFill>
              <a:srgbClr val="C98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PA-椭圆 23"/>
          <p:cNvSpPr/>
          <p:nvPr>
            <p:custDataLst>
              <p:tags r:id="rId12"/>
            </p:custDataLst>
          </p:nvPr>
        </p:nvSpPr>
        <p:spPr>
          <a:xfrm>
            <a:off x="3802182" y="1135182"/>
            <a:ext cx="4587639" cy="4587639"/>
          </a:xfrm>
          <a:prstGeom prst="ellipse">
            <a:avLst/>
          </a:prstGeom>
          <a:noFill/>
          <a:ln w="25400">
            <a:gradFill flip="none" rotWithShape="1">
              <a:gsLst>
                <a:gs pos="50000">
                  <a:srgbClr val="C98853"/>
                </a:gs>
                <a:gs pos="0">
                  <a:srgbClr val="B3731D"/>
                </a:gs>
                <a:gs pos="62000">
                  <a:srgbClr val="E4BA90">
                    <a:alpha val="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1" name="Sound_2019_05_30_07_54_17_858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49736" y="825843"/>
            <a:ext cx="609600" cy="6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960096" y="5949280"/>
            <a:ext cx="6593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华南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师范大学外国语言文化学院 吴钰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defTabSz="685800">
              <a:defRPr/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广东省河源市雅居乐中学 吴美娟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lvl="0" defTabSz="685800">
              <a:defRPr/>
            </a:pP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xit" presetSubtype="1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6" grpId="0" animBg="1"/>
      <p:bldP spid="17" grpId="0"/>
      <p:bldP spid="18" grpId="0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rot="18900000">
            <a:off x="4785355" y="2587734"/>
            <a:ext cx="2509843" cy="26674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Away 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from 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home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 rot="2700000">
            <a:off x="6908469" y="1703447"/>
            <a:ext cx="1489148" cy="14891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Away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from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home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 rot="18893413">
            <a:off x="8060595" y="2873315"/>
            <a:ext cx="1489148" cy="1489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Away 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from 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home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 rot="2700000">
            <a:off x="9212725" y="1703447"/>
            <a:ext cx="1489148" cy="14891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Away 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from 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home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 rot="2700000">
            <a:off x="10391709" y="2873317"/>
            <a:ext cx="1489148" cy="1489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19336" y="1621672"/>
            <a:ext cx="3974406" cy="3992438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2905155">
            <a:off x="10445093" y="2897811"/>
            <a:ext cx="1382379" cy="1440160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2500">
        <p14:ferris dir="l"/>
      </p:transition>
    </mc:Choice>
    <mc:Fallback>
      <p:transition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" y="-171400"/>
            <a:ext cx="12176660" cy="70098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2974" y="4869160"/>
            <a:ext cx="10972800" cy="1215008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974" y="4869160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Lord, I’m </a:t>
            </a:r>
            <a:r>
              <a:rPr lang="en-US" altLang="zh-CN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five hundred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miles away from home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r="5820"/>
          <a:stretch>
            <a:fillRect/>
          </a:stretch>
        </p:blipFill>
        <p:spPr>
          <a:xfrm>
            <a:off x="6956870" y="189956"/>
            <a:ext cx="4971776" cy="3959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0" r="34614"/>
          <a:stretch>
            <a:fillRect/>
          </a:stretch>
        </p:blipFill>
        <p:spPr>
          <a:xfrm>
            <a:off x="263352" y="205930"/>
            <a:ext cx="2523505" cy="4085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4481034"/>
            <a:ext cx="4320480" cy="2171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>
            <a:fillRect/>
          </a:stretch>
        </p:blipFill>
        <p:spPr>
          <a:xfrm>
            <a:off x="2999656" y="205930"/>
            <a:ext cx="3744416" cy="1854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>
            <a:fillRect/>
          </a:stretch>
        </p:blipFill>
        <p:spPr>
          <a:xfrm>
            <a:off x="2982678" y="2294162"/>
            <a:ext cx="3761393" cy="1854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4404192"/>
            <a:ext cx="6912767" cy="2263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356520" y="576703"/>
            <a:ext cx="10972800" cy="99105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7E9A46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Not a shirt on my back,</a:t>
            </a:r>
            <a:endParaRPr lang="zh-CN" altLang="en-US" dirty="0">
              <a:solidFill>
                <a:srgbClr val="7E9A46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11" y="1628800"/>
            <a:ext cx="4994194" cy="4689946"/>
          </a:xfrm>
          <a:prstGeom prst="flowChartDelay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r="3740"/>
          <a:stretch>
            <a:fillRect/>
          </a:stretch>
        </p:blipFill>
        <p:spPr>
          <a:xfrm>
            <a:off x="6088405" y="1628800"/>
            <a:ext cx="5192171" cy="4689946"/>
          </a:xfrm>
          <a:prstGeom prst="flowChartDelay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5887577" y="636725"/>
            <a:ext cx="61991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rgbClr val="7E9A46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not a penny to my name</a:t>
            </a:r>
            <a:endParaRPr lang="zh-CN" altLang="en-US" sz="4400" dirty="0">
              <a:solidFill>
                <a:srgbClr val="7E9A46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p:transition spd="slow" advTm="52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2.77556E-17 L 0.01067 0.38565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2.59259E-6 L 0.01341 0.38032 " pathEditMode="relative" rAng="0" ptsTypes="AA">
                                      <p:cBhvr>
                                        <p:cTn id="1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9423" y="0"/>
            <a:ext cx="9337257" cy="6857999"/>
          </a:xfrm>
        </p:spPr>
      </p:pic>
      <p:sp>
        <p:nvSpPr>
          <p:cNvPr id="8" name="矩形 7"/>
          <p:cNvSpPr/>
          <p:nvPr/>
        </p:nvSpPr>
        <p:spPr>
          <a:xfrm>
            <a:off x="0" y="2924944"/>
            <a:ext cx="10657186" cy="1012829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623785" lon="18963663" rev="21321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ContrastingRightFacing">
                <a:rot lat="623785" lon="18963663" rev="213210"/>
              </a:camera>
              <a:lightRig rig="threePt" dir="t"/>
            </a:scene3d>
          </a:bodyPr>
          <a:lstStyle/>
          <a:p>
            <a:pPr algn="ctr"/>
            <a:endParaRPr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-678631" y="2247867"/>
            <a:ext cx="12014447" cy="23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perspectiveContrastingRightFacing">
                <a:rot lat="623785" lon="18963663" rev="213210"/>
              </a:camera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Lord, I can’t go back home this-a way…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p:transition spd="med" advTm="6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 preferRelativeResize="0"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49" y="269136"/>
            <a:ext cx="3600000" cy="536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96" y="1340769"/>
            <a:ext cx="3600000" cy="513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517309" y="5629381"/>
            <a:ext cx="5159896" cy="953981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252941" y="5737394"/>
            <a:ext cx="5688632" cy="737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olonna MT" panose="04020805060202030203" pitchFamily="82" charset="0"/>
              </a:rPr>
              <a:t>This-a way, this-a way</a:t>
            </a:r>
            <a:endParaRPr lang="zh-CN" altLang="en-US" b="1" dirty="0">
              <a:latin typeface="Colonna MT" panose="04020805060202030203" pitchFamily="82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67396" y="161123"/>
            <a:ext cx="5159896" cy="953981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5803028" y="269136"/>
            <a:ext cx="5688632" cy="737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olonna MT" panose="04020805060202030203" pitchFamily="82" charset="0"/>
              </a:rPr>
              <a:t>This-a way, this-a way</a:t>
            </a:r>
            <a:endParaRPr lang="zh-CN" altLang="en-US" b="1" dirty="0">
              <a:latin typeface="Colonna MT" panose="04020805060202030203" pitchFamily="82" charset="0"/>
            </a:endParaRPr>
          </a:p>
        </p:txBody>
      </p:sp>
    </p:spTree>
  </p:cSld>
  <p:clrMapOvr>
    <a:masterClrMapping/>
  </p:clrMapOvr>
  <p:transition spd="slow" advTm="58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6" r="27616"/>
          <a:stretch>
            <a:fillRect/>
          </a:stretch>
        </p:blipFill>
        <p:spPr>
          <a:xfrm>
            <a:off x="-26168" y="-1323528"/>
            <a:ext cx="7528867" cy="820891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919536" y="3573016"/>
            <a:ext cx="8928992" cy="969826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ContrastingRightFacing">
                <a:rot lat="623785" lon="18963663" rev="213210"/>
              </a:camera>
              <a:lightRig rig="threePt" dir="t"/>
            </a:scene3d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767408" y="2876796"/>
            <a:ext cx="11233248" cy="236226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txBody>
          <a:bodyPr vert="horz" lIns="91440" tIns="45720" rIns="91440" bIns="45720" rtlCol="0" anchor="ctr">
            <a:normAutofit fontScale="97500"/>
            <a:scene3d>
              <a:camera prst="perspectiveContrastingRightFacing">
                <a:rot lat="623785" lon="18963663" rev="213210"/>
              </a:camera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Lord, I can’t go back home this-a way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1.11111E-6 L 0.00287 0.18101 " pathEditMode="relative" rAng="0" ptsTypes="AA">
                                      <p:cBhvr>
                                        <p:cTn id="14" dur="2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-533" r="-3147" b="533"/>
          <a:stretch>
            <a:fillRect/>
          </a:stretch>
        </p:blipFill>
        <p:spPr>
          <a:xfrm>
            <a:off x="3499245" y="-99392"/>
            <a:ext cx="7740859" cy="7056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531" y1="40455" x2="44531" y2="50455"/>
                        <a14:foregroundMark x1="44219" y1="33182" x2="46406" y2="46818"/>
                        <a14:foregroundMark x1="44531" y1="20909" x2="44375" y2="25227"/>
                        <a14:foregroundMark x1="41250" y1="49545" x2="41563" y2="72727"/>
                        <a14:foregroundMark x1="46094" y1="61818" x2="45000" y2="75909"/>
                        <a14:foregroundMark x1="45156" y1="77045" x2="45313" y2="79091"/>
                        <a14:backgroundMark x1="66406" y1="27273" x2="65156" y2="44773"/>
                        <a14:backgroundMark x1="30312" y1="17727" x2="26250" y2="64773"/>
                        <a14:backgroundMark x1="37500" y1="26818" x2="40156" y2="27500"/>
                        <a14:backgroundMark x1="41250" y1="25909" x2="41719" y2="27045"/>
                        <a14:backgroundMark x1="54375" y1="20682" x2="56875" y2="35227"/>
                        <a14:backgroundMark x1="58125" y1="36591" x2="57344" y2="52500"/>
                        <a14:backgroundMark x1="43438" y1="80000" x2="44844" y2="8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35" t="16005" r="40815" b="15699"/>
          <a:stretch>
            <a:fillRect/>
          </a:stretch>
        </p:blipFill>
        <p:spPr>
          <a:xfrm>
            <a:off x="9768408" y="1625765"/>
            <a:ext cx="2729960" cy="4617701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943872" y="5782475"/>
            <a:ext cx="7282883" cy="953981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0" y="457548"/>
            <a:ext cx="6575376" cy="953981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-803448" y="3630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If you miss the train </a:t>
            </a:r>
            <a:r>
              <a:rPr lang="en-US" altLang="zh-CN" sz="4000" dirty="0" smtClean="0">
                <a:solidFill>
                  <a:schemeClr val="accent6">
                    <a:lumMod val="5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I'm 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on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470513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400" dirty="0">
                <a:solidFill>
                  <a:schemeClr val="accent6">
                    <a:lumMod val="5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+mj-cs"/>
              </a:rPr>
              <a:t>You will know that I am gone</a:t>
            </a:r>
            <a:endParaRPr lang="zh-CN" altLang="en-US" sz="4400" dirty="0">
              <a:solidFill>
                <a:schemeClr val="accent6">
                  <a:lumMod val="50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  <a:cs typeface="+mj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19336" y="1196752"/>
            <a:ext cx="6384032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87888" y="6527131"/>
            <a:ext cx="7032104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7500">
        <p14:prism isInverted="1" isContent="1"/>
      </p:transition>
    </mc:Choice>
    <mc:Fallback>
      <p:transition spd="med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0.25963 -0.1365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6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"/>
            <a:ext cx="10287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83432" y="4509120"/>
            <a:ext cx="11175032" cy="953981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084548" y="4437420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You can hear the whistle blow                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  miles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.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7824192" y="4448373"/>
            <a:ext cx="2979912" cy="106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 hundred</a:t>
            </a:r>
            <a:endParaRPr lang="zh-CN" alt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/>
        </p:nvSpPr>
        <p:spPr>
          <a:xfrm>
            <a:off x="-275828" y="1239075"/>
            <a:ext cx="38371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300" b="1" dirty="0" smtClean="0">
                <a:solidFill>
                  <a:srgbClr val="C00000"/>
                </a:solidFill>
                <a:latin typeface="Blackadder ITC" panose="04020505051007020D02" pitchFamily="82" charset="0"/>
              </a:rPr>
              <a:t>A hundred 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miles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 b="33827"/>
          <a:stretch>
            <a:fillRect/>
          </a:stretch>
        </p:blipFill>
        <p:spPr>
          <a:xfrm>
            <a:off x="0" y="1959155"/>
            <a:ext cx="12192000" cy="4104456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2783632" y="836712"/>
            <a:ext cx="38371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4900" b="1" dirty="0">
                <a:solidFill>
                  <a:srgbClr val="C00000"/>
                </a:solidFill>
                <a:latin typeface="Blackadder ITC" panose="04020505051007020D02" pitchFamily="82" charset="0"/>
              </a:rPr>
              <a:t>A hundred </a:t>
            </a:r>
            <a:r>
              <a:rPr lang="en-US" altLang="zh-CN" sz="3600" b="1" dirty="0">
                <a:latin typeface="Colonna MT" panose="04020805060202030203" pitchFamily="82" charset="0"/>
              </a:rPr>
              <a:t>miles 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5735960" y="380815"/>
            <a:ext cx="38371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Blackadder ITC" panose="04020505051007020D02" pitchFamily="82" charset="0"/>
              </a:rPr>
              <a:t>A hundred </a:t>
            </a:r>
            <a:r>
              <a:rPr lang="en-US" altLang="zh-CN" sz="3500" b="1" dirty="0">
                <a:latin typeface="Colonna MT" panose="04020805060202030203" pitchFamily="82" charset="0"/>
              </a:rPr>
              <a:t>miles </a:t>
            </a:r>
            <a:endParaRPr lang="zh-CN" altLang="en-US" sz="3500" b="1" dirty="0">
              <a:latin typeface="Colonna MT" panose="04020805060202030203" pitchFamily="82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616280" y="-27384"/>
            <a:ext cx="38371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4900" b="1" dirty="0">
                <a:solidFill>
                  <a:srgbClr val="C00000"/>
                </a:solidFill>
                <a:latin typeface="Blackadder ITC" panose="04020505051007020D02" pitchFamily="82" charset="0"/>
              </a:rPr>
              <a:t>A hundred </a:t>
            </a:r>
            <a:r>
              <a:rPr lang="en-US" altLang="zh-CN" sz="3600" b="1" dirty="0">
                <a:latin typeface="Colonna MT" panose="04020805060202030203" pitchFamily="82" charset="0"/>
              </a:rPr>
              <a:t>miles 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4556" y="1844824"/>
            <a:ext cx="3096344" cy="0"/>
          </a:xfrm>
          <a:prstGeom prst="line">
            <a:avLst/>
          </a:prstGeom>
          <a:ln w="635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137929" y="1412776"/>
            <a:ext cx="3096344" cy="0"/>
          </a:xfrm>
          <a:prstGeom prst="line">
            <a:avLst/>
          </a:prstGeom>
          <a:ln w="635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096000" y="980728"/>
            <a:ext cx="3096344" cy="0"/>
          </a:xfrm>
          <a:prstGeom prst="line">
            <a:avLst/>
          </a:prstGeom>
          <a:ln w="635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8976320" y="548680"/>
            <a:ext cx="3096344" cy="0"/>
          </a:xfrm>
          <a:prstGeom prst="line">
            <a:avLst/>
          </a:prstGeom>
          <a:ln w="635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fade/>
      </p:transition>
    </mc:Choice>
    <mc:Fallback>
      <p:transition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13712709" y="2132856"/>
            <a:ext cx="11609428" cy="2544114"/>
            <a:chOff x="5640982" y="3401666"/>
            <a:chExt cx="12030031" cy="259525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350" b="37082" l="79787" r="992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4" t="15378" b="62722"/>
            <a:stretch>
              <a:fillRect/>
            </a:stretch>
          </p:blipFill>
          <p:spPr>
            <a:xfrm>
              <a:off x="16499618" y="4362848"/>
              <a:ext cx="734876" cy="732678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158" b="38906" l="60486" r="79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63" t="13005" r="20397" b="60745"/>
            <a:stretch>
              <a:fillRect/>
            </a:stretch>
          </p:blipFill>
          <p:spPr>
            <a:xfrm>
              <a:off x="14719216" y="4277487"/>
              <a:ext cx="660389" cy="87818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805" b="38298" l="37842" r="603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52" t="16034" r="39129" b="60717"/>
            <a:stretch>
              <a:fillRect/>
            </a:stretch>
          </p:blipFill>
          <p:spPr>
            <a:xfrm>
              <a:off x="13102117" y="4366674"/>
              <a:ext cx="786841" cy="777804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046" b="36930" l="11398" r="386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6" t="14083" r="61384" b="60052"/>
            <a:stretch>
              <a:fillRect/>
            </a:stretch>
          </p:blipFill>
          <p:spPr>
            <a:xfrm>
              <a:off x="11366831" y="4315272"/>
              <a:ext cx="818325" cy="86529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350" b="40274" l="1824" r="16869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89" r="80964" b="57961"/>
            <a:stretch>
              <a:fillRect/>
            </a:stretch>
          </p:blipFill>
          <p:spPr>
            <a:xfrm>
              <a:off x="9915452" y="4280759"/>
              <a:ext cx="636862" cy="948441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5640982" y="3401666"/>
              <a:ext cx="12030031" cy="2595255"/>
              <a:chOff x="5640982" y="3401666"/>
              <a:chExt cx="12030031" cy="2595255"/>
            </a:xfrm>
          </p:grpSpPr>
          <p:grpSp>
            <p:nvGrpSpPr>
              <p:cNvPr id="24" name="组合 23"/>
              <p:cNvGrpSpPr/>
              <p:nvPr/>
            </p:nvGrpSpPr>
            <p:grpSpPr>
              <a:xfrm flipH="1">
                <a:off x="6743788" y="4293096"/>
                <a:ext cx="10927225" cy="1703825"/>
                <a:chOff x="-5425280" y="4317463"/>
                <a:chExt cx="9995414" cy="1703825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49020" l="33435" r="96505">
                              <a14:foregroundMark x1="51976" y1="10256" x2="56535" y2="10407"/>
                              <a14:foregroundMark x1="46505" y1="5279" x2="47568" y2="5279"/>
                            </a14:backgroundRemoval>
                          </a14:imgEffect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3" r="4961" b="51428"/>
                <a:stretch>
                  <a:fillRect/>
                </a:stretch>
              </p:blipFill>
              <p:spPr>
                <a:xfrm flipH="1">
                  <a:off x="2135561" y="4317463"/>
                  <a:ext cx="2434573" cy="1529796"/>
                </a:xfrm>
                <a:prstGeom prst="rect">
                  <a:avLst/>
                </a:prstGeom>
              </p:spPr>
            </p:pic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955" b="89894" l="9878" r="94529">
                              <a14:foregroundMark x1="64134" y1="75415" x2="78571" y2="78281"/>
                              <a14:foregroundMark x1="55775" y1="77074" x2="58055" y2="75415"/>
                              <a14:foregroundMark x1="80547" y1="75566" x2="84347" y2="75867"/>
                              <a14:backgroundMark x1="50760" y1="26395" x2="75836" y2="458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63683" b="9611"/>
                <a:stretch>
                  <a:fillRect/>
                </a:stretch>
              </p:blipFill>
              <p:spPr>
                <a:xfrm>
                  <a:off x="-2382440" y="5050462"/>
                  <a:ext cx="1803910" cy="970826"/>
                </a:xfrm>
                <a:prstGeom prst="rect">
                  <a:avLst/>
                </a:prstGeom>
              </p:spPr>
            </p:pic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0075" b="68477" l="48480" r="9939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90" t="49375" r="-1" b="31855"/>
                <a:stretch>
                  <a:fillRect/>
                </a:stretch>
              </p:blipFill>
              <p:spPr>
                <a:xfrm>
                  <a:off x="582353" y="5195650"/>
                  <a:ext cx="1970686" cy="724960"/>
                </a:xfrm>
                <a:prstGeom prst="rect">
                  <a:avLst/>
                </a:prstGeom>
              </p:spPr>
            </p:pic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8673" b="73605" l="5167" r="49848"/>
                          </a14:imgEffect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92" t="56841" r="50000" b="26830"/>
                <a:stretch>
                  <a:fillRect/>
                </a:stretch>
              </p:blipFill>
              <p:spPr>
                <a:xfrm flipH="1">
                  <a:off x="-5425280" y="5220538"/>
                  <a:ext cx="1620141" cy="630673"/>
                </a:xfrm>
                <a:prstGeom prst="rect">
                  <a:avLst/>
                </a:prstGeom>
              </p:spPr>
            </p:pic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955" b="89894" l="9878" r="94529">
                              <a14:foregroundMark x1="64134" y1="75415" x2="78571" y2="78281"/>
                              <a14:foregroundMark x1="55775" y1="77074" x2="58055" y2="75415"/>
                              <a14:foregroundMark x1="80547" y1="75566" x2="84347" y2="75867"/>
                              <a14:backgroundMark x1="50760" y1="26395" x2="75836" y2="458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63683" b="9611"/>
                <a:stretch>
                  <a:fillRect/>
                </a:stretch>
              </p:blipFill>
              <p:spPr>
                <a:xfrm>
                  <a:off x="-3891913" y="5050462"/>
                  <a:ext cx="1803910" cy="970826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0075" b="68477" l="48480" r="9939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90" t="49375" r="-1" b="33719"/>
                <a:stretch>
                  <a:fillRect/>
                </a:stretch>
              </p:blipFill>
              <p:spPr>
                <a:xfrm>
                  <a:off x="-936949" y="5195697"/>
                  <a:ext cx="1970686" cy="652952"/>
                </a:xfrm>
                <a:prstGeom prst="rect">
                  <a:avLst/>
                </a:prstGeom>
              </p:spPr>
            </p:pic>
          </p:grpSp>
          <p:sp>
            <p:nvSpPr>
              <p:cNvPr id="32" name="文本框 31"/>
              <p:cNvSpPr txBox="1"/>
              <p:nvPr/>
            </p:nvSpPr>
            <p:spPr>
              <a:xfrm>
                <a:off x="5640982" y="3401666"/>
                <a:ext cx="4564280" cy="1224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200" dirty="0">
                    <a:solidFill>
                      <a:srgbClr val="7E9A4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atura MT Script Capitals" panose="03020802060602070202" pitchFamily="66" charset="0"/>
                  </a:rPr>
                  <a:t>Numeral</a:t>
                </a:r>
                <a:endParaRPr lang="en-US" altLang="zh-CN" sz="7200" dirty="0">
                  <a:solidFill>
                    <a:srgbClr val="7E9A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tura MT Script Capitals" panose="03020802060602070202" pitchFamily="66" charset="0"/>
                </a:endParaRPr>
              </a:p>
            </p:txBody>
          </p:sp>
        </p:grp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677" l="9991" r="100000">
                        <a14:foregroundMark x1="98751" y1="65281" x2="96412" y2="79168"/>
                        <a14:foregroundMark x1="71253" y1="98345" x2="75795" y2="97214"/>
                        <a14:foregroundMark x1="71094" y1="88050" x2="75318" y2="87485"/>
                        <a14:foregroundMark x1="99228" y1="42511" x2="97820" y2="51393"/>
                        <a14:foregroundMark x1="88919" y1="48042" x2="89055" y2="51110"/>
                        <a14:foregroundMark x1="68279" y1="87243" x2="70163" y2="87767"/>
                        <a14:foregroundMark x1="93438" y1="17763" x2="95005" y2="18894"/>
                        <a14:foregroundMark x1="92666" y1="18611" x2="94369" y2="19176"/>
                        <a14:foregroundMark x1="96730" y1="13080" x2="98274" y2="12233"/>
                        <a14:foregroundMark x1="96571" y1="11950" x2="96094" y2="11950"/>
                        <a14:foregroundMark x1="95481" y1="12233" x2="96571" y2="14736"/>
                        <a14:foregroundMark x1="80949" y1="69721" x2="80631" y2="75010"/>
                        <a14:foregroundMark x1="79223" y1="70569" x2="82039" y2="76665"/>
                        <a14:foregroundMark x1="81108" y1="71134" x2="80631" y2="78603"/>
                        <a14:backgroundMark x1="36262" y1="25555" x2="41099" y2="52241"/>
                        <a14:backgroundMark x1="65940" y1="16391" x2="68915" y2="79168"/>
                        <a14:backgroundMark x1="19687" y1="22245" x2="73592" y2="33347"/>
                        <a14:backgroundMark x1="78588" y1="10012" x2="74069" y2="66128"/>
                        <a14:backgroundMark x1="1249" y1="848" x2="59537" y2="63343"/>
                        <a14:backgroundMark x1="52657" y1="5571" x2="89691" y2="3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" y="-1034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97 0.00347 L -2.17591 0.0192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047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7464152" y="4958375"/>
            <a:ext cx="4029182" cy="953981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0" y="1196752"/>
            <a:ext cx="6421488" cy="953981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374040" y="1133871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You can hear the whistle blow </a:t>
            </a:r>
            <a:endParaRPr lang="zh-CN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2730"/>
            <a:ext cx="5663952" cy="3763787"/>
          </a:xfrm>
          <a:prstGeom prst="snip2DiagRect">
            <a:avLst>
              <a:gd name="adj1" fmla="val 0"/>
              <a:gd name="adj2" fmla="val 16667"/>
            </a:avLst>
          </a:prstGeom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  <a:reflection blurRad="12700" stA="45000" endPos="65000" dist="50800" dir="5400000" sy="-100000" algn="bl" rotWithShape="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36" y="-2192"/>
            <a:ext cx="5707664" cy="3808001"/>
          </a:xfrm>
          <a:prstGeom prst="snip2DiagRect">
            <a:avLst>
              <a:gd name="adj1" fmla="val 0"/>
              <a:gd name="adj2" fmla="val 16667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30" name="标题 1"/>
          <p:cNvSpPr txBox="1"/>
          <p:nvPr/>
        </p:nvSpPr>
        <p:spPr>
          <a:xfrm>
            <a:off x="7297924" y="4921872"/>
            <a:ext cx="4198676" cy="1068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 hundred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miles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1026" name="Picture 2" descr="http://www.editoradobrasil.com.br/educacaoinfantil/material_de_apoio/img/Brincando-com-natureza-e-sociedade-ef-1-mp-pg-32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7" b="98500" l="0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08">
            <a:off x="1717884" y="917658"/>
            <a:ext cx="130802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1" b="89914" l="9916" r="3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62" r="65846" b="27357"/>
          <a:stretch>
            <a:fillRect/>
          </a:stretch>
        </p:blipFill>
        <p:spPr bwMode="auto">
          <a:xfrm rot="1750163" flipH="1">
            <a:off x="2523242" y="1739148"/>
            <a:ext cx="776856" cy="82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1" b="89914" l="9916" r="3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62" r="65846" b="27357"/>
          <a:stretch>
            <a:fillRect/>
          </a:stretch>
        </p:blipFill>
        <p:spPr bwMode="auto">
          <a:xfrm rot="1481171" flipH="1">
            <a:off x="3133790" y="2057505"/>
            <a:ext cx="1097922" cy="116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1" b="89914" l="9916" r="3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62" r="65846" b="27357"/>
          <a:stretch>
            <a:fillRect/>
          </a:stretch>
        </p:blipFill>
        <p:spPr bwMode="auto">
          <a:xfrm rot="1481171" flipH="1">
            <a:off x="4052393" y="2516181"/>
            <a:ext cx="1491919" cy="158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1" b="89914" l="9916" r="3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62" r="65846" b="27357"/>
          <a:stretch>
            <a:fillRect/>
          </a:stretch>
        </p:blipFill>
        <p:spPr bwMode="auto">
          <a:xfrm rot="1481171" flipH="1">
            <a:off x="5105299" y="3069656"/>
            <a:ext cx="2056082" cy="215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1" b="89914" l="9916" r="3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62" r="65846" b="27357"/>
          <a:stretch>
            <a:fillRect/>
          </a:stretch>
        </p:blipFill>
        <p:spPr bwMode="auto">
          <a:xfrm rot="1632116" flipH="1">
            <a:off x="6343349" y="3679736"/>
            <a:ext cx="2871734" cy="304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25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2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You can hear the whistle blow a hundred miles.</a:t>
            </a:r>
            <a:endParaRPr lang="zh-CN" altLang="en-US" dirty="0"/>
          </a:p>
        </p:txBody>
      </p:sp>
      <p:pic>
        <p:nvPicPr>
          <p:cNvPr id="3" name="500mile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819472"/>
            <a:ext cx="12845273" cy="76774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59496" y="5715000"/>
            <a:ext cx="9937104" cy="684205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-230304" y="5715000"/>
            <a:ext cx="132775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You can hear the whistle </a:t>
            </a:r>
            <a:r>
              <a:rPr lang="en-US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blow 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 hundred </a:t>
            </a:r>
            <a:r>
              <a:rPr lang="en-US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miles</a:t>
            </a:r>
            <a:endParaRPr lang="zh-CN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endParaRPr lang="zh-CN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9000">
        <p14:reveal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-1" y="2996952"/>
            <a:ext cx="12284223" cy="1143000"/>
          </a:xfrm>
        </p:spPr>
        <p:txBody>
          <a:bodyPr>
            <a:noAutofit/>
          </a:bodyPr>
          <a:lstStyle/>
          <a:p>
            <a:r>
              <a:rPr lang="en-US" altLang="zh-CN" sz="4800" b="1" u="sng" dirty="0">
                <a:solidFill>
                  <a:schemeClr val="accent3">
                    <a:lumMod val="50000"/>
                  </a:schemeClr>
                </a:solidFill>
                <a:latin typeface="Colonna MT" panose="04020805060202030203" pitchFamily="82" charset="0"/>
              </a:rPr>
              <a:t>You can hear the whistle </a:t>
            </a:r>
            <a:r>
              <a:rPr lang="en-US" altLang="zh-CN" sz="4800" b="1" u="sng" dirty="0" smtClean="0">
                <a:solidFill>
                  <a:schemeClr val="accent3">
                    <a:lumMod val="50000"/>
                  </a:schemeClr>
                </a:solidFill>
                <a:latin typeface="Colonna MT" panose="04020805060202030203" pitchFamily="82" charset="0"/>
              </a:rPr>
              <a:t>blow</a:t>
            </a:r>
            <a:r>
              <a:rPr lang="en-US" altLang="zh-CN" sz="4800" b="1" u="sng" dirty="0" smtClean="0">
                <a:solidFill>
                  <a:srgbClr val="C00000"/>
                </a:solidFill>
                <a:latin typeface="Colonna MT" panose="04020805060202030203" pitchFamily="82" charset="0"/>
              </a:rPr>
              <a:t>                 </a:t>
            </a:r>
            <a:r>
              <a:rPr lang="en-US" altLang="zh-CN" sz="4800" b="1" u="sng" dirty="0" smtClean="0">
                <a:solidFill>
                  <a:schemeClr val="accent3">
                    <a:lumMod val="50000"/>
                  </a:schemeClr>
                </a:solidFill>
                <a:latin typeface="Colonna MT" panose="04020805060202030203" pitchFamily="82" charset="0"/>
              </a:rPr>
              <a:t>miles…</a:t>
            </a:r>
            <a:br>
              <a:rPr lang="zh-CN" altLang="en-US" sz="4800" b="1" u="sng" dirty="0">
                <a:solidFill>
                  <a:schemeClr val="accent3">
                    <a:lumMod val="50000"/>
                  </a:schemeClr>
                </a:solidFill>
                <a:latin typeface="Colonna MT" panose="04020805060202030203" pitchFamily="82" charset="0"/>
              </a:rPr>
            </a:br>
            <a:r>
              <a:rPr lang="en-US" altLang="zh-CN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 </a:t>
            </a:r>
            <a:endParaRPr lang="zh-CN" altLang="en-US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14727" y="2708920"/>
            <a:ext cx="25122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  <a:cs typeface="+mj-cs"/>
              </a:rPr>
              <a:t>a hundred 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731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2752" y="0"/>
            <a:ext cx="9768408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92488" y="1405310"/>
            <a:ext cx="7824192" cy="1159594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367808" y="1549326"/>
            <a:ext cx="7992888" cy="879028"/>
          </a:xfrm>
        </p:spPr>
        <p:txBody>
          <a:bodyPr>
            <a:normAutofit fontScale="90000"/>
          </a:bodyPr>
          <a:lstStyle/>
          <a:p>
            <a:r>
              <a: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If you miss the train I’m on…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063552" y="5915794"/>
            <a:ext cx="10118948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9500" y="0"/>
            <a:ext cx="10118948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77208" y="579146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You will know that I am gone 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37952"/>
            <a:ext cx="8928992" cy="5303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500">
        <p:cut/>
      </p:transition>
    </mc:Choice>
    <mc:Fallback>
      <p:transition spd="slow" advClick="0" advTm="35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1584" y="248"/>
            <a:ext cx="10560496" cy="6858000"/>
          </a:xfrm>
        </p:spPr>
      </p:pic>
      <p:sp>
        <p:nvSpPr>
          <p:cNvPr id="8" name="矩形 7"/>
          <p:cNvSpPr/>
          <p:nvPr/>
        </p:nvSpPr>
        <p:spPr>
          <a:xfrm>
            <a:off x="5590" y="3705548"/>
            <a:ext cx="7824192" cy="1920001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A03F3D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568714" y="3381816"/>
            <a:ext cx="10972800" cy="2567464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You can hear the whistle blow</a:t>
            </a:r>
            <a:br>
              <a:rPr lang="en-US" altLang="zh-CN" sz="48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US" altLang="zh-CN" sz="4800" dirty="0">
                <a:solidFill>
                  <a:schemeClr val="bg1"/>
                </a:solidFill>
                <a:latin typeface="Colonna MT" panose="04020805060202030203" pitchFamily="82" charset="0"/>
              </a:rPr>
              <a:t>                    </a:t>
            </a:r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miles</a:t>
            </a:r>
            <a:endParaRPr lang="zh-CN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-2544960" y="44462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 hundred</a:t>
            </a:r>
            <a:endParaRPr lang="zh-CN" altLang="en-US" sz="6000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</p:cSld>
  <p:clrMapOvr>
    <a:masterClrMapping/>
  </p:clrMapOvr>
  <p:transition spd="slow" advClick="0" advTm="6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75520" y="5085184"/>
            <a:ext cx="8568952" cy="1440160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530478" y="5116379"/>
            <a:ext cx="69493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 hundred  </a:t>
            </a:r>
            <a:r>
              <a:rPr lang="en-US" altLang="zh-CN" sz="4400" b="1" dirty="0">
                <a:latin typeface="Blackadder ITC" panose="04020505051007020D02" pitchFamily="82" charset="0"/>
              </a:rPr>
              <a:t>miles</a:t>
            </a:r>
            <a:r>
              <a:rPr lang="en-US" altLang="zh-CN" sz="2800" b="1" dirty="0">
                <a:latin typeface="Blackadder ITC" panose="04020505051007020D02" pitchFamily="82" charset="0"/>
              </a:rPr>
              <a:t>,</a:t>
            </a:r>
            <a:r>
              <a:rPr lang="zh-CN" altLang="en-US" sz="2800" b="1" dirty="0">
                <a:latin typeface="Blackadder ITC" panose="04020505051007020D02" pitchFamily="82" charset="0"/>
              </a:rPr>
              <a:t> </a:t>
            </a:r>
            <a:r>
              <a:rPr lang="zh-CN" altLang="en-US" sz="4400" b="1" dirty="0">
                <a:latin typeface="Blackadder ITC" panose="04020505051007020D02" pitchFamily="82" charset="0"/>
              </a:rPr>
              <a:t>   </a:t>
            </a:r>
            <a:r>
              <a: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 hundred  </a:t>
            </a:r>
            <a:r>
              <a:rPr lang="en-US" altLang="zh-CN" sz="4400" b="1" dirty="0">
                <a:latin typeface="Blackadder ITC" panose="04020505051007020D02" pitchFamily="82" charset="0"/>
              </a:rPr>
              <a:t>miles</a:t>
            </a:r>
            <a:endParaRPr lang="zh-CN" altLang="en-US" sz="4400" b="1" dirty="0">
              <a:latin typeface="Blackadder ITC" panose="04020505051007020D02" pitchFamily="8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30478" y="5755903"/>
            <a:ext cx="69493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 hundred  </a:t>
            </a:r>
            <a:r>
              <a:rPr lang="en-US" altLang="zh-CN" sz="4400" b="1" dirty="0">
                <a:latin typeface="Blackadder ITC" panose="04020505051007020D02" pitchFamily="82" charset="0"/>
              </a:rPr>
              <a:t>miles</a:t>
            </a:r>
            <a:r>
              <a:rPr lang="en-US" altLang="zh-CN" sz="2800" b="1" dirty="0">
                <a:latin typeface="Blackadder ITC" panose="04020505051007020D02" pitchFamily="82" charset="0"/>
              </a:rPr>
              <a:t>,</a:t>
            </a:r>
            <a:r>
              <a:rPr lang="zh-CN" altLang="en-US" sz="2800" b="1" dirty="0">
                <a:latin typeface="Blackadder ITC" panose="04020505051007020D02" pitchFamily="82" charset="0"/>
              </a:rPr>
              <a:t> </a:t>
            </a:r>
            <a:r>
              <a:rPr lang="zh-CN" altLang="en-US" sz="4400" b="1" dirty="0">
                <a:latin typeface="Blackadder ITC" panose="04020505051007020D02" pitchFamily="82" charset="0"/>
              </a:rPr>
              <a:t>   </a:t>
            </a:r>
            <a:r>
              <a: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 hundred  </a:t>
            </a:r>
            <a:r>
              <a:rPr lang="en-US" altLang="zh-CN" sz="4400" b="1" dirty="0">
                <a:latin typeface="Blackadder ITC" panose="04020505051007020D02" pitchFamily="82" charset="0"/>
              </a:rPr>
              <a:t>miles</a:t>
            </a:r>
            <a:endParaRPr lang="zh-CN" altLang="en-US" sz="4400" b="1" dirty="0">
              <a:latin typeface="Blackadder ITC" panose="04020505051007020D02" pitchFamily="8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9" r="-371" b="26674"/>
          <a:stretch>
            <a:fillRect/>
          </a:stretch>
        </p:blipFill>
        <p:spPr>
          <a:xfrm>
            <a:off x="254457" y="258620"/>
            <a:ext cx="11674191" cy="4322508"/>
          </a:xfrm>
          <a:prstGeom prst="rect">
            <a:avLst/>
          </a:prstGeom>
          <a:ln w="228600" cap="sq" cmpd="thickThin">
            <a:solidFill>
              <a:schemeClr val="accent3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等腰三角形 19"/>
          <p:cNvSpPr/>
          <p:nvPr/>
        </p:nvSpPr>
        <p:spPr>
          <a:xfrm flipV="1">
            <a:off x="4871864" y="238447"/>
            <a:ext cx="6984776" cy="5517010"/>
          </a:xfrm>
          <a:prstGeom prst="triangle">
            <a:avLst>
              <a:gd name="adj" fmla="val 49684"/>
            </a:avLst>
          </a:prstGeom>
          <a:solidFill>
            <a:srgbClr val="C5D8A0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等腰三角形 13"/>
          <p:cNvSpPr/>
          <p:nvPr/>
        </p:nvSpPr>
        <p:spPr>
          <a:xfrm rot="18024168">
            <a:off x="1044719" y="4111372"/>
            <a:ext cx="5136284" cy="4748026"/>
          </a:xfrm>
          <a:prstGeom prst="triangle">
            <a:avLst>
              <a:gd name="adj" fmla="val 46119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等腰三角形 12"/>
          <p:cNvSpPr/>
          <p:nvPr/>
        </p:nvSpPr>
        <p:spPr>
          <a:xfrm>
            <a:off x="-80609" y="3719154"/>
            <a:ext cx="5024481" cy="5038438"/>
          </a:xfrm>
          <a:prstGeom prst="triangle">
            <a:avLst>
              <a:gd name="adj" fmla="val 46658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等腰三角形 2"/>
          <p:cNvSpPr/>
          <p:nvPr/>
        </p:nvSpPr>
        <p:spPr>
          <a:xfrm>
            <a:off x="-384720" y="0"/>
            <a:ext cx="4680520" cy="3687033"/>
          </a:xfrm>
          <a:prstGeom prst="triangl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流程图: 数据 6"/>
          <p:cNvSpPr/>
          <p:nvPr/>
        </p:nvSpPr>
        <p:spPr>
          <a:xfrm>
            <a:off x="2215891" y="3719154"/>
            <a:ext cx="7416824" cy="3558391"/>
          </a:xfrm>
          <a:prstGeom prst="flowChartInputOutpu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菱形 9"/>
          <p:cNvSpPr/>
          <p:nvPr/>
        </p:nvSpPr>
        <p:spPr>
          <a:xfrm>
            <a:off x="9611916" y="2962962"/>
            <a:ext cx="948580" cy="1508139"/>
          </a:xfrm>
          <a:prstGeom prst="diamond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等腰三角形 10"/>
          <p:cNvSpPr/>
          <p:nvPr/>
        </p:nvSpPr>
        <p:spPr>
          <a:xfrm rot="10800000">
            <a:off x="1955540" y="0"/>
            <a:ext cx="2007840" cy="1778585"/>
          </a:xfrm>
          <a:prstGeom prst="triangle">
            <a:avLst>
              <a:gd name="adj" fmla="val 45206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等腰三角形 11"/>
          <p:cNvSpPr/>
          <p:nvPr/>
        </p:nvSpPr>
        <p:spPr>
          <a:xfrm>
            <a:off x="9264352" y="3717032"/>
            <a:ext cx="4606298" cy="4748026"/>
          </a:xfrm>
          <a:prstGeom prst="triangle">
            <a:avLst>
              <a:gd name="adj" fmla="val 46658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2927648" y="156320"/>
            <a:ext cx="10972800" cy="2912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You can hear 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  <a:p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the whistle blow 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  <a:p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  <a:ea typeface="+mn-ea"/>
                <a:cs typeface="+mn-cs"/>
              </a:rPr>
              <a:t>a hundred </a:t>
            </a:r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miles</a:t>
            </a:r>
            <a:r>
              <a:rPr lang="en-US" altLang="zh-CN" sz="4800" dirty="0">
                <a:latin typeface="Colonna MT" panose="04020805060202030203" pitchFamily="82" charset="0"/>
              </a:rPr>
              <a:t>.</a:t>
            </a:r>
            <a:endParaRPr lang="zh-CN" altLang="en-US" sz="4800" dirty="0">
              <a:latin typeface="Colonna MT" panose="04020805060202030203" pitchFamily="82" charset="0"/>
            </a:endParaRPr>
          </a:p>
        </p:txBody>
      </p:sp>
      <p:sp>
        <p:nvSpPr>
          <p:cNvPr id="21" name="等腰三角形 20"/>
          <p:cNvSpPr/>
          <p:nvPr/>
        </p:nvSpPr>
        <p:spPr>
          <a:xfrm>
            <a:off x="10272464" y="2996952"/>
            <a:ext cx="4606298" cy="4748026"/>
          </a:xfrm>
          <a:prstGeom prst="triangle">
            <a:avLst>
              <a:gd name="adj" fmla="val 46658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6985" y="562371"/>
            <a:ext cx="8505014" cy="571097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0" y="562372"/>
            <a:ext cx="3686987" cy="5733256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38551" y="4446240"/>
            <a:ext cx="4564088" cy="1143000"/>
          </a:xfrm>
        </p:spPr>
        <p:txBody>
          <a:bodyPr>
            <a:no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Lord, I’m </a:t>
            </a:r>
            <a:r>
              <a:rPr lang="en-US" altLang="zh-CN" sz="5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four,</a:t>
            </a:r>
            <a:endParaRPr lang="zh-CN" altLang="en-US" sz="5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anose="04020505051007020D02" pitchFamily="8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9352" l="10000" r="67865">
                        <a14:backgroundMark x1="30208" y1="34537" x2="30208" y2="5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80" r="33810"/>
          <a:stretch>
            <a:fillRect/>
          </a:stretch>
        </p:blipFill>
        <p:spPr>
          <a:xfrm>
            <a:off x="9120336" y="3284984"/>
            <a:ext cx="754719" cy="12556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9352" l="10000" r="67865">
                        <a14:backgroundMark x1="30208" y1="34537" x2="30208" y2="58704"/>
                        <a14:backgroundMark x1="33428" y1="42569" x2="33994" y2="59950"/>
                        <a14:backgroundMark x1="53258" y1="13098" x2="63598" y2="30982"/>
                        <a14:backgroundMark x1="56799" y1="29975" x2="60057" y2="38035"/>
                        <a14:backgroundMark x1="58074" y1="43073" x2="65864" y2="46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31632"/>
          <a:stretch>
            <a:fillRect/>
          </a:stretch>
        </p:blipFill>
        <p:spPr>
          <a:xfrm>
            <a:off x="8472264" y="3290103"/>
            <a:ext cx="1266825" cy="16510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6" b="99352" l="10000" r="67865">
                        <a14:backgroundMark x1="30208" y1="34537" x2="30208" y2="58704"/>
                        <a14:backgroundMark x1="56821" y1="10621" x2="62345" y2="3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30206"/>
          <a:stretch>
            <a:fillRect/>
          </a:stretch>
        </p:blipFill>
        <p:spPr>
          <a:xfrm>
            <a:off x="7965899" y="3299287"/>
            <a:ext cx="1567059" cy="21459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9352" l="10000" r="67865">
                        <a14:backgroundMark x1="30208" y1="34537" x2="30208" y2="58704"/>
                        <a14:backgroundMark x1="59378" y1="26466" x2="63902" y2="40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79" r="31643"/>
          <a:stretch>
            <a:fillRect/>
          </a:stretch>
        </p:blipFill>
        <p:spPr>
          <a:xfrm>
            <a:off x="7392144" y="3356992"/>
            <a:ext cx="1724769" cy="2838606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-382223" y="3430202"/>
            <a:ext cx="45640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dirty="0">
                <a:latin typeface="Colonna MT" panose="04020805060202030203" pitchFamily="82" charset="0"/>
              </a:rPr>
            </a:b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Lord, I’m </a:t>
            </a:r>
            <a:r>
              <a:rPr lang="en-US" altLang="zh-CN" sz="5400" b="1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three,</a:t>
            </a:r>
            <a:r>
              <a:rPr lang="en-US" altLang="zh-CN" sz="5400" dirty="0">
                <a:solidFill>
                  <a:schemeClr val="accent4">
                    <a:lumMod val="75000"/>
                  </a:schemeClr>
                </a:solidFill>
                <a:latin typeface="Blackadder ITC" panose="04020505051007020D02" pitchFamily="82" charset="0"/>
              </a:rPr>
              <a:t> </a:t>
            </a:r>
            <a:br>
              <a:rPr lang="en-US" altLang="zh-CN" sz="5400" dirty="0">
                <a:solidFill>
                  <a:schemeClr val="accent4">
                    <a:lumMod val="75000"/>
                  </a:schemeClr>
                </a:solidFill>
                <a:latin typeface="Blackadder ITC" panose="04020505051007020D02" pitchFamily="82" charset="0"/>
              </a:rPr>
            </a:br>
            <a:endParaRPr lang="zh-CN" altLang="en-US" sz="5400" dirty="0">
              <a:solidFill>
                <a:schemeClr val="accent4">
                  <a:lumMod val="75000"/>
                </a:schemeClr>
              </a:solidFill>
              <a:latin typeface="Blackadder ITC" panose="04020505051007020D02" pitchFamily="82" charset="0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-600744" y="1106867"/>
            <a:ext cx="45640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Lord, I’m </a:t>
            </a:r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one,</a:t>
            </a:r>
            <a:r>
              <a:rPr lang="en-US" altLang="zh-CN" dirty="0">
                <a:solidFill>
                  <a:srgbClr val="C00000"/>
                </a:solidFill>
                <a:latin typeface="Colonna MT" panose="04020805060202030203" pitchFamily="82" charset="0"/>
              </a:rPr>
              <a:t> </a:t>
            </a:r>
            <a:endParaRPr lang="zh-CN" altLang="en-US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824" y="206084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altLang="zh-CN" dirty="0">
                <a:latin typeface="Colonna MT" panose="04020805060202030203" pitchFamily="82" charset="0"/>
              </a:rPr>
            </a:b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  <a:ea typeface="+mj-ea"/>
                <a:cs typeface="+mj-cs"/>
              </a:rPr>
              <a:t>Lord, I’m 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  <a:ea typeface="+mj-ea"/>
                <a:cs typeface="+mj-cs"/>
              </a:rPr>
              <a:t>two, </a:t>
            </a:r>
            <a:b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  <a:ea typeface="+mj-ea"/>
                <a:cs typeface="+mj-cs"/>
              </a:rPr>
            </a:br>
            <a:endParaRPr lang="en-US" altLang="zh-CN" sz="5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anose="04020505051007020D02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500">
        <p:blinds dir="vert"/>
      </p:transition>
    </mc:Choice>
    <mc:Fallback>
      <p:transition advClick="0" advTm="45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2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6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2974" y="4869160"/>
            <a:ext cx="10972800" cy="1215008"/>
          </a:xfrm>
          <a:prstGeom prst="rect">
            <a:avLst/>
          </a:prstGeom>
          <a:solidFill>
            <a:schemeClr val="accent3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974" y="494116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Lord, I’m                 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   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miles away from home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22845" y="5013176"/>
            <a:ext cx="31069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  <a:ea typeface="+mj-ea"/>
                <a:cs typeface="+mj-cs"/>
              </a:rPr>
              <a:t>five hundred </a:t>
            </a:r>
            <a:endParaRPr lang="zh-CN" altLang="en-US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anose="04020505051007020D02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6500">
        <p14:reveal/>
      </p:transition>
    </mc:Choice>
    <mc:Fallback>
      <p:transition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allAtOnce"/>
    </p:bldLst>
  </p:timing>
</p:sld>
</file>

<file path=ppt/tags/tag1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5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10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LINE" val="Color_Theme"/>
  <p:tag name="SCENECOLOR-LINE-VALUE" val="5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11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LINE" val="Color_Theme"/>
  <p:tag name="SCENECOLOR-LINE-VALUE" val="3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12.xml><?xml version="1.0" encoding="utf-8"?>
<p:tagLst xmlns:p="http://schemas.openxmlformats.org/presentationml/2006/main">
  <p:tag name="TAG_SCENEANIMNAME" val="870.pa"/>
  <p:tag name="COLORS" val="1,15921906|2,14277081|3,16777215|4,0|5,6854954|6,9618513"/>
  <p:tag name="BAKCCOLORTYPE" val="Color_Gradient"/>
  <p:tag name="BAKCCOLOR" val="0,-1,0,1|1,-1,0,1"/>
  <p:tag name="POCKET_APPLY_TIME" val="2019年6月3日"/>
  <p:tag name="POCKET_APPLY_TYPE" val="Slide"/>
</p:tagLst>
</file>

<file path=ppt/tags/tag2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5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3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4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5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5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6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7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6"/>
  <p:tag name="SCENECOLOR-TEXT" val="Color_Theme"/>
  <p:tag name="SCENECOLOR-TEXT-VALUE" val="3"/>
  <p:tag name="POCKET_APPLY_TIME" val="2019年6月3日"/>
  <p:tag name="POCKET_APPLY_TYPE" val="Slide"/>
  <p:tag name="APPLYORDER" val="矩形 21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8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LINE" val="Color_Theme"/>
  <p:tag name="SCENECOLOR-LINE-VALUE" val="5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ags/tag9.xml><?xml version="1.0" encoding="utf-8"?>
<p:tagLst xmlns:p="http://schemas.openxmlformats.org/presentationml/2006/main">
  <p:tag name="PA" val="v5.2.4"/>
  <p:tag name="SCENESHAPETYPE" val="SceneShape"/>
  <p:tag name="SCENESHAPESUBTYPE" val="SceneSimpleShape"/>
  <p:tag name="SCENECOLOR-LINE" val="Color_Theme"/>
  <p:tag name="SCENECOLOR-LINE-VALUE" val="6"/>
  <p:tag name="SCENECOLOR-TEXT" val="Color_Theme"/>
  <p:tag name="SCENECOLOR-TEXT-VALUE" val="3"/>
  <p:tag name="POCKET_APPLY_TIME" val="2019年6月3日"/>
  <p:tag name="POCKET_APPLY_TYPE" val="Slide"/>
  <p:tag name="RESOURCEID" val="636951854639552561"/>
  <p:tag name="SCENEID" val="636951854639552561"/>
  <p:tag name="SCENELINKIDS" val="2|3|4|5|6|7|8|9|10|11|13|14|15|16|17|18|19|20|21|22|23|24|25|26|27|28"/>
  <p:tag name="ANIMSTRING" val="s_63695185463955256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36912873998898284.paslid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1097</Words>
  <Application>WPS 演示</Application>
  <PresentationFormat>自定义</PresentationFormat>
  <Paragraphs>96</Paragraphs>
  <Slides>22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Britannic Bold</vt:lpstr>
      <vt:lpstr>幼圆</vt:lpstr>
      <vt:lpstr>Matura MT Script Capitals</vt:lpstr>
      <vt:lpstr>Colonna MT</vt:lpstr>
      <vt:lpstr>Lucida Calligraphy</vt:lpstr>
      <vt:lpstr>Blackadder ITC</vt:lpstr>
      <vt:lpstr>微软雅黑</vt:lpstr>
      <vt:lpstr>Arial Unicode MS</vt:lpstr>
      <vt:lpstr>等线</vt:lpstr>
      <vt:lpstr>华文琥珀</vt:lpstr>
      <vt:lpstr>Calibri Light</vt:lpstr>
      <vt:lpstr>等线 Light</vt:lpstr>
      <vt:lpstr>Office 主题</vt:lpstr>
      <vt:lpstr>636912873998898284.paslide</vt:lpstr>
      <vt:lpstr>PowerPoint 演示文稿</vt:lpstr>
      <vt:lpstr>PowerPoint 演示文稿</vt:lpstr>
      <vt:lpstr>If you miss the train I’m on…</vt:lpstr>
      <vt:lpstr>You will know that I am gone </vt:lpstr>
      <vt:lpstr>You can hear the whistle blow                     miles</vt:lpstr>
      <vt:lpstr>PowerPoint 演示文稿</vt:lpstr>
      <vt:lpstr>PowerPoint 演示文稿</vt:lpstr>
      <vt:lpstr>Lord, I’m four,</vt:lpstr>
      <vt:lpstr>Lord, I’m                      miles away from home</vt:lpstr>
      <vt:lpstr>PowerPoint 演示文稿</vt:lpstr>
      <vt:lpstr>Lord, I’m five hundred miles away from home</vt:lpstr>
      <vt:lpstr>PowerPoint 演示文稿</vt:lpstr>
      <vt:lpstr>Not a shirt on my back,</vt:lpstr>
      <vt:lpstr>PowerPoint 演示文稿</vt:lpstr>
      <vt:lpstr>PowerPoint 演示文稿</vt:lpstr>
      <vt:lpstr>PowerPoint 演示文稿</vt:lpstr>
      <vt:lpstr>If you miss the train I'm on</vt:lpstr>
      <vt:lpstr>You can hear the whistle blow                   miles.</vt:lpstr>
      <vt:lpstr>PowerPoint 演示文稿</vt:lpstr>
      <vt:lpstr>You can hear the whistle blow </vt:lpstr>
      <vt:lpstr>You can hear the whistle blow a hundred miles.</vt:lpstr>
      <vt:lpstr>You can hear the whistle blow                 miles…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miss the train I’m on</dc:title>
  <dc:creator>Administrator</dc:creator>
  <cp:lastModifiedBy>Lois</cp:lastModifiedBy>
  <cp:revision>153</cp:revision>
  <dcterms:created xsi:type="dcterms:W3CDTF">2019-05-29T01:23:00Z</dcterms:created>
  <dcterms:modified xsi:type="dcterms:W3CDTF">2019-06-09T05:53:23Z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