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</p:sldIdLst>
  <p:sldSz cx="9144000" cy="5143500" type="screen16x9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微软雅黑" pitchFamily="34" charset="-122"/>
      <p:regular r:id="rId36"/>
      <p:bold r:id="rId37"/>
    </p:embeddedFont>
    <p:embeddedFont>
      <p:font typeface="Ink Free" pitchFamily="66" charset="0"/>
      <p:regular r:id="rId38"/>
    </p:embeddedFont>
  </p:embeddedFontLst>
  <p:custDataLst>
    <p:tags r:id="rId3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E5F9"/>
    <a:srgbClr val="767ECC"/>
    <a:srgbClr val="8544CC"/>
    <a:srgbClr val="9C68D6"/>
    <a:srgbClr val="515CBE"/>
    <a:srgbClr val="1C2B38"/>
    <a:srgbClr val="151F29"/>
    <a:srgbClr val="FC611F"/>
    <a:srgbClr val="FFC543"/>
    <a:srgbClr val="F34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2" autoAdjust="0"/>
    <p:restoredTop sz="93358" autoAdjust="0"/>
  </p:normalViewPr>
  <p:slideViewPr>
    <p:cSldViewPr snapToGrid="0">
      <p:cViewPr>
        <p:scale>
          <a:sx n="72" d="100"/>
          <a:sy n="72" d="100"/>
        </p:scale>
        <p:origin x="-1320" y="-354"/>
      </p:cViewPr>
      <p:guideLst>
        <p:guide orient="horz" pos="1986"/>
        <p:guide pos="2886"/>
        <p:guide pos="422"/>
        <p:guide pos="53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79C0C01-EE55-4357-9E9B-6A899A0215D4}" type="datetimeFigureOut">
              <a:rPr lang="zh-CN" altLang="en-US"/>
              <a:pPr>
                <a:defRPr/>
              </a:pPr>
              <a:t>2019/6/10</a:t>
            </a:fld>
            <a:endParaRPr lang="zh-CN" altLang="en-US"/>
          </a:p>
        </p:txBody>
      </p:sp>
      <p:sp>
        <p:nvSpPr>
          <p:cNvPr id="2458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17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717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2AE8E533-B9C5-4238-B923-D772D3E434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92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F1C32-ECF3-4DC9-A6ED-B8C25625B0DE}" type="datetime1">
              <a:rPr lang="zh-CN" altLang="en-US"/>
              <a:pPr>
                <a:defRPr/>
              </a:pPr>
              <a:t>2019/6/10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6418-35A2-427B-B8D7-4D0E2A7B42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79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8D61E971-77AB-42E8-83EB-8D68E9572371}" type="datetime1">
              <a:rPr lang="zh-CN" altLang="en-US"/>
              <a:pPr>
                <a:defRPr/>
              </a:pPr>
              <a:t>2019/6/10</a:t>
            </a:fld>
            <a:endParaRPr lang="zh-CN" altLang="en-US"/>
          </a:p>
        </p:txBody>
      </p:sp>
      <p:sp>
        <p:nvSpPr>
          <p:cNvPr id="102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832149E9-1747-435D-B9EE-A7724E3D4E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2.wdp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2470462" y="1333948"/>
            <a:ext cx="6673537" cy="3809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9529" y="242783"/>
            <a:ext cx="584140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4800" b="1" dirty="0" smtClean="0">
                <a:solidFill>
                  <a:srgbClr val="FFC000"/>
                </a:solidFill>
                <a:latin typeface="Kozuka Gothic Pr6N EL" pitchFamily="34" charset="-128"/>
                <a:ea typeface="Kozuka Gothic Pr6N EL" pitchFamily="34" charset="-128"/>
                <a:cs typeface="【嵐】芊柔体" panose="020B0604000101010104" pitchFamily="34" charset="-128"/>
              </a:rPr>
              <a:t>Anything You Can Do</a:t>
            </a:r>
          </a:p>
          <a:p>
            <a:pPr algn="ctr">
              <a:spcAft>
                <a:spcPts val="600"/>
              </a:spcAft>
            </a:pPr>
            <a:r>
              <a:rPr lang="zh-CN" altLang="en-US" sz="3200" dirty="0" smtClean="0">
                <a:solidFill>
                  <a:srgbClr val="767ECC"/>
                </a:solidFill>
                <a:latin typeface="微软雅黑" pitchFamily="34" charset="-122"/>
                <a:ea typeface="微软雅黑" pitchFamily="34" charset="-122"/>
                <a:cs typeface="【嵐】芊柔体" panose="020B0604000101010104" pitchFamily="34" charset="-128"/>
              </a:rPr>
              <a:t>副词</a:t>
            </a:r>
            <a:r>
              <a:rPr lang="zh-CN" altLang="en-US" sz="3200" dirty="0">
                <a:solidFill>
                  <a:srgbClr val="767ECC"/>
                </a:solidFill>
                <a:latin typeface="微软雅黑" pitchFamily="34" charset="-122"/>
                <a:ea typeface="微软雅黑" pitchFamily="34" charset="-122"/>
                <a:cs typeface="【嵐】芊柔体" panose="020B0604000101010104" pitchFamily="34" charset="-128"/>
              </a:rPr>
              <a:t>的</a:t>
            </a:r>
            <a:r>
              <a:rPr lang="zh-CN" altLang="en-US" sz="3200" dirty="0" smtClean="0">
                <a:solidFill>
                  <a:srgbClr val="767ECC"/>
                </a:solidFill>
                <a:latin typeface="微软雅黑" pitchFamily="34" charset="-122"/>
                <a:ea typeface="微软雅黑" pitchFamily="34" charset="-122"/>
                <a:cs typeface="【嵐】芊柔体" panose="020B0604000101010104" pitchFamily="34" charset="-128"/>
              </a:rPr>
              <a:t>比较级与最高级</a:t>
            </a:r>
            <a:endParaRPr lang="zh-CN" altLang="en-US" sz="3200" dirty="0">
              <a:solidFill>
                <a:srgbClr val="767ECC"/>
              </a:solidFill>
              <a:latin typeface="微软雅黑" pitchFamily="34" charset="-122"/>
              <a:ea typeface="微软雅黑" pitchFamily="34" charset="-122"/>
              <a:cs typeface="【嵐】芊柔体" panose="020B06040001010101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35614"/>
            <a:ext cx="4582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【嵐】芊柔体" panose="020B0604000101010104" pitchFamily="34" charset="-128"/>
              </a:rPr>
              <a:t>华南师范大学外国语言文化学院 王星玉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【嵐】芊柔体" panose="020B0604000101010104" pitchFamily="34" charset="-128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【嵐】芊柔体" panose="020B0604000101010104" pitchFamily="34" charset="-128"/>
              </a:rPr>
              <a:t>东莞中学初中部  陈燕青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【嵐】芊柔体" panose="020B0604000101010104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" y="1446680"/>
            <a:ext cx="3892211" cy="298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433253" y="2495382"/>
            <a:ext cx="677108" cy="237743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 bwMode="auto">
          <a:xfrm>
            <a:off x="7465807" y="2980487"/>
            <a:ext cx="1796527" cy="22669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 l="-187718" t="-108858" r="-221263" b="-1803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640440" y="3362015"/>
            <a:ext cx="677108" cy="2207506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Yes, I </a:t>
            </a:r>
            <a:r>
              <a:rPr lang="en-US" altLang="zh-CN" dirty="0" smtClean="0"/>
              <a:t>can~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86" y="184143"/>
            <a:ext cx="3700724" cy="2912173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8" y="184143"/>
            <a:ext cx="3652227" cy="2918738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067059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15381" y="1740578"/>
            <a:ext cx="677108" cy="3829720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Anything you can buy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466526" y="1955731"/>
            <a:ext cx="677108" cy="3356384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buy </a:t>
            </a:r>
            <a:r>
              <a:rPr lang="en-US" altLang="zh-CN" dirty="0">
                <a:solidFill>
                  <a:srgbClr val="FF0000"/>
                </a:solidFill>
              </a:rPr>
              <a:t>cheaper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0" y="184100"/>
            <a:ext cx="3887540" cy="2915655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 rot="16200000">
            <a:off x="2524000" y="2816873"/>
            <a:ext cx="677108" cy="3453204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buy anything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977181" y="2946284"/>
            <a:ext cx="677108" cy="3173474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</a:rPr>
              <a:t>c</a:t>
            </a:r>
            <a:r>
              <a:rPr lang="en-US" altLang="zh-CN" dirty="0" smtClean="0">
                <a:solidFill>
                  <a:srgbClr val="FF0000"/>
                </a:solidFill>
              </a:rPr>
              <a:t>heaper</a:t>
            </a:r>
            <a:r>
              <a:rPr lang="en-US" altLang="zh-CN" dirty="0" smtClean="0"/>
              <a:t> </a:t>
            </a:r>
            <a:r>
              <a:rPr lang="en-US" altLang="zh-CN" dirty="0"/>
              <a:t>than you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 bwMode="auto">
          <a:xfrm>
            <a:off x="7551870" y="3625326"/>
            <a:ext cx="1656678" cy="1667435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7" b="99645" l="0" r="100000">
                          <a14:backgroundMark x1="37667" y1="54976" x2="57200" y2="51896"/>
                          <a14:backgroundMark x1="57267" y1="52251" x2="55267" y2="89929"/>
                          <a14:backgroundMark x1="55533" y1="90521" x2="37067" y2="90995"/>
                          <a14:backgroundMark x1="37067" y1="90995" x2="37533" y2="547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89610" t="-26451" r="-362338" b="-18201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76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8500"/>
    </mc:Choice>
    <mc:Fallback xmlns="">
      <p:transition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637722" y="-358360"/>
            <a:ext cx="677108" cy="768095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Forty cents    Thirty cents   Twenty cents 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759156" y="1675808"/>
            <a:ext cx="677108" cy="532925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        Yes, I can      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 bwMode="auto">
          <a:xfrm>
            <a:off x="7562626" y="3218330"/>
            <a:ext cx="1688952" cy="208519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3" b="45379" l="59400" r="90000"/>
                      </a14:imgEffect>
                    </a14:imgLayer>
                  </a14:imgProps>
                </a:ext>
              </a:extLst>
            </a:blip>
            <a:srcRect/>
            <a:stretch>
              <a:fillRect l="-320913" r="-120490" b="-14666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25" y="145987"/>
            <a:ext cx="2151201" cy="2716163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33" y="145987"/>
            <a:ext cx="3858797" cy="2716163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53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500">
        <p:push dir="u"/>
      </p:transition>
    </mc:Choice>
    <mc:Fallback xmlns="">
      <p:transition advClick="0" advTm="4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928192" y="1520570"/>
            <a:ext cx="677108" cy="393729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Anything you can say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 bwMode="auto">
          <a:xfrm>
            <a:off x="7974999" y="2767182"/>
            <a:ext cx="1384151" cy="25717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97" b="99408" l="0" r="13733"/>
                      </a14:imgEffect>
                    </a14:imgLayer>
                  </a14:imgProps>
                </a:ext>
              </a:extLst>
            </a:blip>
            <a:srcRect/>
            <a:stretch>
              <a:fillRect l="1" t="-94077" r="-560622" b="-592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624073" y="2865034"/>
            <a:ext cx="677108" cy="3130471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say </a:t>
            </a:r>
            <a:r>
              <a:rPr lang="en-US" altLang="zh-CN" dirty="0">
                <a:solidFill>
                  <a:srgbClr val="FF0000"/>
                </a:solidFill>
              </a:rPr>
              <a:t>softer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96" y="489054"/>
            <a:ext cx="4458225" cy="2068616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3"/>
          <a:stretch/>
        </p:blipFill>
        <p:spPr>
          <a:xfrm>
            <a:off x="5462091" y="182180"/>
            <a:ext cx="3499457" cy="2693542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50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300"/>
    </mc:Choice>
    <mc:Fallback xmlns="">
      <p:transition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563214" y="1981118"/>
            <a:ext cx="677108" cy="348547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say anything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 bwMode="auto">
          <a:xfrm>
            <a:off x="7465807" y="2980487"/>
            <a:ext cx="1796527" cy="22669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 l="-187718" t="-108858" r="-221263" b="-1803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286186" y="2924932"/>
            <a:ext cx="677108" cy="305516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</a:rPr>
              <a:t>Softer</a:t>
            </a:r>
            <a:r>
              <a:rPr lang="en-US" altLang="zh-CN" dirty="0"/>
              <a:t> than you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58" y="134761"/>
            <a:ext cx="3788149" cy="3043832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87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500">
        <p:push dir="u"/>
      </p:transition>
    </mc:Choice>
    <mc:Fallback xmlns="">
      <p:transition advClick="0" advTm="2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389294" y="2634708"/>
            <a:ext cx="677108" cy="233440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289178" y="3575746"/>
            <a:ext cx="677108" cy="192561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Yes, I can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 bwMode="auto">
          <a:xfrm>
            <a:off x="7551870" y="3625326"/>
            <a:ext cx="1656678" cy="166743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7" b="99645" l="0" r="100000">
                          <a14:backgroundMark x1="37667" y1="54976" x2="57200" y2="51896"/>
                          <a14:backgroundMark x1="57267" y1="52251" x2="55267" y2="89929"/>
                          <a14:backgroundMark x1="55533" y1="90521" x2="37067" y2="90995"/>
                          <a14:backgroundMark x1="37067" y1="90995" x2="37533" y2="547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89610" t="-26451" r="-362338" b="-18201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9"/>
          <a:stretch/>
        </p:blipFill>
        <p:spPr>
          <a:xfrm>
            <a:off x="3225399" y="127617"/>
            <a:ext cx="4186619" cy="3185738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90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000">
        <p:push dir="u"/>
      </p:transition>
    </mc:Choice>
    <mc:Fallback xmlns="">
      <p:transition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421246" y="-57968"/>
            <a:ext cx="677108" cy="7433533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drink my liquor </a:t>
            </a:r>
            <a:r>
              <a:rPr lang="en-US" altLang="zh-CN" dirty="0">
                <a:solidFill>
                  <a:srgbClr val="FF0000"/>
                </a:solidFill>
              </a:rPr>
              <a:t>faster</a:t>
            </a:r>
            <a:r>
              <a:rPr lang="en-US" altLang="zh-CN" dirty="0"/>
              <a:t> than a flicker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166210" y="851098"/>
            <a:ext cx="677108" cy="7299066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drink it </a:t>
            </a:r>
            <a:r>
              <a:rPr lang="en-US" altLang="zh-CN" dirty="0">
                <a:solidFill>
                  <a:srgbClr val="FF0000"/>
                </a:solidFill>
              </a:rPr>
              <a:t>quicker</a:t>
            </a:r>
            <a:r>
              <a:rPr lang="en-US" altLang="zh-CN" dirty="0"/>
              <a:t> </a:t>
            </a:r>
            <a:r>
              <a:rPr lang="en-US" altLang="zh-CN" dirty="0" smtClean="0"/>
              <a:t>and </a:t>
            </a:r>
            <a:r>
              <a:rPr lang="en-US" altLang="zh-CN" dirty="0"/>
              <a:t>get even </a:t>
            </a:r>
            <a:r>
              <a:rPr lang="en-US" altLang="zh-CN" dirty="0" smtClean="0">
                <a:solidFill>
                  <a:srgbClr val="FF0000"/>
                </a:solidFill>
              </a:rPr>
              <a:t>sicker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7767021" y="3013486"/>
            <a:ext cx="1645919" cy="25717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408" b="99171" l="81400" r="98267"/>
                      </a14:imgEffect>
                    </a14:imgLayer>
                  </a14:imgProps>
                </a:ext>
              </a:extLst>
            </a:blip>
            <a:srcRect/>
            <a:stretch>
              <a:fillRect l="-455556" t="-10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38" y="151727"/>
            <a:ext cx="4514850" cy="3009900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97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501926" y="-188570"/>
            <a:ext cx="677108" cy="768095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open any safe without being caught 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701404" y="1884072"/>
            <a:ext cx="677108" cy="5282002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Sure, that's what I thought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 bwMode="auto">
          <a:xfrm>
            <a:off x="7562626" y="3218330"/>
            <a:ext cx="1688952" cy="208519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3" b="45379" l="59400" r="90000"/>
                      </a14:imgEffect>
                    </a14:imgLayer>
                  </a14:imgProps>
                </a:ext>
              </a:extLst>
            </a:blip>
            <a:srcRect/>
            <a:stretch>
              <a:fillRect l="-320913" r="-120490" b="-14666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39" y="140416"/>
            <a:ext cx="3118037" cy="3032521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92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500">
        <p:push dir="u"/>
      </p:transition>
    </mc:Choice>
    <mc:Fallback xmlns="">
      <p:transition advClick="0" advTm="5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43056" y="1718959"/>
            <a:ext cx="677108" cy="390502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 note you can hold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 bwMode="auto">
          <a:xfrm>
            <a:off x="7974999" y="2767182"/>
            <a:ext cx="1384151" cy="25717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97" b="99408" l="0" r="13733"/>
                      </a14:imgEffect>
                    </a14:imgLayer>
                  </a14:imgProps>
                </a:ext>
              </a:extLst>
            </a:blip>
            <a:srcRect/>
            <a:stretch>
              <a:fillRect l="1" t="-94077" r="-560622" b="-592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422169" y="2935904"/>
            <a:ext cx="677108" cy="319501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hold </a:t>
            </a:r>
            <a:r>
              <a:rPr lang="en-US" altLang="zh-CN" dirty="0">
                <a:solidFill>
                  <a:srgbClr val="FF0000"/>
                </a:solidFill>
              </a:rPr>
              <a:t>longer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7" y="221538"/>
            <a:ext cx="3937300" cy="2952975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69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500">
        <p:push dir="u"/>
      </p:transition>
    </mc:Choice>
    <mc:Fallback xmlns="">
      <p:transition advClick="0" advTm="2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964045" y="339172"/>
            <a:ext cx="677108" cy="636852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hold any note </a:t>
            </a:r>
            <a:r>
              <a:rPr lang="en-US" altLang="zh-CN" dirty="0">
                <a:solidFill>
                  <a:srgbClr val="FF0000"/>
                </a:solidFill>
              </a:rPr>
              <a:t>longer</a:t>
            </a:r>
            <a:r>
              <a:rPr lang="en-US" altLang="zh-CN" dirty="0"/>
              <a:t> than you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 bwMode="auto">
          <a:xfrm>
            <a:off x="7465807" y="2980487"/>
            <a:ext cx="1796527" cy="22669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 l="-187718" t="-108858" r="-221263" b="-1803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79261" y="3187440"/>
            <a:ext cx="677108" cy="2355922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399735" y="3402593"/>
            <a:ext cx="677108" cy="1925616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Yes, I can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841716" y="3241228"/>
            <a:ext cx="677108" cy="2226830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Yes, you can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81" y="156281"/>
            <a:ext cx="4290620" cy="2824206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78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6000">
        <p:push dir="u"/>
      </p:transition>
    </mc:Choice>
    <mc:Fallback xmlns="">
      <p:transition advClick="0" advTm="2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3232970" y="263242"/>
            <a:ext cx="677108" cy="697098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rPr>
              <a:t>Anything you can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rPr>
              <a:t>do      I can do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rPr>
              <a:t>better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Kozuka Gothic Pr6N EL" pitchFamily="34" charset="-128"/>
              <a:cs typeface="【嵐】芊柔体" panose="020B0604000101010104" pitchFamily="34" charset="-128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38" y="202265"/>
            <a:ext cx="4363235" cy="2908824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95" y="202265"/>
            <a:ext cx="2241922" cy="2908824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 rot="16200000">
            <a:off x="4486282" y="1430769"/>
            <a:ext cx="677108" cy="622867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do anything </a:t>
            </a:r>
            <a:r>
              <a:rPr lang="en-US" altLang="zh-CN" dirty="0">
                <a:solidFill>
                  <a:srgbClr val="FF0000"/>
                </a:solidFill>
              </a:rPr>
              <a:t>better</a:t>
            </a:r>
            <a:r>
              <a:rPr lang="en-US" altLang="zh-CN" dirty="0"/>
              <a:t> than you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 bwMode="auto">
          <a:xfrm>
            <a:off x="7551870" y="3625326"/>
            <a:ext cx="1656678" cy="1667435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7" b="99645" l="0" r="100000">
                          <a14:backgroundMark x1="37667" y1="54976" x2="57200" y2="51896"/>
                          <a14:backgroundMark x1="57267" y1="52251" x2="55267" y2="89929"/>
                          <a14:backgroundMark x1="55533" y1="90521" x2="37067" y2="90995"/>
                          <a14:backgroundMark x1="37067" y1="90995" x2="37533" y2="547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89610" t="-26451" r="-362338" b="-18201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43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000">
        <p:push dir="u"/>
        <p:sndAc>
          <p:stSnd>
            <p:snd r:embed="rId2" name="WAV- Anything You Can Do.wav"/>
          </p:stSnd>
        </p:sndAc>
      </p:transition>
    </mc:Choice>
    <mc:Fallback xmlns="">
      <p:transition advClick="0" advTm="5000">
        <p:push dir="u"/>
        <p:sndAc>
          <p:stSnd>
            <p:snd r:embed="rId9" name="WAV- Anything You Can D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529757" y="-316728"/>
            <a:ext cx="677108" cy="7433529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Anything you can wear, I can wear </a:t>
            </a:r>
            <a:r>
              <a:rPr lang="en-US" altLang="zh-CN" dirty="0">
                <a:solidFill>
                  <a:srgbClr val="FF0000"/>
                </a:solidFill>
              </a:rPr>
              <a:t>better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3654221" y="348789"/>
            <a:ext cx="677108" cy="783156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In what you wear,  I'd look </a:t>
            </a:r>
            <a:r>
              <a:rPr lang="en-US" altLang="zh-CN" dirty="0">
                <a:solidFill>
                  <a:srgbClr val="FF0000"/>
                </a:solidFill>
              </a:rPr>
              <a:t>better </a:t>
            </a:r>
            <a:r>
              <a:rPr lang="en-US" altLang="zh-CN" dirty="0"/>
              <a:t>than you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 bwMode="auto">
          <a:xfrm>
            <a:off x="7551870" y="3625326"/>
            <a:ext cx="1656678" cy="166743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7" b="99645" l="0" r="100000">
                          <a14:backgroundMark x1="37667" y1="54976" x2="57200" y2="51896"/>
                          <a14:backgroundMark x1="57267" y1="52251" x2="55267" y2="89929"/>
                          <a14:backgroundMark x1="55533" y1="90521" x2="37067" y2="90995"/>
                          <a14:backgroundMark x1="37067" y1="90995" x2="37533" y2="547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89610" t="-26451" r="-362338" b="-18201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47" y="114087"/>
            <a:ext cx="4070481" cy="2674888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54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500">
        <p:push dir="u"/>
      </p:transition>
    </mc:Choice>
    <mc:Fallback xmlns="">
      <p:transition advClick="0" advTm="5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7767021" y="3013486"/>
            <a:ext cx="1645919" cy="25717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408" b="99171" l="81400" r="98267"/>
                      </a14:imgEffect>
                    </a14:imgLayer>
                  </a14:imgProps>
                </a:ext>
              </a:extLst>
            </a:blip>
            <a:srcRect/>
            <a:stretch>
              <a:fillRect l="-455556" t="-10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330550" y="634706"/>
            <a:ext cx="1169551" cy="5766100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In my coat.  In your vest.  </a:t>
            </a:r>
          </a:p>
          <a:p>
            <a:r>
              <a:rPr lang="en-US" altLang="zh-CN" dirty="0"/>
              <a:t>         In my shoes. In your hat.  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039363" y="3352304"/>
            <a:ext cx="677108" cy="243119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     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470580" y="3598628"/>
            <a:ext cx="677108" cy="192379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GB" altLang="zh-CN" dirty="0"/>
              <a:t>Yes, I can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57" y="146127"/>
            <a:ext cx="3483801" cy="2609176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81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829575" y="226219"/>
            <a:ext cx="677108" cy="627170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Anything you say, I can say </a:t>
            </a:r>
            <a:r>
              <a:rPr lang="en-US" altLang="zh-CN" dirty="0">
                <a:solidFill>
                  <a:srgbClr val="FF0000"/>
                </a:solidFill>
              </a:rPr>
              <a:t>faster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42499" y="1083521"/>
            <a:ext cx="677108" cy="636314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say anything, </a:t>
            </a:r>
            <a:r>
              <a:rPr lang="en-US" altLang="zh-CN" dirty="0">
                <a:solidFill>
                  <a:srgbClr val="FF0000"/>
                </a:solidFill>
              </a:rPr>
              <a:t>faster</a:t>
            </a:r>
            <a:r>
              <a:rPr lang="en-US" altLang="zh-CN" dirty="0"/>
              <a:t> than you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 bwMode="auto">
          <a:xfrm>
            <a:off x="7562626" y="3218330"/>
            <a:ext cx="1688952" cy="208519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3" b="45379" l="59400" r="90000"/>
                      </a14:imgEffect>
                    </a14:imgLayer>
                  </a14:imgProps>
                </a:ext>
              </a:extLst>
            </a:blip>
            <a:srcRect/>
            <a:stretch>
              <a:fillRect l="-320913" r="-120490" b="-14666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53" y="221036"/>
            <a:ext cx="5058536" cy="2355030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82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108352" y="2711347"/>
            <a:ext cx="677108" cy="231288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899968" y="3522302"/>
            <a:ext cx="677108" cy="1936374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Yes, I can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 bwMode="auto">
          <a:xfrm>
            <a:off x="7551870" y="3625326"/>
            <a:ext cx="1656678" cy="166743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7" b="99645" l="0" r="100000">
                          <a14:backgroundMark x1="37667" y1="54976" x2="57200" y2="51896"/>
                          <a14:backgroundMark x1="57267" y1="52251" x2="55267" y2="89929"/>
                          <a14:backgroundMark x1="55533" y1="90521" x2="37067" y2="90995"/>
                          <a14:backgroundMark x1="37067" y1="90995" x2="37533" y2="547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89610" t="-26451" r="-362338" b="-18201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20" y="118333"/>
            <a:ext cx="3298156" cy="3291560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49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300">
        <p:push dir="u"/>
      </p:transition>
    </mc:Choice>
    <mc:Fallback xmlns="">
      <p:transition advClick="0" advTm="43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674455" y="1777821"/>
            <a:ext cx="677108" cy="358229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jump a hurdle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432822" y="2626075"/>
            <a:ext cx="677108" cy="3458582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wear a girdle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 bwMode="auto">
          <a:xfrm>
            <a:off x="7562626" y="3218330"/>
            <a:ext cx="1688952" cy="208519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3" b="45379" l="59400" r="90000"/>
                      </a14:imgEffect>
                    </a14:imgLayer>
                  </a14:imgProps>
                </a:ext>
              </a:extLst>
            </a:blip>
            <a:srcRect/>
            <a:stretch>
              <a:fillRect l="-320913" r="-120490" b="-14666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1" y="320019"/>
            <a:ext cx="3500620" cy="2406091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67" y="331658"/>
            <a:ext cx="3242047" cy="2394453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15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000">
        <p:push dir="u"/>
      </p:transition>
    </mc:Choice>
    <mc:Fallback xmlns="">
      <p:transition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696358" y="1086363"/>
            <a:ext cx="677108" cy="385123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knit a sweater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133481" y="2154891"/>
            <a:ext cx="677108" cy="340478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fill it </a:t>
            </a:r>
            <a:r>
              <a:rPr lang="en-US" altLang="zh-CN" dirty="0">
                <a:solidFill>
                  <a:srgbClr val="FF0000"/>
                </a:solidFill>
              </a:rPr>
              <a:t>better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41619" y="4369679"/>
            <a:ext cx="4309754" cy="58477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rtlCol="0">
            <a:sp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rPr>
              <a:t>I can do most anything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Kozuka Gothic Pr6N EL" pitchFamily="34" charset="-128"/>
              <a:cs typeface="【嵐】芊柔体" panose="020B0604000101010104" pitchFamily="34" charset="-12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18" y="170234"/>
            <a:ext cx="4697864" cy="3131909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矩形 6"/>
          <p:cNvSpPr/>
          <p:nvPr/>
        </p:nvSpPr>
        <p:spPr bwMode="auto">
          <a:xfrm>
            <a:off x="7767021" y="3013486"/>
            <a:ext cx="1645919" cy="257175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08" b="99171" l="81400" r="98267"/>
                      </a14:imgEffect>
                    </a14:imgLayer>
                  </a14:imgProps>
                </a:ext>
              </a:extLst>
            </a:blip>
            <a:srcRect/>
            <a:stretch>
              <a:fillRect l="-455556" t="-10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25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500">
        <p:push dir="u"/>
      </p:transition>
    </mc:Choice>
    <mc:Fallback xmlns="">
      <p:transition advClick="0" advTm="3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968113" y="1312822"/>
            <a:ext cx="677108" cy="434016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Can you bake a pie - No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428437" y="3089469"/>
            <a:ext cx="677108" cy="2614106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Neither can I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33" y="186334"/>
            <a:ext cx="2639658" cy="3959487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48" y="197455"/>
            <a:ext cx="3559707" cy="2538357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6" name="矩形 5"/>
          <p:cNvSpPr/>
          <p:nvPr/>
        </p:nvSpPr>
        <p:spPr bwMode="auto">
          <a:xfrm>
            <a:off x="7974999" y="2767182"/>
            <a:ext cx="1384151" cy="257175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97" b="99408" l="0" r="13733"/>
                      </a14:imgEffect>
                    </a14:imgLayer>
                  </a14:imgProps>
                </a:ext>
              </a:extLst>
            </a:blip>
            <a:srcRect/>
            <a:stretch>
              <a:fillRect l="1" t="-94077" r="-560622" b="-592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000">
        <p:push dir="u"/>
      </p:transition>
    </mc:Choice>
    <mc:Fallback xmlns="">
      <p:transition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461394" y="-58846"/>
            <a:ext cx="677108" cy="7465801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Anything you can sing, I can sing </a:t>
            </a:r>
            <a:r>
              <a:rPr lang="en-US" altLang="zh-CN" dirty="0">
                <a:solidFill>
                  <a:srgbClr val="FF0000"/>
                </a:solidFill>
              </a:rPr>
              <a:t>sweeter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642235" y="1160461"/>
            <a:ext cx="677108" cy="6766562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sing anything, </a:t>
            </a:r>
            <a:r>
              <a:rPr lang="en-US" altLang="zh-CN" dirty="0">
                <a:solidFill>
                  <a:srgbClr val="FF0000"/>
                </a:solidFill>
              </a:rPr>
              <a:t>sweeter </a:t>
            </a:r>
            <a:r>
              <a:rPr lang="en-US" altLang="zh-CN" dirty="0"/>
              <a:t>than you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96" y="195928"/>
            <a:ext cx="3183424" cy="2921497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矩形 4"/>
          <p:cNvSpPr/>
          <p:nvPr/>
        </p:nvSpPr>
        <p:spPr bwMode="auto">
          <a:xfrm>
            <a:off x="7465807" y="2980487"/>
            <a:ext cx="1796527" cy="226695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 l="-187718" t="-108858" r="-221263" b="-1803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86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500">
        <p:push dir="u"/>
      </p:transition>
    </mc:Choice>
    <mc:Fallback xmlns="">
      <p:transition advClick="0" advTm="4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959071" y="2114186"/>
            <a:ext cx="677108" cy="2409711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194014" y="3098536"/>
            <a:ext cx="677108" cy="187182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Yes, I can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 bwMode="auto">
          <a:xfrm>
            <a:off x="7551870" y="3625326"/>
            <a:ext cx="1656678" cy="166743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7" b="99645" l="0" r="100000">
                          <a14:backgroundMark x1="37667" y1="54976" x2="57200" y2="51896"/>
                          <a14:backgroundMark x1="57267" y1="52251" x2="55267" y2="89929"/>
                          <a14:backgroundMark x1="55533" y1="90521" x2="37067" y2="90995"/>
                          <a14:backgroundMark x1="37067" y1="90995" x2="37533" y2="547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89610" t="-26451" r="-362338" b="-18201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666558" y="3280222"/>
            <a:ext cx="677108" cy="277546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 can't ~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31" y="201139"/>
            <a:ext cx="5336347" cy="2779348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80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2000">
        <p:push dir="u"/>
      </p:transition>
    </mc:Choice>
    <mc:Fallback xmlns="">
      <p:transition advClick="0" advTm="3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48" r="22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519"/>
          <a:stretch/>
        </p:blipFill>
        <p:spPr>
          <a:xfrm>
            <a:off x="-39762" y="297188"/>
            <a:ext cx="609597" cy="8158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94" y="363448"/>
            <a:ext cx="4634539" cy="2412028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02325" y="2879532"/>
            <a:ext cx="292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EL" pitchFamily="34" charset="-128"/>
                <a:ea typeface="Kozuka Gothic Pr6N EL" pitchFamily="34" charset="-128"/>
                <a:cs typeface="【嵐】芊柔体" panose="020B0604000101010104" pitchFamily="34" charset="-128"/>
              </a:rPr>
              <a:t>Thank you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7220" y="3790820"/>
            <a:ext cx="4786361" cy="903581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zh-CN" altLang="en-US" sz="2000" b="0" dirty="0">
                <a:effectLst/>
                <a:latin typeface="微软雅黑" pitchFamily="34" charset="-122"/>
                <a:ea typeface="微软雅黑" pitchFamily="34" charset="-122"/>
              </a:rPr>
              <a:t>华南师范大学外国语言文化学院 王星玉</a:t>
            </a:r>
            <a:endParaRPr lang="en-US" altLang="zh-CN" sz="2000" b="0" dirty="0">
              <a:effectLst/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zh-CN" altLang="en-US" sz="2000" b="0" dirty="0">
                <a:effectLst/>
                <a:latin typeface="微软雅黑" pitchFamily="34" charset="-122"/>
                <a:ea typeface="微软雅黑" pitchFamily="34" charset="-122"/>
              </a:rPr>
              <a:t>东莞中学初中部  陈燕青</a:t>
            </a:r>
            <a:endParaRPr lang="en-US" altLang="zh-CN" sz="2000" b="0" dirty="0">
              <a:effectLst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99171" l="311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66" t="6031"/>
          <a:stretch/>
        </p:blipFill>
        <p:spPr>
          <a:xfrm rot="1688556">
            <a:off x="6480179" y="2979140"/>
            <a:ext cx="2807012" cy="25269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8287" r="94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41"/>
          <a:stretch/>
        </p:blipFill>
        <p:spPr>
          <a:xfrm>
            <a:off x="-342750" y="-327819"/>
            <a:ext cx="1374611" cy="8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000">
        <p:push dir="u"/>
        <p:sndAc>
          <p:endSnd/>
        </p:sndAc>
      </p:transition>
    </mc:Choice>
    <mc:Fallback xmlns="">
      <p:transition advClick="0" advTm="4000">
        <p:push dir="u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307393" y="2485005"/>
            <a:ext cx="677108" cy="2560349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</a:t>
            </a:r>
            <a:r>
              <a:rPr lang="zh-CN" altLang="en-US" dirty="0"/>
              <a:t>，</a:t>
            </a:r>
            <a:r>
              <a:rPr lang="en-US" altLang="zh-CN" dirty="0"/>
              <a:t> you can't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706425" y="3356385"/>
            <a:ext cx="677108" cy="2560349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</a:t>
            </a:r>
            <a:r>
              <a:rPr lang="zh-CN" altLang="en-US" dirty="0"/>
              <a:t>，</a:t>
            </a:r>
            <a:r>
              <a:rPr lang="en-US" altLang="zh-CN" dirty="0"/>
              <a:t> you can't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43000" y="2683099"/>
            <a:ext cx="677108" cy="2151533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</a:t>
            </a:r>
            <a:r>
              <a:rPr lang="zh-CN" altLang="en-US" dirty="0"/>
              <a:t>，</a:t>
            </a:r>
            <a:r>
              <a:rPr lang="en-US" altLang="zh-CN" dirty="0"/>
              <a:t> I can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524872" y="3425245"/>
            <a:ext cx="677108" cy="2431136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Yes</a:t>
            </a:r>
            <a:r>
              <a:rPr lang="zh-CN" altLang="en-US" dirty="0"/>
              <a:t>，</a:t>
            </a:r>
            <a:r>
              <a:rPr lang="en-US" altLang="zh-CN" dirty="0"/>
              <a:t> I </a:t>
            </a:r>
            <a:r>
              <a:rPr lang="en-US" altLang="zh-CN" dirty="0" smtClean="0"/>
              <a:t>can~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29" y="164367"/>
            <a:ext cx="2173705" cy="3004066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30" y="177499"/>
            <a:ext cx="4375626" cy="2990934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矩形 6"/>
          <p:cNvSpPr/>
          <p:nvPr/>
        </p:nvSpPr>
        <p:spPr bwMode="auto">
          <a:xfrm>
            <a:off x="7767021" y="3013486"/>
            <a:ext cx="1645919" cy="257175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408" b="99171" l="81400" r="98267"/>
                      </a14:imgEffect>
                    </a14:imgLayer>
                  </a14:imgProps>
                </a:ext>
              </a:extLst>
            </a:blip>
            <a:srcRect/>
            <a:stretch>
              <a:fillRect l="-455556" t="-10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79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313669" y="248909"/>
            <a:ext cx="677108" cy="7024743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Anything you can be</a:t>
            </a:r>
            <a:r>
              <a:rPr lang="zh-CN" altLang="en-US" dirty="0"/>
              <a:t>，</a:t>
            </a:r>
            <a:r>
              <a:rPr lang="en-GB" altLang="zh-CN" dirty="0"/>
              <a:t>I can be </a:t>
            </a:r>
            <a:r>
              <a:rPr lang="en-GB" altLang="zh-CN" dirty="0">
                <a:solidFill>
                  <a:srgbClr val="FF0000"/>
                </a:solidFill>
              </a:rPr>
              <a:t>greater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308749" y="1237715"/>
            <a:ext cx="677108" cy="6723527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</a:rPr>
              <a:t>Sooner</a:t>
            </a:r>
            <a:r>
              <a:rPr lang="en-US" altLang="zh-CN" dirty="0"/>
              <a:t> or </a:t>
            </a:r>
            <a:r>
              <a:rPr lang="en-US" altLang="zh-CN" dirty="0">
                <a:solidFill>
                  <a:srgbClr val="FF0000"/>
                </a:solidFill>
              </a:rPr>
              <a:t>later</a:t>
            </a:r>
            <a:r>
              <a:rPr lang="zh-CN" altLang="en-US" dirty="0"/>
              <a:t>，</a:t>
            </a:r>
            <a:r>
              <a:rPr lang="en-GB" altLang="zh-CN" dirty="0"/>
              <a:t>I'm </a:t>
            </a:r>
            <a:r>
              <a:rPr lang="en-GB" altLang="zh-CN" dirty="0">
                <a:solidFill>
                  <a:srgbClr val="FF0000"/>
                </a:solidFill>
              </a:rPr>
              <a:t>greater</a:t>
            </a:r>
            <a:r>
              <a:rPr lang="en-GB" altLang="zh-CN" dirty="0"/>
              <a:t> than you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 bwMode="auto">
          <a:xfrm>
            <a:off x="7562626" y="3218330"/>
            <a:ext cx="1688952" cy="2085191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53" b="45379" l="59400" r="90000"/>
                      </a14:imgEffect>
                    </a14:imgLayer>
                  </a14:imgProps>
                </a:ext>
              </a:extLst>
            </a:blip>
            <a:srcRect/>
            <a:stretch>
              <a:fillRect l="-320913" r="-120490" b="-14666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24" y="172121"/>
            <a:ext cx="2894479" cy="2894479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74" y="172122"/>
            <a:ext cx="3021709" cy="2894479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315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622930" y="2437146"/>
            <a:ext cx="677108" cy="2554714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No, you‘re not 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 bwMode="auto">
          <a:xfrm>
            <a:off x="7974999" y="2767182"/>
            <a:ext cx="1384151" cy="25717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97" b="99408" l="0" r="13733"/>
                      </a14:imgEffect>
                    </a14:imgLayer>
                  </a14:imgProps>
                </a:ext>
              </a:extLst>
            </a:blip>
            <a:srcRect/>
            <a:stretch>
              <a:fillRect l="1" t="-94077" r="-560622" b="-592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1"/>
          <a:stretch/>
        </p:blipFill>
        <p:spPr>
          <a:xfrm>
            <a:off x="1493420" y="175652"/>
            <a:ext cx="3702528" cy="2830361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4" b="18142"/>
          <a:stretch/>
        </p:blipFill>
        <p:spPr>
          <a:xfrm>
            <a:off x="5432607" y="391748"/>
            <a:ext cx="3545896" cy="2375434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 rot="16200000">
            <a:off x="4658611" y="3355447"/>
            <a:ext cx="677108" cy="2072328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 smtClean="0"/>
              <a:t>Yes</a:t>
            </a:r>
            <a:r>
              <a:rPr lang="en-US" altLang="zh-CN" dirty="0"/>
              <a:t>. I </a:t>
            </a:r>
            <a:r>
              <a:rPr lang="en-US" altLang="zh-CN" dirty="0" smtClean="0"/>
              <a:t>am~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033514" y="1430452"/>
            <a:ext cx="677108" cy="4464423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shoot a partridge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 bwMode="auto">
          <a:xfrm>
            <a:off x="7465807" y="2980487"/>
            <a:ext cx="1796527" cy="226695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 l="-187718" t="-108858" r="-221263" b="-1803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766732" y="2396460"/>
            <a:ext cx="677108" cy="4207801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With a single cartridge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86" y="197395"/>
            <a:ext cx="3700724" cy="2912173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6" y="200590"/>
            <a:ext cx="3595462" cy="2895726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70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push dir="u"/>
      </p:transition>
    </mc:Choice>
    <mc:Fallback xmlns="">
      <p:transition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960698" y="1470363"/>
            <a:ext cx="677108" cy="3882885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get a sparrow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010141" y="2408830"/>
            <a:ext cx="677108" cy="3966850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With a bow and arrow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 bwMode="auto">
          <a:xfrm>
            <a:off x="7551870" y="3625326"/>
            <a:ext cx="1656678" cy="166743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7" b="99645" l="0" r="100000">
                          <a14:backgroundMark x1="37667" y1="54976" x2="57200" y2="51896"/>
                          <a14:backgroundMark x1="57267" y1="52251" x2="55267" y2="89929"/>
                          <a14:backgroundMark x1="55533" y1="90521" x2="37067" y2="90995"/>
                          <a14:backgroundMark x1="37067" y1="90995" x2="37533" y2="547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89610" t="-26451" r="-362338" b="-18201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99" y="209689"/>
            <a:ext cx="3750053" cy="2571750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25" y="209689"/>
            <a:ext cx="3211551" cy="2571750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24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push dir="u"/>
      </p:transition>
    </mc:Choice>
    <mc:Fallback xmlns="">
      <p:transition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504039" y="1122271"/>
            <a:ext cx="677108" cy="5473150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live on bread and </a:t>
            </a:r>
            <a:r>
              <a:rPr lang="en-US" altLang="zh-CN" dirty="0" smtClean="0"/>
              <a:t>cheese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59" y="151727"/>
            <a:ext cx="4803290" cy="3202193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 rot="16200000">
            <a:off x="5042449" y="2002073"/>
            <a:ext cx="677108" cy="5328621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 smtClean="0"/>
              <a:t>And </a:t>
            </a:r>
            <a:r>
              <a:rPr lang="en-US" altLang="zh-CN" dirty="0"/>
              <a:t>only on </a:t>
            </a:r>
            <a:r>
              <a:rPr lang="en-US" altLang="zh-CN" dirty="0" smtClean="0"/>
              <a:t>that, so </a:t>
            </a:r>
            <a:r>
              <a:rPr lang="en-US" altLang="zh-CN" dirty="0"/>
              <a:t>can a rat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 bwMode="auto">
          <a:xfrm>
            <a:off x="7767021" y="3013486"/>
            <a:ext cx="1645919" cy="257175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08" b="99171" l="81400" r="98267"/>
                      </a14:imgEffect>
                    </a14:imgLayer>
                  </a14:imgProps>
                </a:ext>
              </a:extLst>
            </a:blip>
            <a:srcRect/>
            <a:stretch>
              <a:fillRect l="-455556" t="-10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06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000">
        <p:push dir="u"/>
      </p:transition>
    </mc:Choice>
    <mc:Fallback xmlns="">
      <p:transition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3281397" y="213504"/>
            <a:ext cx="677108" cy="7067771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Any note you can reach,</a:t>
            </a:r>
            <a:r>
              <a:rPr lang="zh-CN" altLang="en-US" dirty="0"/>
              <a:t> </a:t>
            </a:r>
            <a:r>
              <a:rPr lang="en-US" altLang="zh-CN" dirty="0"/>
              <a:t>I can go </a:t>
            </a:r>
            <a:r>
              <a:rPr lang="en-US" altLang="zh-CN" dirty="0">
                <a:solidFill>
                  <a:srgbClr val="FF0000"/>
                </a:solidFill>
              </a:rPr>
              <a:t>higher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146052" y="1373693"/>
            <a:ext cx="677108" cy="6515549"/>
          </a:xfrm>
          <a:prstGeom prst="rect">
            <a:avLst/>
          </a:prstGeom>
          <a:solidFill>
            <a:srgbClr val="E7E5F9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Kozuka Gothic Pr6N EL" pitchFamily="34" charset="-128"/>
                <a:cs typeface="【嵐】芊柔体" panose="020B0604000101010104" pitchFamily="34" charset="-128"/>
              </a:defRPr>
            </a:lvl1pPr>
          </a:lstStyle>
          <a:p>
            <a:r>
              <a:rPr lang="en-US" altLang="zh-CN" dirty="0"/>
              <a:t>I can sing anything </a:t>
            </a:r>
            <a:r>
              <a:rPr lang="en-US" altLang="zh-CN" dirty="0">
                <a:solidFill>
                  <a:srgbClr val="FF0000"/>
                </a:solidFill>
              </a:rPr>
              <a:t>higher</a:t>
            </a:r>
            <a:r>
              <a:rPr lang="en-US" altLang="zh-CN" dirty="0"/>
              <a:t> than you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31" y="161027"/>
            <a:ext cx="4249270" cy="3025588"/>
          </a:xfrm>
          <a:prstGeom prst="rect">
            <a:avLst/>
          </a:prstGeom>
          <a:ln w="666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2" name="矩形 1"/>
          <p:cNvSpPr/>
          <p:nvPr/>
        </p:nvSpPr>
        <p:spPr bwMode="auto">
          <a:xfrm>
            <a:off x="0" y="0"/>
            <a:ext cx="1871831" cy="331335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4455" l="0" r="18400"/>
                      </a14:imgEffect>
                    </a14:imgLayer>
                  </a14:imgProps>
                </a:ext>
              </a:extLst>
            </a:blip>
            <a:srcRect/>
            <a:stretch>
              <a:fillRect r="-388506" b="-5523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7974999" y="2767182"/>
            <a:ext cx="1384151" cy="257175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697" b="99408" l="0" r="13733"/>
                      </a14:imgEffect>
                    </a14:imgLayer>
                  </a14:imgProps>
                </a:ext>
              </a:extLst>
            </a:blip>
            <a:srcRect/>
            <a:stretch>
              <a:fillRect l="1" t="-94077" r="-560622" b="-592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8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500">
        <p:push dir="u"/>
      </p:transition>
    </mc:Choice>
    <mc:Fallback xmlns="">
      <p:transition advClick="0" advTm="55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e6b833d6d695c6a63a47b598bf1750e697ceb2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设计方案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</TotalTime>
  <Pages>0</Pages>
  <Words>404</Words>
  <Characters>0</Characters>
  <Application>Microsoft Office PowerPoint</Application>
  <DocSecurity>0</DocSecurity>
  <PresentationFormat>全屏显示(16:9)</PresentationFormat>
  <Lines>0</Lines>
  <Paragraphs>71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Arial</vt:lpstr>
      <vt:lpstr>宋体</vt:lpstr>
      <vt:lpstr>Calibri</vt:lpstr>
      <vt:lpstr>微软雅黑</vt:lpstr>
      <vt:lpstr>Ink Free</vt:lpstr>
      <vt:lpstr>【嵐】芊柔体</vt:lpstr>
      <vt:lpstr>Kozuka Gothic Pr6N EL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candy</cp:lastModifiedBy>
  <cp:revision>312</cp:revision>
  <dcterms:created xsi:type="dcterms:W3CDTF">2015-07-02T09:02:12Z</dcterms:created>
  <dcterms:modified xsi:type="dcterms:W3CDTF">2019-06-10T07:07:55Z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2052-9.1.0.4993</vt:lpwstr>
  </property>
</Properties>
</file>